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2" r:id="rId2"/>
    <p:sldId id="415" r:id="rId3"/>
    <p:sldId id="433" r:id="rId4"/>
    <p:sldId id="424" r:id="rId5"/>
    <p:sldId id="438" r:id="rId6"/>
    <p:sldId id="399" r:id="rId7"/>
    <p:sldId id="412" r:id="rId8"/>
    <p:sldId id="422" r:id="rId9"/>
    <p:sldId id="426" r:id="rId10"/>
    <p:sldId id="425" r:id="rId11"/>
    <p:sldId id="398" r:id="rId12"/>
    <p:sldId id="409" r:id="rId13"/>
    <p:sldId id="410" r:id="rId14"/>
    <p:sldId id="430" r:id="rId15"/>
    <p:sldId id="292" r:id="rId16"/>
    <p:sldId id="40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89FB"/>
    <a:srgbClr val="000066"/>
    <a:srgbClr val="006600"/>
    <a:srgbClr val="FF6600"/>
    <a:srgbClr val="000000"/>
    <a:srgbClr val="0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2" autoAdjust="0"/>
    <p:restoredTop sz="95857" autoAdjust="0"/>
  </p:normalViewPr>
  <p:slideViewPr>
    <p:cSldViewPr snapToGrid="0" snapToObjects="1">
      <p:cViewPr varScale="1">
        <p:scale>
          <a:sx n="76" d="100"/>
          <a:sy n="76"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E98E269-AD3D-487C-9DEB-24E3D837B51C}" type="datetimeFigureOut">
              <a:rPr lang="en-US"/>
              <a:pPr>
                <a:defRPr/>
              </a:pPr>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A035FC-B612-4FF6-91B5-A10A18286A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A78C69-6C04-4E19-A53F-4648A58518E9}" type="slidenum">
              <a:rPr lang="en-US" sz="1200">
                <a:latin typeface="Calibri" pitchFamily="34" charset="0"/>
              </a:rPr>
              <a:pPr algn="r"/>
              <a:t>4</a:t>
            </a:fld>
            <a:endParaRPr lang="en-US" sz="1200">
              <a:latin typeface="Calibri" pitchFamily="34"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AAA19E-F358-47A0-9A25-25A83E5E7582}" type="slidenum">
              <a:rPr lang="en-US" sz="1200">
                <a:latin typeface="Calibri" pitchFamily="34" charset="0"/>
              </a:rPr>
              <a:pPr algn="r"/>
              <a:t>9</a:t>
            </a:fld>
            <a:endParaRPr lang="en-US" sz="1200">
              <a:latin typeface="Calibri" pitchFamily="34" charset="0"/>
            </a:endParaRPr>
          </a:p>
        </p:txBody>
      </p:sp>
      <p:sp>
        <p:nvSpPr>
          <p:cNvPr id="24579" name="Rectangle 2"/>
          <p:cNvSpPr>
            <a:spLocks noGrp="1" noRot="1" noChangeAspect="1" noChangeArrowheads="1" noTextEdit="1"/>
          </p:cNvSpPr>
          <p:nvPr>
            <p:ph type="sldImg"/>
          </p:nvPr>
        </p:nvSpPr>
        <p:spPr bwMode="auto">
          <a:xfrm>
            <a:off x="1141413" y="695325"/>
            <a:ext cx="4572000" cy="3429000"/>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2FAE28F-26AD-4B02-91FA-19AE79023026}" type="slidenum">
              <a:rPr lang="en-US" sz="1200">
                <a:latin typeface="Calibri" pitchFamily="34" charset="0"/>
              </a:rPr>
              <a:pPr algn="r"/>
              <a:t>12</a:t>
            </a:fld>
            <a:endParaRPr lang="en-US" sz="1200">
              <a:latin typeface="Calibri" pitchFamily="34" charset="0"/>
            </a:endParaRPr>
          </a:p>
        </p:txBody>
      </p:sp>
      <p:sp>
        <p:nvSpPr>
          <p:cNvPr id="30722" name="Rectangle 2"/>
          <p:cNvSpPr>
            <a:spLocks noGrp="1" noRot="1" noChangeAspect="1" noChangeArrowheads="1" noTextEdit="1"/>
          </p:cNvSpPr>
          <p:nvPr>
            <p:ph type="sldImg"/>
          </p:nvPr>
        </p:nvSpPr>
        <p:spPr bwMode="auto">
          <a:xfrm>
            <a:off x="1154113" y="692150"/>
            <a:ext cx="4554537" cy="3416300"/>
          </a:xfrm>
          <a:noFill/>
          <a:ln>
            <a:solidFill>
              <a:srgbClr val="000000"/>
            </a:solidFill>
            <a:miter lim="800000"/>
            <a:headEnd/>
            <a:tailEnd/>
          </a:ln>
        </p:spPr>
      </p:sp>
      <p:sp>
        <p:nvSpPr>
          <p:cNvPr id="30723" name="Rectangle 3"/>
          <p:cNvSpPr>
            <a:spLocks noGrp="1" noChangeArrowheads="1"/>
          </p:cNvSpPr>
          <p:nvPr>
            <p:ph type="body" idx="1"/>
          </p:nvPr>
        </p:nvSpPr>
        <p:spPr bwMode="auto">
          <a:xfrm>
            <a:off x="914400" y="4343400"/>
            <a:ext cx="5029200" cy="4114800"/>
          </a:xfrm>
          <a:noFill/>
        </p:spPr>
        <p:txBody>
          <a:bodyPr wrap="square" lIns="88493" tIns="44247" rIns="88493" bIns="44247"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550918E-8556-4DE1-9B64-E8AC3D59111D}" type="slidenum">
              <a:rPr lang="en-US" sz="1200">
                <a:latin typeface="Calibri" pitchFamily="34" charset="0"/>
              </a:rPr>
              <a:pPr algn="r"/>
              <a:t>13</a:t>
            </a:fld>
            <a:endParaRPr lang="en-US" sz="1200">
              <a:latin typeface="Calibri" pitchFamily="34" charset="0"/>
            </a:endParaRPr>
          </a:p>
        </p:txBody>
      </p:sp>
      <p:sp>
        <p:nvSpPr>
          <p:cNvPr id="32770" name="Rectangle 2"/>
          <p:cNvSpPr>
            <a:spLocks noGrp="1" noRot="1" noChangeAspect="1" noChangeArrowheads="1" noTextEdit="1"/>
          </p:cNvSpPr>
          <p:nvPr>
            <p:ph type="sldImg"/>
          </p:nvPr>
        </p:nvSpPr>
        <p:spPr bwMode="auto">
          <a:xfrm>
            <a:off x="1154113" y="692150"/>
            <a:ext cx="4554537" cy="3416300"/>
          </a:xfrm>
          <a:no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noFill/>
        </p:spPr>
        <p:txBody>
          <a:bodyPr wrap="square" lIns="88493" tIns="44247" rIns="88493" bIns="44247" numCol="1" anchor="t" anchorCtr="0" compatLnSpc="1">
            <a:prstTxWarp prst="textNoShape">
              <a:avLst/>
            </a:prstTxWarp>
          </a:bodyPr>
          <a:lstStyle/>
          <a:p>
            <a:pPr>
              <a:spcBef>
                <a:spcPct val="0"/>
              </a:spcBef>
            </a:pPr>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alcs.ma/"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fontAlgn="auto">
              <a:spcBef>
                <a:spcPts val="0"/>
              </a:spcBef>
              <a:spcAft>
                <a:spcPts val="0"/>
              </a:spcAft>
              <a:defRPr/>
            </a:pPr>
            <a:r>
              <a:rPr lang="en-US" sz="800">
                <a:latin typeface="+mn-lt"/>
                <a:cs typeface="+mn-cs"/>
              </a:rPr>
              <a:t>© 2009 IBM Corporation</a:t>
            </a:r>
            <a:endParaRPr lang="en-US">
              <a:latin typeface="+mn-lt"/>
              <a:cs typeface="+mn-cs"/>
            </a:endParaRPr>
          </a:p>
        </p:txBody>
      </p:sp>
      <p:pic>
        <p:nvPicPr>
          <p:cNvPr id="6" name="Picture 18" descr="5300_IBMpos_black_PPT_bkgd"/>
          <p:cNvPicPr>
            <a:picLocks noChangeAspect="1" noChangeArrowheads="1"/>
          </p:cNvPicPr>
          <p:nvPr/>
        </p:nvPicPr>
        <p:blipFill>
          <a:blip r:embed="rId2"/>
          <a:srcRect/>
          <a:stretch>
            <a:fillRect/>
          </a:stretch>
        </p:blipFill>
        <p:spPr bwMode="auto">
          <a:xfrm>
            <a:off x="8280400" y="684213"/>
            <a:ext cx="585788" cy="234950"/>
          </a:xfrm>
          <a:prstGeom prst="rect">
            <a:avLst/>
          </a:prstGeom>
          <a:noFill/>
          <a:ln w="9525">
            <a:noFill/>
            <a:miter lim="800000"/>
            <a:headEnd/>
            <a:tailEnd/>
          </a:ln>
        </p:spPr>
      </p:pic>
      <p:pic>
        <p:nvPicPr>
          <p:cNvPr id="7" name="Picture 11" descr="siteon0">
            <a:hlinkClick r:id="rId3" tooltip="Accueil"/>
          </p:cNvPr>
          <p:cNvPicPr>
            <a:picLocks noChangeAspect="1" noChangeArrowheads="1"/>
          </p:cNvPicPr>
          <p:nvPr userDrawn="1"/>
        </p:nvPicPr>
        <p:blipFill>
          <a:blip r:embed="rId4"/>
          <a:srcRect/>
          <a:stretch>
            <a:fillRect/>
          </a:stretch>
        </p:blipFill>
        <p:spPr bwMode="auto">
          <a:xfrm>
            <a:off x="7232650" y="400050"/>
            <a:ext cx="1047750" cy="895350"/>
          </a:xfrm>
          <a:prstGeom prst="rect">
            <a:avLst/>
          </a:prstGeom>
          <a:noFill/>
          <a:ln w="9525">
            <a:noFill/>
            <a:miter lim="800000"/>
            <a:headEnd/>
            <a:tailEnd/>
          </a:ln>
        </p:spPr>
      </p:pic>
      <p:sp>
        <p:nvSpPr>
          <p:cNvPr id="5123" name="Rectangle 3"/>
          <p:cNvSpPr>
            <a:spLocks noGrp="1" noChangeArrowheads="1"/>
          </p:cNvSpPr>
          <p:nvPr>
            <p:ph type="ctrTitle"/>
          </p:nvPr>
        </p:nvSpPr>
        <p:spPr>
          <a:xfrm>
            <a:off x="139701" y="1417638"/>
            <a:ext cx="5727700" cy="2011362"/>
          </a:xfrm>
        </p:spPr>
        <p:txBody>
          <a:bodyPr anchor="b"/>
          <a:lstStyle>
            <a:lvl1pPr>
              <a:defRPr sz="3500">
                <a:solidFill>
                  <a:schemeClr val="tx1"/>
                </a:solidFill>
              </a:defRPr>
            </a:lvl1pPr>
          </a:lstStyle>
          <a:p>
            <a:r>
              <a:rPr lang="en-US"/>
              <a:t>Click to edit Master title style</a:t>
            </a:r>
          </a:p>
        </p:txBody>
      </p:sp>
      <p:sp>
        <p:nvSpPr>
          <p:cNvPr id="5124" name="Rectangle 4"/>
          <p:cNvSpPr>
            <a:spLocks noGrp="1" noChangeArrowheads="1"/>
          </p:cNvSpPr>
          <p:nvPr>
            <p:ph type="subTitle" idx="1"/>
          </p:nvPr>
        </p:nvSpPr>
        <p:spPr>
          <a:xfrm>
            <a:off x="182563" y="228600"/>
            <a:ext cx="4389437" cy="822325"/>
          </a:xfrm>
        </p:spPr>
        <p:txBody>
          <a:bodyPr anchor="b"/>
          <a:lstStyle>
            <a:lvl1pPr marL="0" indent="0">
              <a:buFont typeface="Wingdings" pitchFamily="2" charset="2"/>
              <a:buNone/>
              <a:defRPr sz="11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29DE5873-E4A9-45B9-8521-3BE2D379F2D4}"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593725"/>
            <a:ext cx="21780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593725"/>
            <a:ext cx="6386513"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D5490FC0-E669-4B60-9C3D-AE805757ED97}"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7016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295400"/>
            <a:ext cx="8686800" cy="4479925"/>
          </a:xfrm>
        </p:spPr>
        <p:txBody>
          <a:bodyPr/>
          <a:lstStyle/>
          <a:p>
            <a:pPr lvl="0"/>
            <a:endParaRPr lang="en-US" noProof="0"/>
          </a:p>
        </p:txBody>
      </p:sp>
      <p:sp>
        <p:nvSpPr>
          <p:cNvPr id="4" name="Rectangle 7"/>
          <p:cNvSpPr>
            <a:spLocks noGrp="1" noChangeArrowheads="1"/>
          </p:cNvSpPr>
          <p:nvPr>
            <p:ph type="sldNum" sz="quarter" idx="10"/>
          </p:nvPr>
        </p:nvSpPr>
        <p:spPr>
          <a:ln/>
        </p:spPr>
        <p:txBody>
          <a:bodyPr/>
          <a:lstStyle>
            <a:lvl1pPr>
              <a:defRPr/>
            </a:lvl1pPr>
          </a:lstStyle>
          <a:p>
            <a:pPr>
              <a:defRPr/>
            </a:pPr>
            <a:fld id="{38960C0D-97BB-4EDB-A823-C079AB4B6639}"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B24046E9-C69C-4D9A-A7C5-BCA87C51AE9A}"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E7DD8476-4989-432B-BBDF-A5D7BBFF77D9}"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D1505A50-9A9E-4F59-B3C4-171CA5D6B531}"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A5EE0A2F-BDDB-4320-A002-BDD86C09A424}"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25BB87A7-7A1F-4662-A40E-DD2C41C49CCE}"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B133B68B-C806-4FB0-8342-A5EBA06F9A7E}"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31932B4-A070-4103-A5E7-E26E910E0F31}"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365E81AD-E193-494C-B790-918FF0E436B8}"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alcs.ma/"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638" y="593725"/>
            <a:ext cx="868680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295400"/>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600">
              <a:latin typeface="+mn-lt"/>
              <a:cs typeface="+mn-cs"/>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fontAlgn="auto">
              <a:spcBef>
                <a:spcPts val="0"/>
              </a:spcBef>
              <a:spcAft>
                <a:spcPts val="0"/>
              </a:spcAft>
              <a:defRPr/>
            </a:pPr>
            <a:r>
              <a:rPr lang="en-US" sz="800" dirty="0">
                <a:latin typeface="+mn-lt"/>
                <a:cs typeface="+mn-cs"/>
              </a:rPr>
              <a:t>© 2013 IBM Corporation</a:t>
            </a:r>
            <a:endParaRPr lang="en-US" dirty="0">
              <a:latin typeface="+mn-lt"/>
              <a:cs typeface="+mn-cs"/>
            </a:endParaRPr>
          </a:p>
        </p:txBody>
      </p:sp>
      <p:sp>
        <p:nvSpPr>
          <p:cNvPr id="16" name="Text Box 46"/>
          <p:cNvSpPr txBox="1">
            <a:spLocks noChangeArrowheads="1"/>
          </p:cNvSpPr>
          <p:nvPr/>
        </p:nvSpPr>
        <p:spPr bwMode="auto">
          <a:xfrm>
            <a:off x="182563" y="136525"/>
            <a:ext cx="7894637" cy="366713"/>
          </a:xfrm>
          <a:prstGeom prst="rect">
            <a:avLst/>
          </a:prstGeom>
          <a:noFill/>
          <a:ln w="9525">
            <a:noFill/>
            <a:miter lim="800000"/>
            <a:headEnd/>
            <a:tailEnd/>
          </a:ln>
        </p:spPr>
        <p:txBody>
          <a:bodyPr tIns="0" bIns="0" anchor="b"/>
          <a:lstStyle/>
          <a:p>
            <a:pPr>
              <a:spcAft>
                <a:spcPts val="900"/>
              </a:spcAft>
              <a:defRPr/>
            </a:pPr>
            <a:r>
              <a:rPr lang="en-US" sz="1200"/>
              <a:t>IBM Corporate Services Corps  - Morocco 5 Team</a:t>
            </a:r>
          </a:p>
        </p:txBody>
      </p:sp>
      <p:sp>
        <p:nvSpPr>
          <p:cNvPr id="4103"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fld id="{109D731D-EDAE-4D5A-B49A-0C5FA97ED1FB}" type="slidenum">
              <a:rPr lang="en-US"/>
              <a:pPr>
                <a:defRPr/>
              </a:pPr>
              <a:t>‹#›</a:t>
            </a:fld>
            <a:endParaRPr lang="en-US"/>
          </a:p>
        </p:txBody>
      </p:sp>
      <p:sp>
        <p:nvSpPr>
          <p:cNvPr id="4104"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endParaRPr lang="en-US"/>
          </a:p>
        </p:txBody>
      </p:sp>
      <p:pic>
        <p:nvPicPr>
          <p:cNvPr id="1033" name="Picture 9" descr="5300_IBMpos_black_PPT_bkgd"/>
          <p:cNvPicPr>
            <a:picLocks noChangeAspect="1" noChangeArrowheads="1"/>
          </p:cNvPicPr>
          <p:nvPr/>
        </p:nvPicPr>
        <p:blipFill>
          <a:blip r:embed="rId14"/>
          <a:srcRect/>
          <a:stretch>
            <a:fillRect/>
          </a:stretch>
        </p:blipFill>
        <p:spPr bwMode="auto">
          <a:xfrm>
            <a:off x="8077200" y="146050"/>
            <a:ext cx="585788" cy="234950"/>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cs typeface="+mn-cs"/>
            </a:endParaRPr>
          </a:p>
        </p:txBody>
      </p:sp>
      <p:pic>
        <p:nvPicPr>
          <p:cNvPr id="1035" name="Picture 13" descr="siteon0">
            <a:hlinkClick r:id="rId15" tooltip="Accueil"/>
          </p:cNvPr>
          <p:cNvPicPr>
            <a:picLocks noChangeAspect="1" noChangeArrowheads="1"/>
          </p:cNvPicPr>
          <p:nvPr userDrawn="1"/>
        </p:nvPicPr>
        <p:blipFill>
          <a:blip r:embed="rId16"/>
          <a:srcRect/>
          <a:stretch>
            <a:fillRect/>
          </a:stretch>
        </p:blipFill>
        <p:spPr bwMode="auto">
          <a:xfrm>
            <a:off x="7913688" y="593725"/>
            <a:ext cx="1047750"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hf hdr="0" ftr="0" dt="0"/>
  <p:txStyles>
    <p:titleStyle>
      <a:lvl1pPr algn="l" rtl="0" eaLnBrk="0" fontAlgn="base" hangingPunct="0">
        <a:lnSpc>
          <a:spcPct val="90000"/>
        </a:lnSpc>
        <a:spcBef>
          <a:spcPct val="0"/>
        </a:spcBef>
        <a:spcAft>
          <a:spcPct val="0"/>
        </a:spcAft>
        <a:defRPr sz="2000">
          <a:solidFill>
            <a:srgbClr val="000000"/>
          </a:solidFill>
          <a:latin typeface="+mj-lt"/>
          <a:ea typeface="+mj-ea"/>
          <a:cs typeface="+mj-cs"/>
        </a:defRPr>
      </a:lvl1pPr>
      <a:lvl2pPr algn="l" rtl="0" eaLnBrk="0" fontAlgn="base" hangingPunct="0">
        <a:lnSpc>
          <a:spcPct val="90000"/>
        </a:lnSpc>
        <a:spcBef>
          <a:spcPct val="0"/>
        </a:spcBef>
        <a:spcAft>
          <a:spcPct val="0"/>
        </a:spcAft>
        <a:defRPr sz="2000">
          <a:solidFill>
            <a:srgbClr val="000000"/>
          </a:solidFill>
          <a:latin typeface="Arial" charset="0"/>
        </a:defRPr>
      </a:lvl2pPr>
      <a:lvl3pPr algn="l" rtl="0" eaLnBrk="0" fontAlgn="base" hangingPunct="0">
        <a:lnSpc>
          <a:spcPct val="90000"/>
        </a:lnSpc>
        <a:spcBef>
          <a:spcPct val="0"/>
        </a:spcBef>
        <a:spcAft>
          <a:spcPct val="0"/>
        </a:spcAft>
        <a:defRPr sz="2000">
          <a:solidFill>
            <a:srgbClr val="000000"/>
          </a:solidFill>
          <a:latin typeface="Arial" charset="0"/>
        </a:defRPr>
      </a:lvl3pPr>
      <a:lvl4pPr algn="l" rtl="0" eaLnBrk="0" fontAlgn="base" hangingPunct="0">
        <a:lnSpc>
          <a:spcPct val="90000"/>
        </a:lnSpc>
        <a:spcBef>
          <a:spcPct val="0"/>
        </a:spcBef>
        <a:spcAft>
          <a:spcPct val="0"/>
        </a:spcAft>
        <a:defRPr sz="2000">
          <a:solidFill>
            <a:srgbClr val="000000"/>
          </a:solidFill>
          <a:latin typeface="Arial" charset="0"/>
        </a:defRPr>
      </a:lvl4pPr>
      <a:lvl5pPr algn="l" rtl="0" eaLnBrk="0" fontAlgn="base" hangingPunct="0">
        <a:lnSpc>
          <a:spcPct val="90000"/>
        </a:lnSpc>
        <a:spcBef>
          <a:spcPct val="0"/>
        </a:spcBef>
        <a:spcAft>
          <a:spcPct val="0"/>
        </a:spcAft>
        <a:defRPr sz="2000">
          <a:solidFill>
            <a:srgbClr val="000000"/>
          </a:solidFill>
          <a:latin typeface="Arial" charset="0"/>
        </a:defRPr>
      </a:lvl5pPr>
      <a:lvl6pPr marL="457200" algn="l" rtl="0" fontAlgn="base">
        <a:lnSpc>
          <a:spcPct val="90000"/>
        </a:lnSpc>
        <a:spcBef>
          <a:spcPct val="0"/>
        </a:spcBef>
        <a:spcAft>
          <a:spcPct val="0"/>
        </a:spcAft>
        <a:defRPr sz="2200">
          <a:solidFill>
            <a:schemeClr val="hlink"/>
          </a:solidFill>
          <a:latin typeface="Arial" charset="0"/>
        </a:defRPr>
      </a:lvl6pPr>
      <a:lvl7pPr marL="914400" algn="l" rtl="0" fontAlgn="base">
        <a:lnSpc>
          <a:spcPct val="90000"/>
        </a:lnSpc>
        <a:spcBef>
          <a:spcPct val="0"/>
        </a:spcBef>
        <a:spcAft>
          <a:spcPct val="0"/>
        </a:spcAft>
        <a:defRPr sz="2200">
          <a:solidFill>
            <a:schemeClr val="hlink"/>
          </a:solidFill>
          <a:latin typeface="Arial" charset="0"/>
        </a:defRPr>
      </a:lvl7pPr>
      <a:lvl8pPr marL="1371600" algn="l" rtl="0" fontAlgn="base">
        <a:lnSpc>
          <a:spcPct val="90000"/>
        </a:lnSpc>
        <a:spcBef>
          <a:spcPct val="0"/>
        </a:spcBef>
        <a:spcAft>
          <a:spcPct val="0"/>
        </a:spcAft>
        <a:defRPr sz="2200">
          <a:solidFill>
            <a:schemeClr val="hlink"/>
          </a:solidFill>
          <a:latin typeface="Arial" charset="0"/>
        </a:defRPr>
      </a:lvl8pPr>
      <a:lvl9pPr marL="1828800" algn="l" rtl="0" fontAlgn="base">
        <a:lnSpc>
          <a:spcPct val="90000"/>
        </a:lnSpc>
        <a:spcBef>
          <a:spcPct val="0"/>
        </a:spcBef>
        <a:spcAft>
          <a:spcPct val="0"/>
        </a:spcAft>
        <a:defRPr sz="2200">
          <a:solidFill>
            <a:schemeClr val="hlink"/>
          </a:solidFill>
          <a:latin typeface="Arial" charset="0"/>
        </a:defRPr>
      </a:lvl9pPr>
    </p:titleStyle>
    <p:body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8.jpeg"/><Relationship Id="rId3" Type="http://schemas.openxmlformats.org/officeDocument/2006/relationships/image" Target="../media/image6.jpeg"/><Relationship Id="rId21" Type="http://schemas.openxmlformats.org/officeDocument/2006/relationships/image" Target="../media/image4.jpeg"/><Relationship Id="rId34" Type="http://schemas.openxmlformats.org/officeDocument/2006/relationships/image" Target="../media/image3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7.jpeg"/><Relationship Id="rId33" Type="http://schemas.openxmlformats.org/officeDocument/2006/relationships/image" Target="../media/image35.jpeg"/><Relationship Id="rId2" Type="http://schemas.openxmlformats.org/officeDocument/2006/relationships/image" Target="../media/image5.png"/><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6.jpeg"/><Relationship Id="rId32" Type="http://schemas.openxmlformats.org/officeDocument/2006/relationships/image" Target="../media/image34.pn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5.jpeg"/><Relationship Id="rId28" Type="http://schemas.openxmlformats.org/officeDocument/2006/relationships/image" Target="../media/image30.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39700" y="1951038"/>
            <a:ext cx="8840788" cy="2011362"/>
          </a:xfrm>
        </p:spPr>
        <p:txBody>
          <a:bodyPr/>
          <a:lstStyle/>
          <a:p>
            <a:pPr eaLnBrk="1" hangingPunct="1"/>
            <a:r>
              <a:rPr lang="en-US" sz="2800" smtClean="0"/>
              <a:t>IT Solutions for Business Impact and Sustainability</a:t>
            </a:r>
            <a:r>
              <a:rPr lang="en-US" sz="3200" smtClean="0"/>
              <a:t> </a:t>
            </a:r>
            <a:r>
              <a:rPr lang="en-US" sz="2400" i="1" smtClean="0"/>
              <a:t>Association de lutte contre la sida (ALCS)</a:t>
            </a:r>
            <a:r>
              <a:rPr lang="en-US" sz="3200" smtClean="0"/>
              <a:t> </a:t>
            </a:r>
            <a:br>
              <a:rPr lang="en-US" sz="3200" smtClean="0"/>
            </a:br>
            <a:r>
              <a:rPr lang="en-US" sz="3200" smtClean="0"/>
              <a:t/>
            </a:r>
            <a:br>
              <a:rPr lang="en-US" sz="3200" smtClean="0"/>
            </a:br>
            <a:r>
              <a:rPr lang="en-US" sz="2000" i="1" smtClean="0"/>
              <a:t/>
            </a:r>
            <a:br>
              <a:rPr lang="en-US" sz="2000" i="1" smtClean="0"/>
            </a:br>
            <a:r>
              <a:rPr lang="en-US" sz="2000" i="1" smtClean="0"/>
              <a:t>May 23, 2014</a:t>
            </a:r>
          </a:p>
        </p:txBody>
      </p:sp>
      <p:sp>
        <p:nvSpPr>
          <p:cNvPr id="15362" name="Subtitle 2"/>
          <p:cNvSpPr>
            <a:spLocks noGrp="1"/>
          </p:cNvSpPr>
          <p:nvPr>
            <p:ph type="subTitle" idx="1"/>
          </p:nvPr>
        </p:nvSpPr>
        <p:spPr/>
        <p:txBody>
          <a:bodyPr/>
          <a:lstStyle/>
          <a:p>
            <a:pPr eaLnBrk="1" hangingPunct="1"/>
            <a:r>
              <a:rPr lang="en-US" sz="1200" smtClean="0"/>
              <a:t>IBM Corporate Services Corps – Morocco 5 Team</a:t>
            </a:r>
          </a:p>
        </p:txBody>
      </p:sp>
      <p:sp>
        <p:nvSpPr>
          <p:cNvPr id="15363" name="McK Disclaimer"/>
          <p:cNvSpPr>
            <a:spLocks noChangeArrowheads="1"/>
          </p:cNvSpPr>
          <p:nvPr>
            <p:custDataLst>
              <p:tags r:id="rId1"/>
            </p:custDataLst>
          </p:nvPr>
        </p:nvSpPr>
        <p:spPr bwMode="gray">
          <a:xfrm>
            <a:off x="274638" y="6070600"/>
            <a:ext cx="4572000" cy="682625"/>
          </a:xfrm>
          <a:prstGeom prst="rect">
            <a:avLst/>
          </a:prstGeom>
          <a:noFill/>
          <a:ln w="9525">
            <a:noFill/>
            <a:miter lim="800000"/>
            <a:headEnd/>
            <a:tailEnd/>
          </a:ln>
        </p:spPr>
        <p:txBody>
          <a:bodyPr lIns="0" tIns="46796" rIns="89996" bIns="46796" anchor="b"/>
          <a:lstStyle/>
          <a:p>
            <a:pPr defTabSz="804863" eaLnBrk="0" hangingPunct="0"/>
            <a:r>
              <a:rPr lang="en-US" altLang="zh-CN" sz="800">
                <a:ea typeface="SimSun" pitchFamily="2" charset="-122"/>
              </a:rPr>
              <a:t>This report contains information that is confidential and proprietary to IBM and is solely for the use of IBM personnel.  No part of it may be used, circulated, quoted, or reproduced for distribution outside IBM.  If you are not the intended recipient of this report, you are hereby notified that the use, circulation, quoting, or reproducing of this report is strictly prohibited and may be unlawful.</a:t>
            </a:r>
          </a:p>
        </p:txBody>
      </p:sp>
      <p:pic>
        <p:nvPicPr>
          <p:cNvPr id="15364" name="Picture 6" descr="https://encrypted-tbn0.gstatic.com/images?q=tbn:ANd9GcTXcx3aw8VI6FYeC42Tj1wTedCjPjk9SU7sFAI57lCz3wFKtDnBAQ"/>
          <p:cNvPicPr>
            <a:picLocks noChangeAspect="1" noChangeArrowheads="1"/>
          </p:cNvPicPr>
          <p:nvPr/>
        </p:nvPicPr>
        <p:blipFill>
          <a:blip r:embed="rId3"/>
          <a:srcRect/>
          <a:stretch>
            <a:fillRect/>
          </a:stretch>
        </p:blipFill>
        <p:spPr bwMode="auto">
          <a:xfrm>
            <a:off x="7062788" y="4878388"/>
            <a:ext cx="1917700" cy="1874837"/>
          </a:xfrm>
          <a:prstGeom prst="rect">
            <a:avLst/>
          </a:prstGeom>
          <a:noFill/>
          <a:ln w="9525">
            <a:noFill/>
            <a:miter lim="800000"/>
            <a:headEnd/>
            <a:tailEnd/>
          </a:ln>
        </p:spPr>
      </p:pic>
      <p:pic>
        <p:nvPicPr>
          <p:cNvPr id="15365" name="Picture 6" descr="ANd9GcQATPMSx9hOy6Hal3F3MTebmCT3b6p3W_xanMT97KgQDy3N7hdEYw"/>
          <p:cNvPicPr>
            <a:picLocks noChangeAspect="1" noChangeArrowheads="1"/>
          </p:cNvPicPr>
          <p:nvPr/>
        </p:nvPicPr>
        <p:blipFill>
          <a:blip r:embed="rId4"/>
          <a:srcRect/>
          <a:stretch>
            <a:fillRect/>
          </a:stretch>
        </p:blipFill>
        <p:spPr bwMode="auto">
          <a:xfrm>
            <a:off x="274638" y="5195888"/>
            <a:ext cx="1028700"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DC78EB0B-CE79-458F-B57D-1D6293BCCDFB}" type="slidenum">
              <a:rPr lang="en-US" sz="800"/>
              <a:pPr/>
              <a:t>10</a:t>
            </a:fld>
            <a:endParaRPr lang="en-US" sz="800"/>
          </a:p>
        </p:txBody>
      </p:sp>
      <p:sp>
        <p:nvSpPr>
          <p:cNvPr id="27650" name="Rectangle 2"/>
          <p:cNvSpPr>
            <a:spLocks noGrp="1" noChangeArrowheads="1"/>
          </p:cNvSpPr>
          <p:nvPr>
            <p:ph type="body" idx="4294967295"/>
          </p:nvPr>
        </p:nvSpPr>
        <p:spPr>
          <a:xfrm>
            <a:off x="1476375" y="1125538"/>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r>
              <a:rPr lang="de-DE" smtClean="0"/>
              <a:t>Current business model &amp; SWOT</a:t>
            </a:r>
          </a:p>
          <a:p>
            <a:pPr eaLnBrk="1" hangingPunct="1"/>
            <a:endParaRPr lang="de-DE" smtClean="0"/>
          </a:p>
        </p:txBody>
      </p:sp>
      <p:grpSp>
        <p:nvGrpSpPr>
          <p:cNvPr id="27651" name="Group 3"/>
          <p:cNvGrpSpPr>
            <a:grpSpLocks/>
          </p:cNvGrpSpPr>
          <p:nvPr/>
        </p:nvGrpSpPr>
        <p:grpSpPr bwMode="auto">
          <a:xfrm>
            <a:off x="0" y="1408113"/>
            <a:ext cx="8869363" cy="503237"/>
            <a:chOff x="0" y="1071"/>
            <a:chExt cx="5587" cy="317"/>
          </a:xfrm>
        </p:grpSpPr>
        <p:sp>
          <p:nvSpPr>
            <p:cNvPr id="27667" name="Oval 4"/>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27668"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27669" name="Rectangle 6"/>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27670"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Analysis and Assessment</a:t>
              </a:r>
              <a:endParaRPr lang="de-DE"/>
            </a:p>
          </p:txBody>
        </p:sp>
      </p:grpSp>
      <p:grpSp>
        <p:nvGrpSpPr>
          <p:cNvPr id="27652" name="Group 8"/>
          <p:cNvGrpSpPr>
            <a:grpSpLocks/>
          </p:cNvGrpSpPr>
          <p:nvPr/>
        </p:nvGrpSpPr>
        <p:grpSpPr bwMode="auto">
          <a:xfrm>
            <a:off x="0" y="3221038"/>
            <a:ext cx="8869363" cy="503237"/>
            <a:chOff x="0" y="1071"/>
            <a:chExt cx="5587" cy="317"/>
          </a:xfrm>
        </p:grpSpPr>
        <p:sp>
          <p:nvSpPr>
            <p:cNvPr id="27663" name="Oval 9"/>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27664"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27665" name="Rectangle 11"/>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27666"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Planning &amp; Next Steps</a:t>
              </a:r>
            </a:p>
          </p:txBody>
        </p:sp>
      </p:grpSp>
      <p:grpSp>
        <p:nvGrpSpPr>
          <p:cNvPr id="27653" name="Group 13"/>
          <p:cNvGrpSpPr>
            <a:grpSpLocks/>
          </p:cNvGrpSpPr>
          <p:nvPr/>
        </p:nvGrpSpPr>
        <p:grpSpPr bwMode="auto">
          <a:xfrm>
            <a:off x="0" y="2590800"/>
            <a:ext cx="8869363" cy="503238"/>
            <a:chOff x="0" y="1071"/>
            <a:chExt cx="5587" cy="317"/>
          </a:xfrm>
        </p:grpSpPr>
        <p:sp>
          <p:nvSpPr>
            <p:cNvPr id="27659" name="Oval 14"/>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27660"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27661" name="Rectangle 16"/>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27662"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27654" name="Group 18"/>
          <p:cNvGrpSpPr>
            <a:grpSpLocks/>
          </p:cNvGrpSpPr>
          <p:nvPr/>
        </p:nvGrpSpPr>
        <p:grpSpPr bwMode="auto">
          <a:xfrm>
            <a:off x="-9525" y="3868738"/>
            <a:ext cx="8869363" cy="503237"/>
            <a:chOff x="0" y="1071"/>
            <a:chExt cx="5587" cy="317"/>
          </a:xfrm>
        </p:grpSpPr>
        <p:sp>
          <p:nvSpPr>
            <p:cNvPr id="27655"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27656"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27657"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27658"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Number Placeholder 2"/>
          <p:cNvSpPr>
            <a:spLocks noGrp="1"/>
          </p:cNvSpPr>
          <p:nvPr>
            <p:ph type="sldNum" sz="quarter" idx="10"/>
          </p:nvPr>
        </p:nvSpPr>
        <p:spPr/>
        <p:txBody>
          <a:bodyPr/>
          <a:lstStyle/>
          <a:p>
            <a:pPr fontAlgn="base">
              <a:spcBef>
                <a:spcPct val="0"/>
              </a:spcBef>
              <a:spcAft>
                <a:spcPct val="0"/>
              </a:spcAft>
              <a:defRPr/>
            </a:pPr>
            <a:fld id="{74DE4153-A141-4163-A44D-7EC148B7F2DD}" type="slidenum">
              <a:rPr lang="en-US" smtClean="0">
                <a:cs typeface="Arial" charset="0"/>
              </a:rPr>
              <a:pPr fontAlgn="base">
                <a:spcBef>
                  <a:spcPct val="0"/>
                </a:spcBef>
                <a:spcAft>
                  <a:spcPct val="0"/>
                </a:spcAft>
                <a:defRPr/>
              </a:pPr>
              <a:t>11</a:t>
            </a:fld>
            <a:endParaRPr lang="en-US" smtClean="0">
              <a:cs typeface="Arial" charset="0"/>
            </a:endParaRPr>
          </a:p>
        </p:txBody>
      </p:sp>
      <p:sp>
        <p:nvSpPr>
          <p:cNvPr id="22530" name="Rectangle 7"/>
          <p:cNvSpPr>
            <a:spLocks noChangeArrowheads="1"/>
          </p:cNvSpPr>
          <p:nvPr/>
        </p:nvSpPr>
        <p:spPr bwMode="auto">
          <a:xfrm>
            <a:off x="3829050" y="1287463"/>
            <a:ext cx="4027488" cy="4003675"/>
          </a:xfrm>
          <a:prstGeom prst="rect">
            <a:avLst/>
          </a:prstGeom>
          <a:noFill/>
          <a:ln w="9525" algn="ctr">
            <a:noFill/>
            <a:miter lim="800000"/>
            <a:headEnd/>
            <a:tailEnd/>
          </a:ln>
        </p:spPr>
        <p:txBody>
          <a:bodyPr lIns="91436" tIns="45716" rIns="91436" bIns="45716"/>
          <a:lstStyle/>
          <a:p>
            <a:pPr marL="265113" indent="-265113">
              <a:spcBef>
                <a:spcPct val="30000"/>
              </a:spcBef>
              <a:buClr>
                <a:srgbClr val="9999FF"/>
              </a:buClr>
              <a:buFont typeface="Wingdings" pitchFamily="2" charset="2"/>
              <a:buChar char="§"/>
            </a:pPr>
            <a:endParaRPr lang="de-DE" sz="500">
              <a:latin typeface="Helvetica" pitchFamily="34" charset="0"/>
            </a:endParaRPr>
          </a:p>
          <a:p>
            <a:pPr marL="265113" indent="-265113">
              <a:spcBef>
                <a:spcPct val="30000"/>
              </a:spcBef>
              <a:buClr>
                <a:srgbClr val="9999FF"/>
              </a:buClr>
              <a:buFont typeface="Wingdings" pitchFamily="2" charset="2"/>
              <a:buChar char="§"/>
            </a:pPr>
            <a:r>
              <a:rPr lang="en-US" sz="1600" b="1">
                <a:latin typeface="Helvetica" pitchFamily="34" charset="0"/>
              </a:rPr>
              <a:t>Goal: </a:t>
            </a:r>
            <a:r>
              <a:rPr lang="en-US" sz="1600">
                <a:latin typeface="Helvetica" pitchFamily="34" charset="0"/>
              </a:rPr>
              <a:t>Develop an information management and integration approach for effectively managing project information and related outcomes </a:t>
            </a:r>
          </a:p>
          <a:p>
            <a:pPr marL="265113" indent="-265113">
              <a:spcBef>
                <a:spcPct val="30000"/>
              </a:spcBef>
              <a:buClr>
                <a:srgbClr val="9999FF"/>
              </a:buClr>
              <a:buFont typeface="Wingdings" pitchFamily="2" charset="2"/>
              <a:buChar char="§"/>
            </a:pPr>
            <a:r>
              <a:rPr lang="en-US" sz="1600" b="1"/>
              <a:t>Scope: </a:t>
            </a:r>
            <a:r>
              <a:rPr lang="en-US" sz="1600"/>
              <a:t> IT infrastructure assessment for headquarters; information management and processes requirements gathering; logical database design and draft SOW</a:t>
            </a:r>
            <a:endParaRPr lang="en-US" sz="1600" b="1">
              <a:latin typeface="Helvetica" pitchFamily="34" charset="0"/>
            </a:endParaRPr>
          </a:p>
          <a:p>
            <a:pPr marL="265113" indent="-265113">
              <a:spcBef>
                <a:spcPct val="30000"/>
              </a:spcBef>
              <a:buClr>
                <a:srgbClr val="9999FF"/>
              </a:buClr>
              <a:buFont typeface="Wingdings" pitchFamily="2" charset="2"/>
              <a:buChar char="§"/>
            </a:pPr>
            <a:r>
              <a:rPr lang="en-US" sz="1600" b="1">
                <a:latin typeface="Helvetica" pitchFamily="34" charset="0"/>
              </a:rPr>
              <a:t>Approach: </a:t>
            </a:r>
            <a:r>
              <a:rPr lang="en-US" sz="1600">
                <a:latin typeface="Helvetica" pitchFamily="34" charset="0"/>
              </a:rPr>
              <a:t>Interviews with current leaders, as-is assessment, validation of initial requirements, design development approach    </a:t>
            </a:r>
          </a:p>
          <a:p>
            <a:pPr marL="265113" indent="-265113">
              <a:spcBef>
                <a:spcPct val="30000"/>
              </a:spcBef>
              <a:buClr>
                <a:srgbClr val="9999FF"/>
              </a:buClr>
              <a:buFont typeface="Wingdings" pitchFamily="2" charset="2"/>
              <a:buChar char="§"/>
            </a:pPr>
            <a:r>
              <a:rPr lang="en-US" sz="1600" b="1">
                <a:latin typeface="Helvetica" pitchFamily="34" charset="0"/>
              </a:rPr>
              <a:t>Time: </a:t>
            </a:r>
            <a:r>
              <a:rPr lang="en-US" sz="1600">
                <a:latin typeface="Helvetica" pitchFamily="34" charset="0"/>
              </a:rPr>
              <a:t>April 28 – May 23</a:t>
            </a:r>
          </a:p>
          <a:p>
            <a:pPr marL="265113" indent="-265113">
              <a:spcBef>
                <a:spcPct val="30000"/>
              </a:spcBef>
              <a:buClr>
                <a:srgbClr val="9999FF"/>
              </a:buClr>
              <a:buFont typeface="Wingdings" pitchFamily="2" charset="2"/>
              <a:buChar char="§"/>
            </a:pPr>
            <a:r>
              <a:rPr lang="en-US" sz="1600" b="1">
                <a:latin typeface="Helvetica" pitchFamily="34" charset="0"/>
              </a:rPr>
              <a:t>Key stakeholders:</a:t>
            </a:r>
            <a:r>
              <a:rPr lang="en-US" sz="1600">
                <a:latin typeface="Helvetica" pitchFamily="34" charset="0"/>
              </a:rPr>
              <a:t> </a:t>
            </a:r>
          </a:p>
          <a:p>
            <a:pPr marL="722313" lvl="1" indent="-265113">
              <a:spcBef>
                <a:spcPct val="30000"/>
              </a:spcBef>
              <a:buClr>
                <a:srgbClr val="9999FF"/>
              </a:buClr>
              <a:buFont typeface="Wingdings" pitchFamily="2" charset="2"/>
              <a:buChar char="§"/>
            </a:pPr>
            <a:r>
              <a:rPr lang="en-US" sz="1600">
                <a:latin typeface="Helvetica" pitchFamily="34" charset="0"/>
              </a:rPr>
              <a:t>Ms. Fouzia Bennani</a:t>
            </a:r>
          </a:p>
          <a:p>
            <a:pPr marL="722313" lvl="1" indent="-265113">
              <a:spcBef>
                <a:spcPct val="30000"/>
              </a:spcBef>
              <a:buClr>
                <a:srgbClr val="9999FF"/>
              </a:buClr>
              <a:buFont typeface="Wingdings" pitchFamily="2" charset="2"/>
              <a:buChar char="§"/>
            </a:pPr>
            <a:r>
              <a:rPr lang="en-US" sz="1600">
                <a:latin typeface="Helvetica" pitchFamily="34" charset="0"/>
              </a:rPr>
              <a:t>Ms. Nidal Chafiai</a:t>
            </a:r>
          </a:p>
          <a:p>
            <a:pPr marL="722313" lvl="1" indent="-265113">
              <a:spcBef>
                <a:spcPct val="30000"/>
              </a:spcBef>
              <a:buClr>
                <a:srgbClr val="9999FF"/>
              </a:buClr>
              <a:buFont typeface="Wingdings" pitchFamily="2" charset="2"/>
              <a:buChar char="§"/>
            </a:pPr>
            <a:r>
              <a:rPr lang="en-US" sz="1600">
                <a:latin typeface="Helvetica" pitchFamily="34" charset="0"/>
              </a:rPr>
              <a:t>Ms. Karima Chakiri</a:t>
            </a:r>
          </a:p>
          <a:p>
            <a:pPr marL="722313" lvl="1" indent="-265113">
              <a:spcBef>
                <a:spcPct val="30000"/>
              </a:spcBef>
              <a:buClr>
                <a:srgbClr val="9999FF"/>
              </a:buClr>
              <a:buFont typeface="Wingdings" pitchFamily="2" charset="2"/>
              <a:buChar char="§"/>
            </a:pPr>
            <a:r>
              <a:rPr lang="en-US" sz="1600">
                <a:latin typeface="Helvetica" pitchFamily="34" charset="0"/>
              </a:rPr>
              <a:t>Dr.  Lahoucine Ouarsas</a:t>
            </a:r>
          </a:p>
        </p:txBody>
      </p:sp>
      <p:grpSp>
        <p:nvGrpSpPr>
          <p:cNvPr id="22531" name="Group 15"/>
          <p:cNvGrpSpPr>
            <a:grpSpLocks/>
          </p:cNvGrpSpPr>
          <p:nvPr/>
        </p:nvGrpSpPr>
        <p:grpSpPr bwMode="auto">
          <a:xfrm>
            <a:off x="549275" y="1790700"/>
            <a:ext cx="2816225" cy="4648200"/>
            <a:chOff x="3809" y="862"/>
            <a:chExt cx="1884" cy="3221"/>
          </a:xfrm>
        </p:grpSpPr>
        <p:pic>
          <p:nvPicPr>
            <p:cNvPr id="22533" name="Picture 16" descr="j0233018"/>
            <p:cNvPicPr>
              <a:picLocks noChangeAspect="1" noChangeArrowheads="1"/>
            </p:cNvPicPr>
            <p:nvPr/>
          </p:nvPicPr>
          <p:blipFill>
            <a:blip r:embed="rId2"/>
            <a:srcRect/>
            <a:stretch>
              <a:fillRect/>
            </a:stretch>
          </p:blipFill>
          <p:spPr bwMode="auto">
            <a:xfrm>
              <a:off x="4370" y="1181"/>
              <a:ext cx="584" cy="593"/>
            </a:xfrm>
            <a:prstGeom prst="rect">
              <a:avLst/>
            </a:prstGeom>
            <a:noFill/>
            <a:ln w="9525">
              <a:noFill/>
              <a:miter lim="800000"/>
              <a:headEnd/>
              <a:tailEnd/>
            </a:ln>
          </p:spPr>
        </p:pic>
        <p:sp>
          <p:nvSpPr>
            <p:cNvPr id="22534" name="AutoShape 17"/>
            <p:cNvSpPr>
              <a:spLocks noChangeArrowheads="1"/>
            </p:cNvSpPr>
            <p:nvPr/>
          </p:nvSpPr>
          <p:spPr bwMode="auto">
            <a:xfrm>
              <a:off x="3809" y="862"/>
              <a:ext cx="887" cy="672"/>
            </a:xfrm>
            <a:prstGeom prst="flowChartMultidocument">
              <a:avLst/>
            </a:prstGeom>
            <a:solidFill>
              <a:srgbClr val="99CC00"/>
            </a:solidFill>
            <a:ln w="9525">
              <a:solidFill>
                <a:schemeClr val="tx1"/>
              </a:solidFill>
              <a:miter lim="800000"/>
              <a:headEnd/>
              <a:tailEnd/>
            </a:ln>
          </p:spPr>
          <p:txBody>
            <a:bodyPr wrap="none" anchor="ctr">
              <a:spAutoFit/>
            </a:bodyPr>
            <a:lstStyle/>
            <a:p>
              <a:pPr algn="ctr">
                <a:lnSpc>
                  <a:spcPct val="90000"/>
                </a:lnSpc>
              </a:pPr>
              <a:r>
                <a:rPr lang="nl-NL" sz="1400" b="1"/>
                <a:t>Internal </a:t>
              </a:r>
            </a:p>
            <a:p>
              <a:pPr algn="ctr">
                <a:lnSpc>
                  <a:spcPct val="90000"/>
                </a:lnSpc>
              </a:pPr>
              <a:r>
                <a:rPr lang="nl-NL" sz="1400" b="1"/>
                <a:t>Information</a:t>
              </a:r>
            </a:p>
            <a:p>
              <a:pPr algn="ctr">
                <a:lnSpc>
                  <a:spcPct val="90000"/>
                </a:lnSpc>
              </a:pPr>
              <a:r>
                <a:rPr lang="nl-NL" sz="1400" b="1"/>
                <a:t>Sources</a:t>
              </a:r>
              <a:endParaRPr lang="en-US" sz="1400" b="1"/>
            </a:p>
          </p:txBody>
        </p:sp>
        <p:sp>
          <p:nvSpPr>
            <p:cNvPr id="22535" name="AutoShape 18"/>
            <p:cNvSpPr>
              <a:spLocks noChangeArrowheads="1"/>
            </p:cNvSpPr>
            <p:nvPr/>
          </p:nvSpPr>
          <p:spPr bwMode="auto">
            <a:xfrm>
              <a:off x="4806" y="872"/>
              <a:ext cx="887" cy="672"/>
            </a:xfrm>
            <a:prstGeom prst="flowChartMultidocument">
              <a:avLst/>
            </a:prstGeom>
            <a:solidFill>
              <a:schemeClr val="hlink"/>
            </a:solidFill>
            <a:ln w="9525">
              <a:solidFill>
                <a:schemeClr val="tx1"/>
              </a:solidFill>
              <a:miter lim="800000"/>
              <a:headEnd/>
              <a:tailEnd/>
            </a:ln>
          </p:spPr>
          <p:txBody>
            <a:bodyPr wrap="none" anchor="ctr">
              <a:spAutoFit/>
            </a:bodyPr>
            <a:lstStyle/>
            <a:p>
              <a:pPr algn="ctr">
                <a:lnSpc>
                  <a:spcPct val="90000"/>
                </a:lnSpc>
              </a:pPr>
              <a:r>
                <a:rPr lang="nl-NL" sz="1400" b="1"/>
                <a:t>External</a:t>
              </a:r>
            </a:p>
            <a:p>
              <a:pPr algn="ctr">
                <a:lnSpc>
                  <a:spcPct val="90000"/>
                </a:lnSpc>
              </a:pPr>
              <a:r>
                <a:rPr lang="nl-NL" sz="1400" b="1"/>
                <a:t>Information</a:t>
              </a:r>
            </a:p>
            <a:p>
              <a:pPr algn="ctr">
                <a:lnSpc>
                  <a:spcPct val="90000"/>
                </a:lnSpc>
              </a:pPr>
              <a:r>
                <a:rPr lang="nl-NL" sz="1400" b="1"/>
                <a:t>Sources</a:t>
              </a:r>
              <a:endParaRPr lang="en-US" sz="1400" b="1"/>
            </a:p>
          </p:txBody>
        </p:sp>
        <p:grpSp>
          <p:nvGrpSpPr>
            <p:cNvPr id="22536" name="Group 19"/>
            <p:cNvGrpSpPr>
              <a:grpSpLocks/>
            </p:cNvGrpSpPr>
            <p:nvPr/>
          </p:nvGrpSpPr>
          <p:grpSpPr bwMode="auto">
            <a:xfrm>
              <a:off x="4205" y="2719"/>
              <a:ext cx="864" cy="651"/>
              <a:chOff x="4205" y="2448"/>
              <a:chExt cx="1140" cy="858"/>
            </a:xfrm>
          </p:grpSpPr>
          <p:sp>
            <p:nvSpPr>
              <p:cNvPr id="22545" name="laptop"/>
              <p:cNvSpPr>
                <a:spLocks noEditPoints="1" noChangeArrowheads="1"/>
              </p:cNvSpPr>
              <p:nvPr/>
            </p:nvSpPr>
            <p:spPr bwMode="auto">
              <a:xfrm>
                <a:off x="4205" y="2448"/>
                <a:ext cx="1140" cy="8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453 w 21600"/>
                  <a:gd name="T25" fmla="*/ 1863 h 21600"/>
                  <a:gd name="T26" fmla="*/ 17318 w 21600"/>
                  <a:gd name="T27" fmla="*/ 123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71BFA7"/>
              </a:solidFill>
              <a:ln w="9525">
                <a:solidFill>
                  <a:srgbClr val="000000"/>
                </a:solidFill>
                <a:miter lim="800000"/>
                <a:headEnd/>
                <a:tailEnd/>
              </a:ln>
            </p:spPr>
            <p:txBody>
              <a:bodyPr/>
              <a:lstStyle/>
              <a:p>
                <a:endParaRPr lang="en-US"/>
              </a:p>
            </p:txBody>
          </p:sp>
          <p:sp>
            <p:nvSpPr>
              <p:cNvPr id="22546" name="AutoShape 21"/>
              <p:cNvSpPr>
                <a:spLocks noChangeArrowheads="1"/>
              </p:cNvSpPr>
              <p:nvPr/>
            </p:nvSpPr>
            <p:spPr bwMode="auto">
              <a:xfrm>
                <a:off x="4431" y="2557"/>
                <a:ext cx="694" cy="321"/>
              </a:xfrm>
              <a:prstGeom prst="flowChartAlternateProcess">
                <a:avLst/>
              </a:prstGeom>
              <a:solidFill>
                <a:srgbClr val="71BFA7"/>
              </a:solidFill>
              <a:ln w="9525" algn="ctr">
                <a:solidFill>
                  <a:schemeClr val="tx1"/>
                </a:solidFill>
                <a:miter lim="800000"/>
                <a:headEnd/>
                <a:tailEnd/>
              </a:ln>
            </p:spPr>
            <p:txBody>
              <a:bodyPr anchor="ctr">
                <a:spAutoFit/>
              </a:bodyPr>
              <a:lstStyle/>
              <a:p>
                <a:pPr algn="ctr">
                  <a:lnSpc>
                    <a:spcPct val="90000"/>
                  </a:lnSpc>
                </a:pPr>
                <a:r>
                  <a:rPr lang="nl-NL" sz="700" b="1"/>
                  <a:t>ANALYSIS</a:t>
                </a:r>
              </a:p>
              <a:p>
                <a:pPr algn="ctr">
                  <a:lnSpc>
                    <a:spcPct val="90000"/>
                  </a:lnSpc>
                </a:pPr>
                <a:endParaRPr lang="nl-NL" sz="500" b="1"/>
              </a:p>
              <a:p>
                <a:pPr algn="ctr">
                  <a:lnSpc>
                    <a:spcPct val="90000"/>
                  </a:lnSpc>
                </a:pPr>
                <a:r>
                  <a:rPr lang="nl-NL" sz="500" b="1"/>
                  <a:t>XLS &amp; SPSS</a:t>
                </a:r>
                <a:endParaRPr lang="en-US" sz="500" b="1"/>
              </a:p>
            </p:txBody>
          </p:sp>
        </p:grpSp>
        <p:sp>
          <p:nvSpPr>
            <p:cNvPr id="22537" name="AutoShape 22"/>
            <p:cNvSpPr>
              <a:spLocks noChangeArrowheads="1"/>
            </p:cNvSpPr>
            <p:nvPr/>
          </p:nvSpPr>
          <p:spPr bwMode="auto">
            <a:xfrm>
              <a:off x="4409" y="3602"/>
              <a:ext cx="751" cy="403"/>
            </a:xfrm>
            <a:prstGeom prst="flowChartDocument">
              <a:avLst/>
            </a:prstGeom>
            <a:solidFill>
              <a:srgbClr val="71BFA7"/>
            </a:solidFill>
            <a:ln w="9525" algn="ctr">
              <a:solidFill>
                <a:schemeClr val="tx1"/>
              </a:solidFill>
              <a:miter lim="800000"/>
              <a:headEnd/>
              <a:tailEnd/>
            </a:ln>
          </p:spPr>
          <p:txBody>
            <a:bodyPr wrap="none" anchor="ctr">
              <a:spAutoFit/>
            </a:bodyPr>
            <a:lstStyle/>
            <a:p>
              <a:pPr algn="ctr">
                <a:lnSpc>
                  <a:spcPct val="90000"/>
                </a:lnSpc>
              </a:pPr>
              <a:r>
                <a:rPr lang="nl-NL" sz="1400" b="1"/>
                <a:t>PLANNING</a:t>
              </a:r>
            </a:p>
            <a:p>
              <a:pPr algn="ctr">
                <a:lnSpc>
                  <a:spcPct val="90000"/>
                </a:lnSpc>
              </a:pPr>
              <a:r>
                <a:rPr lang="nl-NL" sz="1400" b="1"/>
                <a:t>REPORT</a:t>
              </a:r>
              <a:endParaRPr lang="en-US" sz="1400" b="1"/>
            </a:p>
          </p:txBody>
        </p:sp>
        <p:sp>
          <p:nvSpPr>
            <p:cNvPr id="22538" name="Line 23"/>
            <p:cNvSpPr>
              <a:spLocks noChangeShapeType="1"/>
            </p:cNvSpPr>
            <p:nvPr/>
          </p:nvSpPr>
          <p:spPr bwMode="auto">
            <a:xfrm>
              <a:off x="4666" y="3407"/>
              <a:ext cx="0" cy="173"/>
            </a:xfrm>
            <a:prstGeom prst="line">
              <a:avLst/>
            </a:prstGeom>
            <a:noFill/>
            <a:ln w="38100">
              <a:solidFill>
                <a:schemeClr val="tx1"/>
              </a:solidFill>
              <a:round/>
              <a:headEnd/>
              <a:tailEnd type="triangle" w="med" len="med"/>
            </a:ln>
          </p:spPr>
          <p:txBody>
            <a:bodyPr anchor="ctr">
              <a:spAutoFit/>
            </a:bodyPr>
            <a:lstStyle/>
            <a:p>
              <a:endParaRPr lang="en-US"/>
            </a:p>
          </p:txBody>
        </p:sp>
        <p:sp>
          <p:nvSpPr>
            <p:cNvPr id="22539" name="AutoShape 24"/>
            <p:cNvSpPr>
              <a:spLocks noChangeArrowheads="1"/>
            </p:cNvSpPr>
            <p:nvPr/>
          </p:nvSpPr>
          <p:spPr bwMode="auto">
            <a:xfrm>
              <a:off x="4316" y="3680"/>
              <a:ext cx="836" cy="403"/>
            </a:xfrm>
            <a:prstGeom prst="flowChartDocument">
              <a:avLst/>
            </a:prstGeom>
            <a:solidFill>
              <a:srgbClr val="71BFA7"/>
            </a:solidFill>
            <a:ln w="9525" algn="ctr">
              <a:solidFill>
                <a:schemeClr val="tx1"/>
              </a:solidFill>
              <a:miter lim="800000"/>
              <a:headEnd/>
              <a:tailEnd/>
            </a:ln>
          </p:spPr>
          <p:txBody>
            <a:bodyPr wrap="none" anchor="ctr">
              <a:spAutoFit/>
            </a:bodyPr>
            <a:lstStyle/>
            <a:p>
              <a:pPr algn="ctr">
                <a:lnSpc>
                  <a:spcPct val="90000"/>
                </a:lnSpc>
              </a:pPr>
              <a:r>
                <a:rPr lang="nl-NL" sz="1400" b="1"/>
                <a:t>KPI</a:t>
              </a:r>
            </a:p>
            <a:p>
              <a:pPr algn="ctr">
                <a:lnSpc>
                  <a:spcPct val="90000"/>
                </a:lnSpc>
              </a:pPr>
              <a:r>
                <a:rPr lang="nl-NL" sz="1400" b="1"/>
                <a:t>REPORTING</a:t>
              </a:r>
              <a:endParaRPr lang="en-US" sz="1400" b="1"/>
            </a:p>
          </p:txBody>
        </p:sp>
        <p:sp>
          <p:nvSpPr>
            <p:cNvPr id="22540" name="Line 25"/>
            <p:cNvSpPr>
              <a:spLocks noChangeShapeType="1"/>
            </p:cNvSpPr>
            <p:nvPr/>
          </p:nvSpPr>
          <p:spPr bwMode="auto">
            <a:xfrm>
              <a:off x="4205" y="1526"/>
              <a:ext cx="173" cy="404"/>
            </a:xfrm>
            <a:prstGeom prst="line">
              <a:avLst/>
            </a:prstGeom>
            <a:noFill/>
            <a:ln w="38100">
              <a:solidFill>
                <a:schemeClr val="tx1"/>
              </a:solidFill>
              <a:round/>
              <a:headEnd/>
              <a:tailEnd type="triangle" w="med" len="med"/>
            </a:ln>
          </p:spPr>
          <p:txBody>
            <a:bodyPr anchor="ctr">
              <a:spAutoFit/>
            </a:bodyPr>
            <a:lstStyle/>
            <a:p>
              <a:endParaRPr lang="en-US"/>
            </a:p>
          </p:txBody>
        </p:sp>
        <p:sp>
          <p:nvSpPr>
            <p:cNvPr id="22541" name="AutoShape 26"/>
            <p:cNvSpPr>
              <a:spLocks noChangeArrowheads="1"/>
            </p:cNvSpPr>
            <p:nvPr/>
          </p:nvSpPr>
          <p:spPr bwMode="auto">
            <a:xfrm>
              <a:off x="4205" y="1900"/>
              <a:ext cx="921" cy="573"/>
            </a:xfrm>
            <a:prstGeom prst="flowChartMagneticDisk">
              <a:avLst/>
            </a:prstGeom>
            <a:solidFill>
              <a:srgbClr val="71BFA7"/>
            </a:solidFill>
            <a:ln w="9525">
              <a:solidFill>
                <a:schemeClr val="tx1"/>
              </a:solidFill>
              <a:round/>
              <a:headEnd/>
              <a:tailEnd/>
            </a:ln>
          </p:spPr>
          <p:txBody>
            <a:bodyPr anchor="ctr">
              <a:spAutoFit/>
            </a:bodyPr>
            <a:lstStyle/>
            <a:p>
              <a:pPr algn="ctr">
                <a:lnSpc>
                  <a:spcPct val="90000"/>
                </a:lnSpc>
              </a:pPr>
              <a:r>
                <a:rPr lang="nl-NL" sz="1400"/>
                <a:t>Project Database</a:t>
              </a:r>
              <a:endParaRPr lang="en-US" sz="1400"/>
            </a:p>
          </p:txBody>
        </p:sp>
        <p:sp>
          <p:nvSpPr>
            <p:cNvPr id="22542" name="Line 27"/>
            <p:cNvSpPr>
              <a:spLocks noChangeShapeType="1"/>
            </p:cNvSpPr>
            <p:nvPr/>
          </p:nvSpPr>
          <p:spPr bwMode="auto">
            <a:xfrm flipH="1">
              <a:off x="4954" y="1526"/>
              <a:ext cx="173" cy="404"/>
            </a:xfrm>
            <a:prstGeom prst="line">
              <a:avLst/>
            </a:prstGeom>
            <a:noFill/>
            <a:ln w="38100">
              <a:solidFill>
                <a:schemeClr val="tx1"/>
              </a:solidFill>
              <a:round/>
              <a:headEnd/>
              <a:tailEnd type="triangle" w="med" len="med"/>
            </a:ln>
          </p:spPr>
          <p:txBody>
            <a:bodyPr anchor="ctr">
              <a:spAutoFit/>
            </a:bodyPr>
            <a:lstStyle/>
            <a:p>
              <a:endParaRPr lang="en-US"/>
            </a:p>
          </p:txBody>
        </p:sp>
        <p:sp>
          <p:nvSpPr>
            <p:cNvPr id="22543" name="Line 28"/>
            <p:cNvSpPr>
              <a:spLocks noChangeShapeType="1"/>
            </p:cNvSpPr>
            <p:nvPr/>
          </p:nvSpPr>
          <p:spPr bwMode="auto">
            <a:xfrm>
              <a:off x="4666" y="2506"/>
              <a:ext cx="0" cy="173"/>
            </a:xfrm>
            <a:prstGeom prst="line">
              <a:avLst/>
            </a:prstGeom>
            <a:noFill/>
            <a:ln w="38100">
              <a:solidFill>
                <a:schemeClr val="tx1"/>
              </a:solidFill>
              <a:round/>
              <a:headEnd/>
              <a:tailEnd type="triangle" w="med" len="med"/>
            </a:ln>
          </p:spPr>
          <p:txBody>
            <a:bodyPr anchor="ctr">
              <a:spAutoFit/>
            </a:bodyPr>
            <a:lstStyle/>
            <a:p>
              <a:endParaRPr lang="en-US"/>
            </a:p>
          </p:txBody>
        </p:sp>
        <p:sp>
          <p:nvSpPr>
            <p:cNvPr id="22544" name="Freeform 29"/>
            <p:cNvSpPr>
              <a:spLocks/>
            </p:cNvSpPr>
            <p:nvPr/>
          </p:nvSpPr>
          <p:spPr bwMode="auto">
            <a:xfrm rot="358271">
              <a:off x="5069" y="2448"/>
              <a:ext cx="370" cy="1267"/>
            </a:xfrm>
            <a:custGeom>
              <a:avLst/>
              <a:gdLst>
                <a:gd name="T0" fmla="*/ 230 w 370"/>
                <a:gd name="T1" fmla="*/ 1532 h 1152"/>
                <a:gd name="T2" fmla="*/ 332 w 370"/>
                <a:gd name="T3" fmla="*/ 692 h 1152"/>
                <a:gd name="T4" fmla="*/ 0 w 370"/>
                <a:gd name="T5" fmla="*/ 0 h 1152"/>
                <a:gd name="T6" fmla="*/ 0 60000 65536"/>
                <a:gd name="T7" fmla="*/ 0 60000 65536"/>
                <a:gd name="T8" fmla="*/ 0 60000 65536"/>
                <a:gd name="T9" fmla="*/ 0 w 370"/>
                <a:gd name="T10" fmla="*/ 0 h 1152"/>
                <a:gd name="T11" fmla="*/ 370 w 370"/>
                <a:gd name="T12" fmla="*/ 1152 h 1152"/>
              </a:gdLst>
              <a:ahLst/>
              <a:cxnLst>
                <a:cxn ang="T6">
                  <a:pos x="T0" y="T1"/>
                </a:cxn>
                <a:cxn ang="T7">
                  <a:pos x="T2" y="T3"/>
                </a:cxn>
                <a:cxn ang="T8">
                  <a:pos x="T4" y="T5"/>
                </a:cxn>
              </a:cxnLst>
              <a:rect l="T9" t="T10" r="T11" b="T12"/>
              <a:pathLst>
                <a:path w="370" h="1152">
                  <a:moveTo>
                    <a:pt x="230" y="1152"/>
                  </a:moveTo>
                  <a:cubicBezTo>
                    <a:pt x="247" y="1047"/>
                    <a:pt x="370" y="712"/>
                    <a:pt x="332" y="520"/>
                  </a:cubicBezTo>
                  <a:cubicBezTo>
                    <a:pt x="294" y="328"/>
                    <a:pt x="69" y="108"/>
                    <a:pt x="0" y="0"/>
                  </a:cubicBezTo>
                </a:path>
              </a:pathLst>
            </a:custGeom>
            <a:noFill/>
            <a:ln w="9525" cap="flat" cmpd="sng">
              <a:solidFill>
                <a:schemeClr val="tx1"/>
              </a:solidFill>
              <a:prstDash val="dash"/>
              <a:round/>
              <a:headEnd type="none" w="med" len="med"/>
              <a:tailEnd type="triangle" w="med" len="med"/>
            </a:ln>
          </p:spPr>
          <p:txBody>
            <a:bodyPr anchor="ctr">
              <a:spAutoFit/>
            </a:bodyPr>
            <a:lstStyle/>
            <a:p>
              <a:endParaRPr lang="en-US"/>
            </a:p>
          </p:txBody>
        </p:sp>
      </p:grpSp>
      <p:sp>
        <p:nvSpPr>
          <p:cNvPr id="22532" name="Rectangle 20"/>
          <p:cNvSpPr>
            <a:spLocks noChangeArrowheads="1"/>
          </p:cNvSpPr>
          <p:nvPr/>
        </p:nvSpPr>
        <p:spPr bwMode="auto">
          <a:xfrm>
            <a:off x="288925" y="655638"/>
            <a:ext cx="7567613" cy="366712"/>
          </a:xfrm>
          <a:prstGeom prst="rect">
            <a:avLst/>
          </a:prstGeom>
          <a:noFill/>
          <a:ln w="9525">
            <a:noFill/>
            <a:miter lim="800000"/>
            <a:headEnd/>
            <a:tailEnd/>
          </a:ln>
        </p:spPr>
        <p:txBody>
          <a:bodyPr>
            <a:spAutoFit/>
          </a:bodyPr>
          <a:lstStyle/>
          <a:p>
            <a:r>
              <a:rPr lang="en-US">
                <a:solidFill>
                  <a:srgbClr val="000000"/>
                </a:solidFill>
              </a:rPr>
              <a:t>Our project focus aligns with ALCS short-term and long-term objectives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0832840-700C-4880-8CAC-468614CFFDEF}" type="slidenum">
              <a:rPr lang="en-US" sz="800"/>
              <a:pPr/>
              <a:t>12</a:t>
            </a:fld>
            <a:endParaRPr lang="en-US" sz="800"/>
          </a:p>
        </p:txBody>
      </p:sp>
      <p:sp>
        <p:nvSpPr>
          <p:cNvPr id="29698" name="Rectangle 4"/>
          <p:cNvSpPr>
            <a:spLocks noChangeArrowheads="1"/>
          </p:cNvSpPr>
          <p:nvPr/>
        </p:nvSpPr>
        <p:spPr bwMode="auto">
          <a:xfrm>
            <a:off x="4659313" y="1531938"/>
            <a:ext cx="4484687" cy="2286000"/>
          </a:xfrm>
          <a:prstGeom prst="rect">
            <a:avLst/>
          </a:prstGeom>
          <a:noFill/>
          <a:ln w="9525">
            <a:noFill/>
            <a:miter lim="800000"/>
            <a:headEnd/>
            <a:tailEnd/>
          </a:ln>
        </p:spPr>
        <p:txBody>
          <a:bodyPr lIns="91436" tIns="45716" rIns="91436" bIns="45716"/>
          <a:lstStyle/>
          <a:p>
            <a:pPr marL="180975" indent="-180975" algn="ctr">
              <a:spcBef>
                <a:spcPct val="20000"/>
              </a:spcBef>
              <a:buClr>
                <a:srgbClr val="7889FB"/>
              </a:buClr>
              <a:buFont typeface="Wingdings" pitchFamily="2" charset="2"/>
              <a:buNone/>
            </a:pPr>
            <a:r>
              <a:rPr lang="en-US" b="1">
                <a:solidFill>
                  <a:srgbClr val="9999FF"/>
                </a:solidFill>
              </a:rPr>
              <a:t>Weaknesses</a:t>
            </a:r>
            <a:endParaRPr lang="en-US" sz="1300"/>
          </a:p>
          <a:p>
            <a:pPr marL="180975" indent="-180975">
              <a:spcBef>
                <a:spcPts val="600"/>
              </a:spcBef>
              <a:buClr>
                <a:srgbClr val="7889FB"/>
              </a:buClr>
              <a:buFont typeface="Wingdings" pitchFamily="2" charset="2"/>
              <a:buChar char="§"/>
            </a:pPr>
            <a:r>
              <a:rPr lang="en-US" sz="1300"/>
              <a:t>Lack of secure global funding sources in the future</a:t>
            </a:r>
          </a:p>
          <a:p>
            <a:pPr marL="180975" indent="-180975">
              <a:spcBef>
                <a:spcPts val="600"/>
              </a:spcBef>
              <a:buClr>
                <a:srgbClr val="7889FB"/>
              </a:buClr>
              <a:buFont typeface="Wingdings" pitchFamily="2" charset="2"/>
              <a:buChar char="§"/>
            </a:pPr>
            <a:r>
              <a:rPr lang="en-US" sz="1300"/>
              <a:t>Strong dependency on individual funding resource commitments and their compliance requirements</a:t>
            </a:r>
          </a:p>
          <a:p>
            <a:pPr marL="180975" indent="-180975">
              <a:spcBef>
                <a:spcPts val="600"/>
              </a:spcBef>
              <a:buClr>
                <a:srgbClr val="7889FB"/>
              </a:buClr>
              <a:buFont typeface="Wingdings" pitchFamily="2" charset="2"/>
              <a:buChar char="§"/>
            </a:pPr>
            <a:r>
              <a:rPr lang="en-US" sz="1300"/>
              <a:t>Cumbersome data gathering methods to report program effectiveness; return on investments</a:t>
            </a:r>
          </a:p>
          <a:p>
            <a:pPr marL="180975" indent="-180975">
              <a:spcBef>
                <a:spcPts val="600"/>
              </a:spcBef>
              <a:buClr>
                <a:srgbClr val="7889FB"/>
              </a:buClr>
              <a:buFont typeface="Wingdings" pitchFamily="2" charset="2"/>
              <a:buChar char="§"/>
            </a:pPr>
            <a:r>
              <a:rPr lang="en-US" sz="1300"/>
              <a:t>Limited physical and cyber security in place; lack of back up/disaster recovery plan</a:t>
            </a:r>
          </a:p>
          <a:p>
            <a:pPr marL="180975" indent="-180975">
              <a:spcBef>
                <a:spcPts val="600"/>
              </a:spcBef>
              <a:buClr>
                <a:srgbClr val="7889FB"/>
              </a:buClr>
              <a:buFont typeface="Wingdings" pitchFamily="2" charset="2"/>
              <a:buChar char="§"/>
            </a:pPr>
            <a:r>
              <a:rPr lang="en-US" sz="1300"/>
              <a:t>Limited use of social media to tap funding sources/ potential donors</a:t>
            </a:r>
          </a:p>
          <a:p>
            <a:pPr marL="180975" indent="-180975">
              <a:spcBef>
                <a:spcPts val="600"/>
              </a:spcBef>
              <a:buClr>
                <a:srgbClr val="7889FB"/>
              </a:buClr>
              <a:buFont typeface="Wingdings" pitchFamily="2" charset="2"/>
              <a:buChar char="§"/>
            </a:pPr>
            <a:r>
              <a:rPr lang="en-US" sz="1300"/>
              <a:t>Strong dependency on individual personnel performance, limited succession planning</a:t>
            </a:r>
          </a:p>
          <a:p>
            <a:pPr marL="180975" indent="-180975">
              <a:spcBef>
                <a:spcPts val="600"/>
              </a:spcBef>
              <a:buClr>
                <a:srgbClr val="7889FB"/>
              </a:buClr>
              <a:buFont typeface="Wingdings" pitchFamily="2" charset="2"/>
              <a:buChar char="§"/>
            </a:pPr>
            <a:r>
              <a:rPr lang="en-US" sz="1300"/>
              <a:t>Limited personnel resources for IT infrastructure support;  limited IT capacity for field and mobile units</a:t>
            </a:r>
          </a:p>
          <a:p>
            <a:pPr marL="180975" indent="-180975">
              <a:spcBef>
                <a:spcPts val="600"/>
              </a:spcBef>
              <a:buClr>
                <a:srgbClr val="7889FB"/>
              </a:buClr>
              <a:buFont typeface="Wingdings" pitchFamily="2" charset="2"/>
              <a:buChar char="§"/>
            </a:pPr>
            <a:endParaRPr lang="en-US" sz="1300"/>
          </a:p>
        </p:txBody>
      </p:sp>
      <p:sp>
        <p:nvSpPr>
          <p:cNvPr id="29699" name="Rectangle 7"/>
          <p:cNvSpPr>
            <a:spLocks noChangeArrowheads="1"/>
          </p:cNvSpPr>
          <p:nvPr/>
        </p:nvSpPr>
        <p:spPr bwMode="auto">
          <a:xfrm>
            <a:off x="190500" y="1524000"/>
            <a:ext cx="4122738" cy="2524125"/>
          </a:xfrm>
          <a:prstGeom prst="rect">
            <a:avLst/>
          </a:prstGeom>
          <a:noFill/>
          <a:ln w="9525">
            <a:noFill/>
            <a:miter lim="800000"/>
            <a:headEnd/>
            <a:tailEnd/>
          </a:ln>
        </p:spPr>
        <p:txBody>
          <a:bodyPr lIns="91436" tIns="45716" rIns="91436" bIns="45716"/>
          <a:lstStyle/>
          <a:p>
            <a:pPr marL="180975" indent="-180975" algn="ctr">
              <a:spcBef>
                <a:spcPct val="20000"/>
              </a:spcBef>
              <a:buClr>
                <a:srgbClr val="7889FB"/>
              </a:buClr>
              <a:buFont typeface="Wingdings" pitchFamily="2" charset="2"/>
              <a:buNone/>
            </a:pPr>
            <a:r>
              <a:rPr lang="en-US" b="1">
                <a:solidFill>
                  <a:srgbClr val="9999FF"/>
                </a:solidFill>
              </a:rPr>
              <a:t>Strengths</a:t>
            </a:r>
            <a:endParaRPr lang="en-US" sz="1300"/>
          </a:p>
          <a:p>
            <a:pPr marL="180975" indent="-180975">
              <a:spcBef>
                <a:spcPts val="600"/>
              </a:spcBef>
              <a:buClr>
                <a:srgbClr val="7889FB"/>
              </a:buClr>
              <a:buFont typeface="Wingdings" pitchFamily="2" charset="2"/>
              <a:buChar char="§"/>
            </a:pPr>
            <a:r>
              <a:rPr lang="en-US" sz="1300"/>
              <a:t>Allegiance to founding principles and core values</a:t>
            </a:r>
          </a:p>
          <a:p>
            <a:pPr marL="180975" indent="-180975">
              <a:spcBef>
                <a:spcPts val="600"/>
              </a:spcBef>
              <a:buClr>
                <a:srgbClr val="7889FB"/>
              </a:buClr>
              <a:buFont typeface="Wingdings" pitchFamily="2" charset="2"/>
              <a:buChar char="§"/>
            </a:pPr>
            <a:r>
              <a:rPr lang="en-US" sz="1300"/>
              <a:t>Strong organizational identity and ALCS brand</a:t>
            </a:r>
          </a:p>
          <a:p>
            <a:pPr marL="180975" indent="-180975">
              <a:spcBef>
                <a:spcPts val="600"/>
              </a:spcBef>
              <a:buClr>
                <a:srgbClr val="7889FB"/>
              </a:buClr>
              <a:buFont typeface="Wingdings" pitchFamily="2" charset="2"/>
              <a:buChar char="§"/>
            </a:pPr>
            <a:r>
              <a:rPr lang="en-US" sz="1300"/>
              <a:t>Expansive national reach to target audiences </a:t>
            </a:r>
          </a:p>
          <a:p>
            <a:pPr marL="180975" indent="-180975">
              <a:spcBef>
                <a:spcPts val="600"/>
              </a:spcBef>
              <a:buClr>
                <a:srgbClr val="7889FB"/>
              </a:buClr>
              <a:buFont typeface="Wingdings" pitchFamily="2" charset="2"/>
              <a:buChar char="§"/>
            </a:pPr>
            <a:r>
              <a:rPr lang="en-US" sz="1300"/>
              <a:t>Strong political support, including partnership with the Ministry of Health</a:t>
            </a:r>
          </a:p>
          <a:p>
            <a:pPr marL="180975" indent="-180975">
              <a:spcBef>
                <a:spcPts val="600"/>
              </a:spcBef>
              <a:buClr>
                <a:srgbClr val="7889FB"/>
              </a:buClr>
              <a:buFont typeface="Wingdings" pitchFamily="2" charset="2"/>
              <a:buChar char="§"/>
            </a:pPr>
            <a:r>
              <a:rPr lang="en-US" sz="1300"/>
              <a:t>Experienced, engaged and motivated personnel and volunteers</a:t>
            </a:r>
          </a:p>
          <a:p>
            <a:pPr marL="180975" indent="-180975">
              <a:spcBef>
                <a:spcPts val="600"/>
              </a:spcBef>
              <a:buClr>
                <a:srgbClr val="7889FB"/>
              </a:buClr>
              <a:buFont typeface="Wingdings" pitchFamily="2" charset="2"/>
              <a:buChar char="§"/>
            </a:pPr>
            <a:r>
              <a:rPr lang="en-US" sz="1300"/>
              <a:t>Well defined operational business processes and performance metrics</a:t>
            </a:r>
          </a:p>
          <a:p>
            <a:pPr marL="180975" indent="-180975">
              <a:spcBef>
                <a:spcPts val="600"/>
              </a:spcBef>
              <a:buClr>
                <a:srgbClr val="7889FB"/>
              </a:buClr>
              <a:buFont typeface="Wingdings" pitchFamily="2" charset="2"/>
              <a:buChar char="§"/>
            </a:pPr>
            <a:r>
              <a:rPr lang="en-US" sz="1300"/>
              <a:t>Global partnerships with like minded organizations</a:t>
            </a:r>
          </a:p>
          <a:p>
            <a:pPr marL="180975" indent="-180975">
              <a:spcBef>
                <a:spcPts val="600"/>
              </a:spcBef>
              <a:buClr>
                <a:srgbClr val="7889FB"/>
              </a:buClr>
              <a:buFont typeface="Wingdings" pitchFamily="2" charset="2"/>
              <a:buChar char="§"/>
            </a:pPr>
            <a:r>
              <a:rPr lang="en-US" sz="1300"/>
              <a:t>Innovative approaches to fundraising and marketing, including SIDACTION</a:t>
            </a:r>
          </a:p>
          <a:p>
            <a:pPr marL="180975" indent="-180975">
              <a:spcBef>
                <a:spcPts val="600"/>
              </a:spcBef>
              <a:buClr>
                <a:srgbClr val="7889FB"/>
              </a:buClr>
              <a:buFont typeface="Wingdings" pitchFamily="2" charset="2"/>
              <a:buChar char="§"/>
            </a:pPr>
            <a:r>
              <a:rPr lang="en-US" sz="1300"/>
              <a:t>Open to change and continuous process improvements</a:t>
            </a:r>
          </a:p>
          <a:p>
            <a:pPr marL="180975" indent="-180975">
              <a:spcBef>
                <a:spcPts val="600"/>
              </a:spcBef>
              <a:buClr>
                <a:srgbClr val="7889FB"/>
              </a:buClr>
              <a:buFont typeface="Wingdings" pitchFamily="2" charset="2"/>
              <a:buChar char="§"/>
            </a:pPr>
            <a:endParaRPr lang="en-US" sz="1300"/>
          </a:p>
        </p:txBody>
      </p:sp>
      <p:sp>
        <p:nvSpPr>
          <p:cNvPr id="29700" name="Rectangle 8"/>
          <p:cNvSpPr>
            <a:spLocks noChangeArrowheads="1"/>
          </p:cNvSpPr>
          <p:nvPr/>
        </p:nvSpPr>
        <p:spPr bwMode="gray">
          <a:xfrm>
            <a:off x="282575" y="625475"/>
            <a:ext cx="8008938" cy="427038"/>
          </a:xfrm>
          <a:prstGeom prst="rect">
            <a:avLst/>
          </a:prstGeom>
          <a:noFill/>
          <a:ln w="9525" algn="ctr">
            <a:noFill/>
            <a:miter lim="800000"/>
            <a:headEnd/>
            <a:tailEnd/>
          </a:ln>
        </p:spPr>
        <p:txBody>
          <a:bodyPr lIns="0" tIns="45716" rIns="91436" bIns="45716"/>
          <a:lstStyle/>
          <a:p>
            <a:pPr>
              <a:lnSpc>
                <a:spcPct val="90000"/>
              </a:lnSpc>
            </a:pPr>
            <a:r>
              <a:rPr lang="en-US" sz="2000"/>
              <a:t>ALCS has a strong base of capabilities – and a series of challenges</a:t>
            </a:r>
            <a:endParaRPr lang="nl-NL" sz="2000"/>
          </a:p>
        </p:txBody>
      </p:sp>
      <p:sp>
        <p:nvSpPr>
          <p:cNvPr id="950281" name="Rectangle 9"/>
          <p:cNvSpPr>
            <a:spLocks noChangeArrowheads="1"/>
          </p:cNvSpPr>
          <p:nvPr/>
        </p:nvSpPr>
        <p:spPr bwMode="auto">
          <a:xfrm>
            <a:off x="220663" y="6230938"/>
            <a:ext cx="1989137" cy="246062"/>
          </a:xfrm>
          <a:prstGeom prst="rect">
            <a:avLst/>
          </a:prstGeom>
          <a:solidFill>
            <a:schemeClr val="bg1"/>
          </a:solidFill>
          <a:ln w="9525">
            <a:noFill/>
            <a:miter lim="800000"/>
            <a:headEnd/>
            <a:tailEnd/>
          </a:ln>
          <a:effectLst/>
        </p:spPr>
        <p:txBody>
          <a:bodyPr wrap="none" lIns="91436" tIns="45716" rIns="91436" bIns="45716">
            <a:spAutoFit/>
          </a:bodyPr>
          <a:lstStyle/>
          <a:p>
            <a:pPr fontAlgn="auto">
              <a:spcBef>
                <a:spcPts val="0"/>
              </a:spcBef>
              <a:spcAft>
                <a:spcPts val="0"/>
              </a:spcAft>
              <a:defRPr/>
            </a:pPr>
            <a:r>
              <a:rPr lang="en-US" sz="1000" i="1" dirty="0">
                <a:solidFill>
                  <a:schemeClr val="bg1">
                    <a:lumMod val="50000"/>
                  </a:schemeClr>
                </a:solidFill>
                <a:latin typeface="+mn-lt"/>
                <a:cs typeface="+mn-cs"/>
              </a:rPr>
              <a:t>Source: Discussions with FTAM</a:t>
            </a:r>
            <a:endParaRPr lang="de-DE" sz="1000" i="1" dirty="0">
              <a:solidFill>
                <a:schemeClr val="bg1">
                  <a:lumMod val="50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1"/>
          <p:cNvSpPr>
            <a:spLocks noGrp="1"/>
          </p:cNvSpPr>
          <p:nvPr>
            <p:ph type="title" idx="4294967295"/>
          </p:nvPr>
        </p:nvSpPr>
        <p:spPr/>
        <p:txBody>
          <a:bodyPr/>
          <a:lstStyle/>
          <a:p>
            <a:pPr eaLnBrk="1" hangingPunct="1"/>
            <a:r>
              <a:rPr lang="en-US" smtClean="0"/>
              <a:t>Strengths and weaknesses may be turned into opportunities                        – keeping in mind the potential threats</a:t>
            </a:r>
          </a:p>
        </p:txBody>
      </p:sp>
      <p:sp>
        <p:nvSpPr>
          <p:cNvPr id="31746"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AEF5AE1A-2ACC-42F9-B71B-84E020E9ED7F}" type="slidenum">
              <a:rPr lang="en-US" sz="800"/>
              <a:pPr/>
              <a:t>13</a:t>
            </a:fld>
            <a:endParaRPr lang="en-US" sz="800"/>
          </a:p>
        </p:txBody>
      </p:sp>
      <p:sp>
        <p:nvSpPr>
          <p:cNvPr id="31747" name="Rectangle 5"/>
          <p:cNvSpPr>
            <a:spLocks noChangeArrowheads="1"/>
          </p:cNvSpPr>
          <p:nvPr/>
        </p:nvSpPr>
        <p:spPr bwMode="auto">
          <a:xfrm>
            <a:off x="190500" y="1246188"/>
            <a:ext cx="4533900" cy="3097212"/>
          </a:xfrm>
          <a:prstGeom prst="rect">
            <a:avLst/>
          </a:prstGeom>
          <a:noFill/>
          <a:ln w="9525">
            <a:noFill/>
            <a:miter lim="800000"/>
            <a:headEnd/>
            <a:tailEnd/>
          </a:ln>
        </p:spPr>
        <p:txBody>
          <a:bodyPr lIns="91436" tIns="45716" rIns="91436" bIns="45716"/>
          <a:lstStyle/>
          <a:p>
            <a:pPr marL="180975" indent="-180975" algn="ctr">
              <a:spcBef>
                <a:spcPct val="20000"/>
              </a:spcBef>
              <a:buClr>
                <a:schemeClr val="tx1"/>
              </a:buClr>
              <a:buFont typeface="Wingdings" pitchFamily="2" charset="2"/>
              <a:buNone/>
            </a:pPr>
            <a:r>
              <a:rPr lang="en-US" b="1">
                <a:solidFill>
                  <a:srgbClr val="9999FF"/>
                </a:solidFill>
              </a:rPr>
              <a:t>Opportunities</a:t>
            </a:r>
          </a:p>
          <a:p>
            <a:pPr marL="180975" indent="-180975">
              <a:spcBef>
                <a:spcPts val="600"/>
              </a:spcBef>
              <a:buClr>
                <a:srgbClr val="7889FB"/>
              </a:buClr>
              <a:buFont typeface="Wingdings" pitchFamily="2" charset="2"/>
              <a:buChar char="§"/>
            </a:pPr>
            <a:r>
              <a:rPr lang="en-US" sz="1300"/>
              <a:t>Become a ‘Center of Excellence’ in the Magreb region for HIV/AIDS prevention</a:t>
            </a:r>
          </a:p>
          <a:p>
            <a:pPr marL="180975" indent="-180975">
              <a:spcBef>
                <a:spcPts val="600"/>
              </a:spcBef>
              <a:buClr>
                <a:srgbClr val="7889FB"/>
              </a:buClr>
              <a:buFont typeface="Wingdings" pitchFamily="2" charset="2"/>
              <a:buChar char="§"/>
            </a:pPr>
            <a:r>
              <a:rPr lang="en-US" sz="1300"/>
              <a:t>Serve as a role model, sharing best practice methods with other NGOs and health care providers</a:t>
            </a:r>
          </a:p>
          <a:p>
            <a:pPr marL="180975" indent="-180975">
              <a:spcBef>
                <a:spcPts val="600"/>
              </a:spcBef>
              <a:buClr>
                <a:srgbClr val="7889FB"/>
              </a:buClr>
              <a:buFont typeface="Wingdings" pitchFamily="2" charset="2"/>
              <a:buChar char="§"/>
            </a:pPr>
            <a:r>
              <a:rPr lang="en-US" sz="1300"/>
              <a:t>Extend prevention support for other contagious diseases</a:t>
            </a:r>
          </a:p>
          <a:p>
            <a:pPr marL="180975" indent="-180975">
              <a:spcBef>
                <a:spcPts val="600"/>
              </a:spcBef>
              <a:buClr>
                <a:srgbClr val="7889FB"/>
              </a:buClr>
              <a:buFont typeface="Wingdings" pitchFamily="2" charset="2"/>
              <a:buChar char="§"/>
            </a:pPr>
            <a:r>
              <a:rPr lang="en-US" sz="1300"/>
              <a:t>Adopt a centralized information repository to improve operational efficiency, increase performance and information sharing</a:t>
            </a:r>
          </a:p>
          <a:p>
            <a:pPr marL="180975" indent="-180975">
              <a:spcBef>
                <a:spcPts val="600"/>
              </a:spcBef>
              <a:buClr>
                <a:srgbClr val="7889FB"/>
              </a:buClr>
              <a:buFont typeface="Wingdings" pitchFamily="2" charset="2"/>
              <a:buChar char="§"/>
            </a:pPr>
            <a:r>
              <a:rPr lang="en-US" sz="1300"/>
              <a:t>Use collaboration tools to improve communications and performance metrics reporting</a:t>
            </a:r>
          </a:p>
          <a:p>
            <a:pPr marL="180975" indent="-180975">
              <a:spcBef>
                <a:spcPts val="600"/>
              </a:spcBef>
              <a:buClr>
                <a:srgbClr val="7889FB"/>
              </a:buClr>
              <a:buFont typeface="Wingdings" pitchFamily="2" charset="2"/>
              <a:buChar char="§"/>
            </a:pPr>
            <a:r>
              <a:rPr lang="en-US" sz="1300"/>
              <a:t>Outsource IT infrastructure support, ensuring use of latest technology and security methods </a:t>
            </a:r>
          </a:p>
          <a:p>
            <a:pPr marL="180975" indent="-180975">
              <a:spcBef>
                <a:spcPts val="600"/>
              </a:spcBef>
              <a:buClr>
                <a:srgbClr val="7889FB"/>
              </a:buClr>
              <a:buFont typeface="Wingdings" pitchFamily="2" charset="2"/>
              <a:buChar char="§"/>
            </a:pPr>
            <a:r>
              <a:rPr lang="en-US" sz="1300"/>
              <a:t>Leverage social media, including mobile applications to:</a:t>
            </a:r>
          </a:p>
          <a:p>
            <a:pPr marL="742950" lvl="1" indent="-285750">
              <a:spcBef>
                <a:spcPts val="600"/>
              </a:spcBef>
              <a:buClr>
                <a:srgbClr val="7889FB"/>
              </a:buClr>
              <a:buFont typeface="Wingdings" pitchFamily="2" charset="2"/>
              <a:buChar char="§"/>
            </a:pPr>
            <a:r>
              <a:rPr lang="en-US" sz="1300"/>
              <a:t>Provide care and support for target audiences</a:t>
            </a:r>
          </a:p>
          <a:p>
            <a:pPr marL="742950" lvl="1" indent="-285750">
              <a:spcBef>
                <a:spcPts val="600"/>
              </a:spcBef>
              <a:buClr>
                <a:srgbClr val="7889FB"/>
              </a:buClr>
              <a:buFont typeface="Wingdings" pitchFamily="2" charset="2"/>
              <a:buChar char="§"/>
            </a:pPr>
            <a:r>
              <a:rPr lang="en-US" sz="1300"/>
              <a:t>Share real time data between doctors and clients on testing results, appointments and treatments</a:t>
            </a:r>
          </a:p>
          <a:p>
            <a:pPr marL="742950" lvl="1" indent="-285750">
              <a:spcBef>
                <a:spcPts val="600"/>
              </a:spcBef>
              <a:buClr>
                <a:srgbClr val="7889FB"/>
              </a:buClr>
              <a:buFont typeface="Wingdings" pitchFamily="2" charset="2"/>
              <a:buChar char="§"/>
            </a:pPr>
            <a:r>
              <a:rPr lang="en-US" sz="1300"/>
              <a:t>Support public awareness campaign activities</a:t>
            </a:r>
          </a:p>
          <a:p>
            <a:pPr marL="742950" lvl="1" indent="-285750">
              <a:spcBef>
                <a:spcPts val="600"/>
              </a:spcBef>
              <a:buClr>
                <a:srgbClr val="7889FB"/>
              </a:buClr>
              <a:buFont typeface="Wingdings" pitchFamily="2" charset="2"/>
              <a:buChar char="§"/>
            </a:pPr>
            <a:r>
              <a:rPr lang="en-US" sz="1300"/>
              <a:t>Increase promotion of success stories/income generating activities </a:t>
            </a:r>
          </a:p>
          <a:p>
            <a:pPr marL="742950" lvl="1" indent="-285750">
              <a:spcBef>
                <a:spcPts val="600"/>
              </a:spcBef>
              <a:buClr>
                <a:srgbClr val="7889FB"/>
              </a:buClr>
              <a:buFont typeface="Wingdings" pitchFamily="2" charset="2"/>
              <a:buChar char="§"/>
            </a:pPr>
            <a:r>
              <a:rPr lang="en-US" sz="1300"/>
              <a:t>Leverage key networks and past donors to support fundraising strategy for sustainability</a:t>
            </a:r>
          </a:p>
          <a:p>
            <a:pPr marL="180975" indent="-180975">
              <a:buFontTx/>
              <a:buChar char="•"/>
            </a:pPr>
            <a:endParaRPr lang="en-US" sz="1300"/>
          </a:p>
          <a:p>
            <a:pPr marL="180975" indent="-180975">
              <a:spcBef>
                <a:spcPts val="6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p:txBody>
      </p:sp>
      <p:sp>
        <p:nvSpPr>
          <p:cNvPr id="31748" name="Rectangle 6"/>
          <p:cNvSpPr>
            <a:spLocks noChangeArrowheads="1"/>
          </p:cNvSpPr>
          <p:nvPr/>
        </p:nvSpPr>
        <p:spPr bwMode="auto">
          <a:xfrm>
            <a:off x="4646613" y="1274763"/>
            <a:ext cx="4192587" cy="2755900"/>
          </a:xfrm>
          <a:prstGeom prst="rect">
            <a:avLst/>
          </a:prstGeom>
          <a:noFill/>
          <a:ln w="9525">
            <a:noFill/>
            <a:miter lim="800000"/>
            <a:headEnd/>
            <a:tailEnd/>
          </a:ln>
        </p:spPr>
        <p:txBody>
          <a:bodyPr lIns="91436" tIns="45716" rIns="91436" bIns="45716"/>
          <a:lstStyle/>
          <a:p>
            <a:pPr marL="180975" indent="-180975" algn="ctr">
              <a:spcBef>
                <a:spcPct val="20000"/>
              </a:spcBef>
              <a:buClr>
                <a:schemeClr val="tx1"/>
              </a:buClr>
              <a:buFont typeface="Wingdings" pitchFamily="2" charset="2"/>
              <a:buNone/>
            </a:pPr>
            <a:r>
              <a:rPr lang="en-US" b="1">
                <a:solidFill>
                  <a:srgbClr val="9999FF"/>
                </a:solidFill>
              </a:rPr>
              <a:t>Threats</a:t>
            </a:r>
          </a:p>
          <a:p>
            <a:pPr marL="180975" indent="-180975">
              <a:spcBef>
                <a:spcPts val="600"/>
              </a:spcBef>
              <a:buClr>
                <a:srgbClr val="7889FB"/>
              </a:buClr>
              <a:buFont typeface="Wingdings" pitchFamily="2" charset="2"/>
              <a:buChar char="§"/>
            </a:pPr>
            <a:r>
              <a:rPr lang="en-US" sz="1300"/>
              <a:t>Future pipeline of international and government funding may be limited </a:t>
            </a:r>
          </a:p>
          <a:p>
            <a:pPr marL="180975" indent="-180975">
              <a:spcBef>
                <a:spcPts val="600"/>
              </a:spcBef>
              <a:buClr>
                <a:srgbClr val="7889FB"/>
              </a:buClr>
              <a:buFont typeface="Wingdings" pitchFamily="2" charset="2"/>
              <a:buChar char="§"/>
            </a:pPr>
            <a:r>
              <a:rPr lang="en-US" sz="1300"/>
              <a:t>Potential of stronger funding consideration for other NGOs </a:t>
            </a:r>
          </a:p>
          <a:p>
            <a:pPr marL="180975" indent="-180975">
              <a:spcBef>
                <a:spcPts val="600"/>
              </a:spcBef>
              <a:buClr>
                <a:srgbClr val="7889FB"/>
              </a:buClr>
              <a:buFont typeface="Wingdings" pitchFamily="2" charset="2"/>
              <a:buChar char="§"/>
            </a:pPr>
            <a:r>
              <a:rPr lang="en-US" sz="1300"/>
              <a:t>Lack of qualified personnel resources, including doctors and trained volunteers</a:t>
            </a:r>
          </a:p>
          <a:p>
            <a:pPr marL="180975" indent="-180975">
              <a:spcBef>
                <a:spcPts val="600"/>
              </a:spcBef>
              <a:buClr>
                <a:srgbClr val="7889FB"/>
              </a:buClr>
              <a:buFont typeface="Wingdings" pitchFamily="2" charset="2"/>
              <a:buChar char="§"/>
            </a:pPr>
            <a:r>
              <a:rPr lang="en-US" sz="1300"/>
              <a:t>Ongoing discrimination and human rights violations against target audiences</a:t>
            </a:r>
          </a:p>
          <a:p>
            <a:pPr marL="180975" indent="-180975">
              <a:spcBef>
                <a:spcPts val="600"/>
              </a:spcBef>
              <a:buClr>
                <a:srgbClr val="7889FB"/>
              </a:buClr>
              <a:buFont typeface="Wingdings" pitchFamily="2" charset="2"/>
              <a:buChar char="§"/>
            </a:pPr>
            <a:r>
              <a:rPr lang="en-US" sz="1300"/>
              <a:t>Limited ability to track trending data following participation with ALCS</a:t>
            </a:r>
          </a:p>
          <a:p>
            <a:pPr marL="180975" indent="-180975">
              <a:spcBef>
                <a:spcPts val="600"/>
              </a:spcBef>
              <a:buClr>
                <a:srgbClr val="7889FB"/>
              </a:buClr>
              <a:buFont typeface="Wingdings" pitchFamily="2" charset="2"/>
              <a:buChar char="§"/>
            </a:pPr>
            <a:r>
              <a:rPr lang="en-US" sz="1300"/>
              <a:t>Potential for IT security incidents and data breaches</a:t>
            </a:r>
          </a:p>
        </p:txBody>
      </p:sp>
      <p:sp>
        <p:nvSpPr>
          <p:cNvPr id="31749" name="Rectangle 8"/>
          <p:cNvSpPr>
            <a:spLocks noChangeArrowheads="1"/>
          </p:cNvSpPr>
          <p:nvPr/>
        </p:nvSpPr>
        <p:spPr bwMode="gray">
          <a:xfrm>
            <a:off x="282575" y="625475"/>
            <a:ext cx="8537575" cy="427038"/>
          </a:xfrm>
          <a:prstGeom prst="rect">
            <a:avLst/>
          </a:prstGeom>
          <a:noFill/>
          <a:ln w="9525" algn="ctr">
            <a:noFill/>
            <a:miter lim="800000"/>
            <a:headEnd/>
            <a:tailEnd/>
          </a:ln>
        </p:spPr>
        <p:txBody>
          <a:bodyPr lIns="0" tIns="45716" rIns="91436" bIns="45716"/>
          <a:lstStyle/>
          <a:p>
            <a:pPr>
              <a:lnSpc>
                <a:spcPct val="90000"/>
              </a:lnSpc>
            </a:pPr>
            <a:endParaRPr lang="nl-NL" sz="2200">
              <a:solidFill>
                <a:schemeClr val="hlink"/>
              </a:solidFill>
            </a:endParaRPr>
          </a:p>
        </p:txBody>
      </p:sp>
      <p:sp>
        <p:nvSpPr>
          <p:cNvPr id="950281" name="Rectangle 9"/>
          <p:cNvSpPr>
            <a:spLocks noChangeArrowheads="1"/>
          </p:cNvSpPr>
          <p:nvPr/>
        </p:nvSpPr>
        <p:spPr bwMode="auto">
          <a:xfrm>
            <a:off x="6934200" y="6248400"/>
            <a:ext cx="1989138" cy="246063"/>
          </a:xfrm>
          <a:prstGeom prst="rect">
            <a:avLst/>
          </a:prstGeom>
          <a:solidFill>
            <a:schemeClr val="bg1"/>
          </a:solidFill>
          <a:ln w="9525">
            <a:noFill/>
            <a:miter lim="800000"/>
            <a:headEnd/>
            <a:tailEnd/>
          </a:ln>
          <a:effectLst/>
        </p:spPr>
        <p:txBody>
          <a:bodyPr wrap="none" lIns="91436" tIns="45716" rIns="91436" bIns="45716">
            <a:spAutoFit/>
          </a:bodyPr>
          <a:lstStyle/>
          <a:p>
            <a:pPr fontAlgn="auto">
              <a:spcBef>
                <a:spcPts val="0"/>
              </a:spcBef>
              <a:spcAft>
                <a:spcPts val="0"/>
              </a:spcAft>
              <a:defRPr/>
            </a:pPr>
            <a:r>
              <a:rPr lang="en-US" sz="1000" i="1" dirty="0">
                <a:solidFill>
                  <a:schemeClr val="bg1">
                    <a:lumMod val="50000"/>
                  </a:schemeClr>
                </a:solidFill>
                <a:latin typeface="+mn-lt"/>
                <a:cs typeface="+mn-cs"/>
              </a:rPr>
              <a:t>Source: Discussions with FTAM</a:t>
            </a:r>
            <a:endParaRPr lang="de-DE" sz="1000" i="1" dirty="0">
              <a:solidFill>
                <a:schemeClr val="bg1">
                  <a:lumMod val="50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0E049C61-EDF4-4393-B4A1-7D63E7C3DDD9}" type="slidenum">
              <a:rPr lang="en-US" sz="800"/>
              <a:pPr/>
              <a:t>14</a:t>
            </a:fld>
            <a:endParaRPr lang="en-US" sz="800"/>
          </a:p>
        </p:txBody>
      </p:sp>
      <p:sp>
        <p:nvSpPr>
          <p:cNvPr id="36866" name="Rectangle 3"/>
          <p:cNvSpPr>
            <a:spLocks noGrp="1" noChangeArrowheads="1"/>
          </p:cNvSpPr>
          <p:nvPr>
            <p:ph type="body" idx="4294967295"/>
          </p:nvPr>
        </p:nvSpPr>
        <p:spPr>
          <a:xfrm>
            <a:off x="1476375" y="1539875"/>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endParaRPr lang="de-DE" smtClean="0"/>
          </a:p>
          <a:p>
            <a:pPr marL="688975" lvl="1" indent="-342900" eaLnBrk="1" hangingPunct="1">
              <a:buClr>
                <a:srgbClr val="FFC000"/>
              </a:buClr>
              <a:buFont typeface="Arial" charset="0"/>
              <a:buNone/>
            </a:pPr>
            <a:r>
              <a:rPr lang="en-US" smtClean="0"/>
              <a:t>IT Assessment</a:t>
            </a:r>
          </a:p>
          <a:p>
            <a:pPr marL="688975" lvl="1" indent="-342900" eaLnBrk="1" hangingPunct="1">
              <a:buClr>
                <a:srgbClr val="FFC000"/>
              </a:buClr>
              <a:buFont typeface="Arial" charset="0"/>
              <a:buNone/>
            </a:pPr>
            <a:r>
              <a:rPr lang="en-US" smtClean="0"/>
              <a:t>Financial Management</a:t>
            </a:r>
          </a:p>
          <a:p>
            <a:pPr marL="688975" lvl="1" indent="-342900" eaLnBrk="1" hangingPunct="1">
              <a:buClr>
                <a:srgbClr val="FFC000"/>
              </a:buClr>
              <a:buFont typeface="Arial" charset="0"/>
              <a:buNone/>
            </a:pPr>
            <a:r>
              <a:rPr lang="en-US" smtClean="0"/>
              <a:t>Operational Metrics</a:t>
            </a:r>
          </a:p>
        </p:txBody>
      </p:sp>
      <p:grpSp>
        <p:nvGrpSpPr>
          <p:cNvPr id="36867" name="Group 4"/>
          <p:cNvGrpSpPr>
            <a:grpSpLocks/>
          </p:cNvGrpSpPr>
          <p:nvPr/>
        </p:nvGrpSpPr>
        <p:grpSpPr bwMode="auto">
          <a:xfrm>
            <a:off x="0" y="1412875"/>
            <a:ext cx="8869363" cy="503238"/>
            <a:chOff x="0" y="1071"/>
            <a:chExt cx="5587" cy="317"/>
          </a:xfrm>
        </p:grpSpPr>
        <p:sp>
          <p:nvSpPr>
            <p:cNvPr id="36890" name="Oval 5"/>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36891" name="Rectangle 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36892" name="Rectangle 7"/>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36893" name="Rectangle 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36868" name="Group 9"/>
          <p:cNvGrpSpPr>
            <a:grpSpLocks/>
          </p:cNvGrpSpPr>
          <p:nvPr/>
        </p:nvGrpSpPr>
        <p:grpSpPr bwMode="auto">
          <a:xfrm>
            <a:off x="0" y="4267200"/>
            <a:ext cx="8869363" cy="503238"/>
            <a:chOff x="0" y="1071"/>
            <a:chExt cx="5587" cy="317"/>
          </a:xfrm>
        </p:grpSpPr>
        <p:sp>
          <p:nvSpPr>
            <p:cNvPr id="36886" name="Oval 10"/>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36887" name="Rectangle 11"/>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36888" name="Rectangle 12"/>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36889" name="Rectangle 13"/>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Planning &amp; Next Steps</a:t>
              </a:r>
            </a:p>
          </p:txBody>
        </p:sp>
      </p:grpSp>
      <p:grpSp>
        <p:nvGrpSpPr>
          <p:cNvPr id="36869" name="Group 14"/>
          <p:cNvGrpSpPr>
            <a:grpSpLocks/>
          </p:cNvGrpSpPr>
          <p:nvPr/>
        </p:nvGrpSpPr>
        <p:grpSpPr bwMode="auto">
          <a:xfrm>
            <a:off x="0" y="2062163"/>
            <a:ext cx="8869363" cy="503237"/>
            <a:chOff x="0" y="1071"/>
            <a:chExt cx="5587" cy="317"/>
          </a:xfrm>
        </p:grpSpPr>
        <p:sp>
          <p:nvSpPr>
            <p:cNvPr id="36882" name="Oval 15"/>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36883" name="Rectangle 1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36884" name="Rectangle 17"/>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36885" name="Rectangle 1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Design Recommendations</a:t>
              </a:r>
            </a:p>
          </p:txBody>
        </p:sp>
      </p:grpSp>
      <p:grpSp>
        <p:nvGrpSpPr>
          <p:cNvPr id="36870" name="Group 20"/>
          <p:cNvGrpSpPr>
            <a:grpSpLocks/>
          </p:cNvGrpSpPr>
          <p:nvPr/>
        </p:nvGrpSpPr>
        <p:grpSpPr bwMode="auto">
          <a:xfrm>
            <a:off x="-9525" y="4914900"/>
            <a:ext cx="8869363" cy="503238"/>
            <a:chOff x="0" y="1071"/>
            <a:chExt cx="5587" cy="317"/>
          </a:xfrm>
        </p:grpSpPr>
        <p:sp>
          <p:nvSpPr>
            <p:cNvPr id="36878" name="Oval 21"/>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36879" name="Rectangle 22"/>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36880" name="Rectangle 23"/>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36881" name="Rectangle 24"/>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
        <p:nvSpPr>
          <p:cNvPr id="36871" name="Oval 3"/>
          <p:cNvSpPr>
            <a:spLocks noChangeArrowheads="1"/>
          </p:cNvSpPr>
          <p:nvPr/>
        </p:nvSpPr>
        <p:spPr bwMode="gray">
          <a:xfrm>
            <a:off x="1600200" y="260191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1</a:t>
            </a:r>
          </a:p>
        </p:txBody>
      </p:sp>
      <p:sp>
        <p:nvSpPr>
          <p:cNvPr id="36872" name="Oval 3"/>
          <p:cNvSpPr>
            <a:spLocks noChangeArrowheads="1"/>
          </p:cNvSpPr>
          <p:nvPr/>
        </p:nvSpPr>
        <p:spPr bwMode="gray">
          <a:xfrm>
            <a:off x="1600200" y="2852738"/>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2</a:t>
            </a:r>
          </a:p>
        </p:txBody>
      </p:sp>
      <p:sp>
        <p:nvSpPr>
          <p:cNvPr id="36873" name="Oval 3"/>
          <p:cNvSpPr>
            <a:spLocks noChangeArrowheads="1"/>
          </p:cNvSpPr>
          <p:nvPr/>
        </p:nvSpPr>
        <p:spPr bwMode="gray">
          <a:xfrm>
            <a:off x="1600200" y="310356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74638" y="593725"/>
            <a:ext cx="8047037" cy="701675"/>
          </a:xfrm>
        </p:spPr>
        <p:txBody>
          <a:bodyPr/>
          <a:lstStyle/>
          <a:p>
            <a:pPr eaLnBrk="1" hangingPunct="1"/>
            <a:r>
              <a:rPr lang="en-US" smtClean="0">
                <a:solidFill>
                  <a:schemeClr val="tx1"/>
                </a:solidFill>
              </a:rPr>
              <a:t>Investing in a centralized program management application will improve operational efficiency and sustainability</a:t>
            </a:r>
          </a:p>
        </p:txBody>
      </p:sp>
      <p:sp>
        <p:nvSpPr>
          <p:cNvPr id="344066" name="Slide Number Placeholder 3"/>
          <p:cNvSpPr>
            <a:spLocks noGrp="1"/>
          </p:cNvSpPr>
          <p:nvPr>
            <p:ph type="sldNum" sz="quarter" idx="10"/>
          </p:nvPr>
        </p:nvSpPr>
        <p:spPr/>
        <p:txBody>
          <a:bodyPr/>
          <a:lstStyle/>
          <a:p>
            <a:pPr fontAlgn="base">
              <a:spcBef>
                <a:spcPct val="0"/>
              </a:spcBef>
              <a:spcAft>
                <a:spcPct val="0"/>
              </a:spcAft>
              <a:defRPr/>
            </a:pPr>
            <a:fld id="{32637B1A-91CB-4284-8E1A-C1364CEDA52E}" type="slidenum">
              <a:rPr lang="en-US" smtClean="0">
                <a:cs typeface="Arial" charset="0"/>
              </a:rPr>
              <a:pPr fontAlgn="base">
                <a:spcBef>
                  <a:spcPct val="0"/>
                </a:spcBef>
                <a:spcAft>
                  <a:spcPct val="0"/>
                </a:spcAft>
                <a:defRPr/>
              </a:pPr>
              <a:t>15</a:t>
            </a:fld>
            <a:endParaRPr lang="en-US" smtClean="0">
              <a:cs typeface="Arial" charset="0"/>
            </a:endParaRPr>
          </a:p>
        </p:txBody>
      </p:sp>
      <p:sp>
        <p:nvSpPr>
          <p:cNvPr id="33795" name="Text Box 3"/>
          <p:cNvSpPr txBox="1">
            <a:spLocks noChangeArrowheads="1"/>
          </p:cNvSpPr>
          <p:nvPr/>
        </p:nvSpPr>
        <p:spPr bwMode="auto">
          <a:xfrm>
            <a:off x="381000" y="1511300"/>
            <a:ext cx="3479800" cy="304800"/>
          </a:xfrm>
          <a:prstGeom prst="rect">
            <a:avLst/>
          </a:prstGeom>
          <a:noFill/>
          <a:ln w="12700">
            <a:noFill/>
            <a:miter lim="800000"/>
            <a:headEnd/>
            <a:tailEnd/>
          </a:ln>
        </p:spPr>
        <p:txBody>
          <a:bodyPr>
            <a:spAutoFit/>
          </a:bodyPr>
          <a:lstStyle/>
          <a:p>
            <a:pPr algn="ctr"/>
            <a:r>
              <a:rPr lang="en-US" sz="1400" b="1"/>
              <a:t>From</a:t>
            </a:r>
          </a:p>
        </p:txBody>
      </p:sp>
      <p:sp>
        <p:nvSpPr>
          <p:cNvPr id="33796" name="Text Box 4"/>
          <p:cNvSpPr txBox="1">
            <a:spLocks noChangeArrowheads="1"/>
          </p:cNvSpPr>
          <p:nvPr/>
        </p:nvSpPr>
        <p:spPr bwMode="auto">
          <a:xfrm>
            <a:off x="6781800" y="1524000"/>
            <a:ext cx="388938" cy="307975"/>
          </a:xfrm>
          <a:prstGeom prst="rect">
            <a:avLst/>
          </a:prstGeom>
          <a:noFill/>
          <a:ln w="12700">
            <a:noFill/>
            <a:miter lim="800000"/>
            <a:headEnd/>
            <a:tailEnd/>
          </a:ln>
        </p:spPr>
        <p:txBody>
          <a:bodyPr wrap="none">
            <a:spAutoFit/>
          </a:bodyPr>
          <a:lstStyle/>
          <a:p>
            <a:r>
              <a:rPr lang="en-US" sz="1400" b="1"/>
              <a:t>To</a:t>
            </a:r>
          </a:p>
        </p:txBody>
      </p:sp>
      <p:sp>
        <p:nvSpPr>
          <p:cNvPr id="33797" name="Line 6"/>
          <p:cNvSpPr>
            <a:spLocks noChangeShapeType="1"/>
          </p:cNvSpPr>
          <p:nvPr/>
        </p:nvSpPr>
        <p:spPr bwMode="auto">
          <a:xfrm>
            <a:off x="4902200" y="1790700"/>
            <a:ext cx="4275138" cy="0"/>
          </a:xfrm>
          <a:prstGeom prst="line">
            <a:avLst/>
          </a:prstGeom>
          <a:noFill/>
          <a:ln w="12700">
            <a:solidFill>
              <a:schemeClr val="tx1"/>
            </a:solidFill>
            <a:round/>
            <a:headEnd/>
            <a:tailEnd/>
          </a:ln>
        </p:spPr>
        <p:txBody>
          <a:bodyPr wrap="none" anchor="ctr"/>
          <a:lstStyle/>
          <a:p>
            <a:endParaRPr lang="en-US"/>
          </a:p>
        </p:txBody>
      </p:sp>
      <p:sp>
        <p:nvSpPr>
          <p:cNvPr id="33798" name="Line 7"/>
          <p:cNvSpPr>
            <a:spLocks noChangeShapeType="1"/>
          </p:cNvSpPr>
          <p:nvPr/>
        </p:nvSpPr>
        <p:spPr bwMode="auto">
          <a:xfrm>
            <a:off x="436563" y="1790700"/>
            <a:ext cx="3348037" cy="0"/>
          </a:xfrm>
          <a:prstGeom prst="line">
            <a:avLst/>
          </a:prstGeom>
          <a:noFill/>
          <a:ln w="12700">
            <a:solidFill>
              <a:schemeClr val="tx1"/>
            </a:solidFill>
            <a:round/>
            <a:headEnd/>
            <a:tailEnd/>
          </a:ln>
        </p:spPr>
        <p:txBody>
          <a:bodyPr wrap="none" anchor="ctr"/>
          <a:lstStyle/>
          <a:p>
            <a:endParaRPr lang="en-US"/>
          </a:p>
        </p:txBody>
      </p:sp>
      <p:sp>
        <p:nvSpPr>
          <p:cNvPr id="11" name="AutoShape 9"/>
          <p:cNvSpPr>
            <a:spLocks noChangeArrowheads="1"/>
          </p:cNvSpPr>
          <p:nvPr/>
        </p:nvSpPr>
        <p:spPr bwMode="auto">
          <a:xfrm>
            <a:off x="4025900" y="1993900"/>
            <a:ext cx="673100" cy="4178300"/>
          </a:xfrm>
          <a:prstGeom prst="homePlate">
            <a:avLst>
              <a:gd name="adj" fmla="val 55769"/>
            </a:avLst>
          </a:prstGeom>
          <a:gradFill rotWithShape="0">
            <a:gsLst>
              <a:gs pos="0">
                <a:schemeClr val="accent1"/>
              </a:gs>
              <a:gs pos="100000">
                <a:schemeClr val="accent1">
                  <a:gamma/>
                  <a:shade val="6275"/>
                  <a:invGamma/>
                </a:schemeClr>
              </a:gs>
            </a:gsLst>
            <a:lin ang="0" scaled="1"/>
          </a:gradFill>
          <a:ln w="12700">
            <a:solidFill>
              <a:schemeClr val="tx1"/>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33800" name="Rectangle 13"/>
          <p:cNvSpPr>
            <a:spLocks noChangeArrowheads="1"/>
          </p:cNvSpPr>
          <p:nvPr/>
        </p:nvSpPr>
        <p:spPr bwMode="auto">
          <a:xfrm>
            <a:off x="381000" y="1905000"/>
            <a:ext cx="3429000" cy="5070475"/>
          </a:xfrm>
          <a:prstGeom prst="rect">
            <a:avLst/>
          </a:prstGeom>
          <a:noFill/>
          <a:ln w="9525">
            <a:noFill/>
            <a:miter lim="800000"/>
            <a:headEnd/>
            <a:tailEnd/>
          </a:ln>
        </p:spPr>
        <p:txBody>
          <a:bodyPr>
            <a:spAutoFit/>
          </a:bodyPr>
          <a:lstStyle/>
          <a:p>
            <a:pPr marL="180975" indent="-180975">
              <a:spcBef>
                <a:spcPts val="1200"/>
              </a:spcBef>
              <a:buClr>
                <a:srgbClr val="7889FB"/>
              </a:buClr>
              <a:buFont typeface="Wingdings" pitchFamily="2" charset="2"/>
              <a:buChar char="§"/>
            </a:pPr>
            <a:r>
              <a:rPr lang="en-US" sz="1600"/>
              <a:t>No real time access to project information</a:t>
            </a:r>
          </a:p>
          <a:p>
            <a:pPr marL="180975" indent="-180975">
              <a:spcBef>
                <a:spcPts val="1200"/>
              </a:spcBef>
              <a:buClr>
                <a:srgbClr val="7889FB"/>
              </a:buClr>
              <a:buFont typeface="Wingdings" pitchFamily="2" charset="2"/>
              <a:buChar char="§"/>
            </a:pPr>
            <a:r>
              <a:rPr lang="en-US" sz="1600"/>
              <a:t>Limited visibility of overall key performance indicators and project details</a:t>
            </a:r>
          </a:p>
          <a:p>
            <a:pPr marL="180975" indent="-180975">
              <a:spcBef>
                <a:spcPts val="1200"/>
              </a:spcBef>
              <a:buClr>
                <a:srgbClr val="7889FB"/>
              </a:buClr>
              <a:buFont typeface="Wingdings" pitchFamily="2" charset="2"/>
              <a:buChar char="§"/>
            </a:pPr>
            <a:r>
              <a:rPr lang="en-US" sz="1600"/>
              <a:t>Manual input and analysis of key performance indicators</a:t>
            </a:r>
          </a:p>
          <a:p>
            <a:pPr marL="180975" indent="-180975">
              <a:spcBef>
                <a:spcPts val="1200"/>
              </a:spcBef>
              <a:buClr>
                <a:srgbClr val="7889FB"/>
              </a:buClr>
              <a:buFont typeface="Wingdings" pitchFamily="2" charset="2"/>
              <a:buChar char="§"/>
            </a:pPr>
            <a:r>
              <a:rPr lang="en-US" sz="1600"/>
              <a:t>Notable errors in information collection  </a:t>
            </a:r>
          </a:p>
          <a:p>
            <a:pPr marL="180975" indent="-180975">
              <a:spcBef>
                <a:spcPts val="1200"/>
              </a:spcBef>
              <a:buClr>
                <a:srgbClr val="7889FB"/>
              </a:buClr>
              <a:buFont typeface="Wingdings" pitchFamily="2" charset="2"/>
              <a:buChar char="§"/>
            </a:pPr>
            <a:r>
              <a:rPr lang="en-US" sz="1600"/>
              <a:t>Lag in response time to reporting requirements</a:t>
            </a:r>
          </a:p>
          <a:p>
            <a:pPr marL="180975" indent="-180975">
              <a:spcBef>
                <a:spcPts val="1200"/>
              </a:spcBef>
              <a:buClr>
                <a:srgbClr val="7889FB"/>
              </a:buClr>
              <a:buFont typeface="Wingdings" pitchFamily="2" charset="2"/>
              <a:buChar char="§"/>
            </a:pPr>
            <a:r>
              <a:rPr lang="en-US" sz="1600"/>
              <a:t>Limited number of resources trained to use current tools</a:t>
            </a:r>
          </a:p>
          <a:p>
            <a:pPr marL="180975" indent="-180975">
              <a:spcBef>
                <a:spcPts val="1200"/>
              </a:spcBef>
              <a:buClr>
                <a:srgbClr val="7889FB"/>
              </a:buClr>
              <a:buFont typeface="Wingdings" pitchFamily="2" charset="2"/>
              <a:buChar char="§"/>
            </a:pPr>
            <a:r>
              <a:rPr lang="en-US" sz="1600"/>
              <a:t>Paper based recording methods for supporting documentation</a:t>
            </a:r>
          </a:p>
          <a:p>
            <a:pPr marL="180975" indent="-180975">
              <a:spcBef>
                <a:spcPts val="1200"/>
              </a:spcBef>
              <a:buClr>
                <a:srgbClr val="7889FB"/>
              </a:buClr>
              <a:buFont typeface="Wingdings" pitchFamily="2" charset="2"/>
              <a:buChar char="§"/>
            </a:pPr>
            <a:endParaRPr lang="en-US" sz="1600"/>
          </a:p>
        </p:txBody>
      </p:sp>
      <p:sp>
        <p:nvSpPr>
          <p:cNvPr id="33801" name="Rectangle 14"/>
          <p:cNvSpPr>
            <a:spLocks noChangeArrowheads="1"/>
          </p:cNvSpPr>
          <p:nvPr/>
        </p:nvSpPr>
        <p:spPr bwMode="auto">
          <a:xfrm>
            <a:off x="4964113" y="1873250"/>
            <a:ext cx="3798887" cy="5278438"/>
          </a:xfrm>
          <a:prstGeom prst="rect">
            <a:avLst/>
          </a:prstGeom>
          <a:noFill/>
          <a:ln w="9525">
            <a:noFill/>
            <a:miter lim="800000"/>
            <a:headEnd/>
            <a:tailEnd/>
          </a:ln>
        </p:spPr>
        <p:txBody>
          <a:bodyPr>
            <a:spAutoFit/>
          </a:bodyPr>
          <a:lstStyle/>
          <a:p>
            <a:pPr marL="180975" indent="-180975">
              <a:spcBef>
                <a:spcPts val="1200"/>
              </a:spcBef>
              <a:buClr>
                <a:srgbClr val="7889FB"/>
              </a:buClr>
              <a:buFont typeface="Wingdings" pitchFamily="2" charset="2"/>
              <a:buChar char="§"/>
            </a:pPr>
            <a:r>
              <a:rPr lang="en-US"/>
              <a:t>Real time access to information </a:t>
            </a:r>
          </a:p>
          <a:p>
            <a:pPr marL="180975" indent="-180975">
              <a:spcBef>
                <a:spcPts val="1200"/>
              </a:spcBef>
              <a:buClr>
                <a:srgbClr val="7889FB"/>
              </a:buClr>
              <a:buFont typeface="Wingdings" pitchFamily="2" charset="2"/>
              <a:buChar char="§"/>
            </a:pPr>
            <a:r>
              <a:rPr lang="en-US"/>
              <a:t>Integrated view of project status and performance</a:t>
            </a:r>
          </a:p>
          <a:p>
            <a:pPr marL="180975" indent="-180975">
              <a:spcBef>
                <a:spcPts val="1200"/>
              </a:spcBef>
              <a:buClr>
                <a:srgbClr val="7889FB"/>
              </a:buClr>
              <a:buFont typeface="Wingdings" pitchFamily="2" charset="2"/>
              <a:buChar char="§"/>
            </a:pPr>
            <a:r>
              <a:rPr lang="en-US"/>
              <a:t>Automated tool for data collection and analysis</a:t>
            </a:r>
          </a:p>
          <a:p>
            <a:pPr marL="180975" indent="-180975">
              <a:spcBef>
                <a:spcPts val="1200"/>
              </a:spcBef>
              <a:buClr>
                <a:srgbClr val="7889FB"/>
              </a:buClr>
              <a:buFont typeface="Wingdings" pitchFamily="2" charset="2"/>
              <a:buChar char="§"/>
            </a:pPr>
            <a:r>
              <a:rPr lang="en-US"/>
              <a:t>Controlled entry and role based access reducing data error risks</a:t>
            </a:r>
          </a:p>
          <a:p>
            <a:pPr marL="180975" indent="-180975">
              <a:spcBef>
                <a:spcPts val="1200"/>
              </a:spcBef>
              <a:buClr>
                <a:srgbClr val="7889FB"/>
              </a:buClr>
              <a:buFont typeface="Wingdings" pitchFamily="2" charset="2"/>
              <a:buChar char="§"/>
            </a:pPr>
            <a:r>
              <a:rPr lang="en-US"/>
              <a:t>Friendly user interfaces and customized dashboards supporting user acceptance</a:t>
            </a:r>
          </a:p>
          <a:p>
            <a:pPr marL="180975" indent="-180975">
              <a:spcBef>
                <a:spcPts val="1200"/>
              </a:spcBef>
              <a:buClr>
                <a:srgbClr val="7889FB"/>
              </a:buClr>
              <a:buFont typeface="Wingdings" pitchFamily="2" charset="2"/>
              <a:buChar char="§"/>
            </a:pPr>
            <a:r>
              <a:rPr lang="en-US"/>
              <a:t>Flexible development model for customization and future project requirements</a:t>
            </a:r>
          </a:p>
          <a:p>
            <a:pPr marL="180975" indent="-180975">
              <a:spcBef>
                <a:spcPts val="1200"/>
              </a:spcBef>
              <a:buClr>
                <a:srgbClr val="7889FB"/>
              </a:buClr>
              <a:buFont typeface="Wingdings" pitchFamily="2" charset="2"/>
              <a:buChar char="§"/>
            </a:pPr>
            <a:endParaRPr lang="en-US"/>
          </a:p>
          <a:p>
            <a:pPr marL="180975" indent="-180975">
              <a:spcBef>
                <a:spcPts val="1200"/>
              </a:spcBef>
              <a:buClr>
                <a:srgbClr val="7889FB"/>
              </a:buClr>
              <a:buFont typeface="Wingdings" pitchFamily="2" charset="2"/>
              <a:buChar cha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Design Considerations</a:t>
            </a:r>
          </a:p>
        </p:txBody>
      </p:sp>
      <p:sp>
        <p:nvSpPr>
          <p:cNvPr id="40962" name="Rectangle 3"/>
          <p:cNvSpPr>
            <a:spLocks noGrp="1" noChangeArrowheads="1"/>
          </p:cNvSpPr>
          <p:nvPr>
            <p:ph type="body" idx="1"/>
          </p:nvPr>
        </p:nvSpPr>
        <p:spPr/>
        <p:txBody>
          <a:bodyPr/>
          <a:lstStyle/>
          <a:p>
            <a:r>
              <a:rPr lang="en-US" sz="1800" smtClean="0"/>
              <a:t>What to use</a:t>
            </a:r>
          </a:p>
          <a:p>
            <a:r>
              <a:rPr lang="en-US" sz="1800" smtClean="0"/>
              <a:t>What not to use, why not</a:t>
            </a:r>
          </a:p>
          <a:p>
            <a:r>
              <a:rPr lang="en-US" sz="1800" smtClean="0"/>
              <a:t>Implementation cost</a:t>
            </a:r>
          </a:p>
          <a:p>
            <a:r>
              <a:rPr lang="en-US" sz="1800" smtClean="0"/>
              <a:t>Maintenance/sustainability</a:t>
            </a:r>
          </a:p>
          <a:p>
            <a:r>
              <a:rPr lang="en-US" sz="1800" smtClean="0"/>
              <a:t>Constraints</a:t>
            </a:r>
          </a:p>
          <a:p>
            <a:pPr lvl="1"/>
            <a:r>
              <a:rPr lang="en-US" sz="1800" smtClean="0"/>
              <a:t>Real time data access and data collection</a:t>
            </a:r>
          </a:p>
          <a:p>
            <a:pPr lvl="1"/>
            <a:r>
              <a:rPr lang="en-US" sz="1800" smtClean="0"/>
              <a:t>Cost</a:t>
            </a:r>
          </a:p>
          <a:p>
            <a:pPr lvl="1"/>
            <a:r>
              <a:rPr lang="en-US" sz="1800" smtClean="0"/>
              <a:t>Feasibility of technology availability</a:t>
            </a:r>
          </a:p>
          <a:p>
            <a:pPr lvl="1">
              <a:buFont typeface="Arial" charset="0"/>
              <a:buNone/>
            </a:pPr>
            <a:endParaRPr lang="en-US" smtClean="0"/>
          </a:p>
        </p:txBody>
      </p:sp>
      <p:pic>
        <p:nvPicPr>
          <p:cNvPr id="40963" name="Picture 49"/>
          <p:cNvPicPr>
            <a:picLocks noChangeAspect="1" noChangeArrowheads="1"/>
          </p:cNvPicPr>
          <p:nvPr/>
        </p:nvPicPr>
        <p:blipFill>
          <a:blip r:embed="rId2"/>
          <a:srcRect/>
          <a:stretch>
            <a:fillRect/>
          </a:stretch>
        </p:blipFill>
        <p:spPr bwMode="auto">
          <a:xfrm>
            <a:off x="3644900" y="1295400"/>
            <a:ext cx="1004888" cy="9826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196850" y="4186238"/>
            <a:ext cx="8893175" cy="2519362"/>
          </a:xfrm>
          <a:prstGeom prst="rect">
            <a:avLst/>
          </a:prstGeom>
          <a:solidFill>
            <a:schemeClr val="accent1">
              <a:alpha val="16862"/>
            </a:schemeClr>
          </a:solidFill>
          <a:ln w="9525">
            <a:solidFill>
              <a:schemeClr val="tx1"/>
            </a:solidFill>
            <a:miter lim="800000"/>
            <a:headEnd/>
            <a:tailEnd/>
          </a:ln>
        </p:spPr>
        <p:txBody>
          <a:bodyPr wrap="none" anchor="ctr"/>
          <a:lstStyle/>
          <a:p>
            <a:endParaRPr lang="en-US"/>
          </a:p>
        </p:txBody>
      </p:sp>
      <p:pic>
        <p:nvPicPr>
          <p:cNvPr id="16386" name="Picture 3" descr="world map"/>
          <p:cNvPicPr>
            <a:picLocks noChangeAspect="1" noChangeArrowheads="1"/>
          </p:cNvPicPr>
          <p:nvPr/>
        </p:nvPicPr>
        <p:blipFill>
          <a:blip r:embed="rId2"/>
          <a:srcRect/>
          <a:stretch>
            <a:fillRect/>
          </a:stretch>
        </p:blipFill>
        <p:spPr bwMode="auto">
          <a:xfrm>
            <a:off x="238125" y="1139825"/>
            <a:ext cx="4972050" cy="3046413"/>
          </a:xfrm>
          <a:prstGeom prst="rect">
            <a:avLst/>
          </a:prstGeom>
          <a:noFill/>
          <a:ln w="9525">
            <a:noFill/>
            <a:miter lim="800000"/>
            <a:headEnd/>
            <a:tailEnd/>
          </a:ln>
        </p:spPr>
      </p:pic>
      <p:pic>
        <p:nvPicPr>
          <p:cNvPr id="16387" name="Picture 4" descr="Djurdjica Damjanovic"/>
          <p:cNvPicPr>
            <a:picLocks noChangeAspect="1" noChangeArrowheads="1"/>
          </p:cNvPicPr>
          <p:nvPr/>
        </p:nvPicPr>
        <p:blipFill>
          <a:blip r:embed="rId3"/>
          <a:srcRect/>
          <a:stretch>
            <a:fillRect/>
          </a:stretch>
        </p:blipFill>
        <p:spPr bwMode="auto">
          <a:xfrm>
            <a:off x="2622550" y="1139825"/>
            <a:ext cx="242888" cy="252413"/>
          </a:xfrm>
          <a:prstGeom prst="rect">
            <a:avLst/>
          </a:prstGeom>
          <a:noFill/>
          <a:ln w="9525">
            <a:noFill/>
            <a:miter lim="800000"/>
            <a:headEnd/>
            <a:tailEnd/>
          </a:ln>
        </p:spPr>
      </p:pic>
      <p:pic>
        <p:nvPicPr>
          <p:cNvPr id="16388" name="Picture 5" descr="Patrick Joussen"/>
          <p:cNvPicPr>
            <a:picLocks noChangeAspect="1" noChangeArrowheads="1"/>
          </p:cNvPicPr>
          <p:nvPr/>
        </p:nvPicPr>
        <p:blipFill>
          <a:blip r:embed="rId4"/>
          <a:srcRect/>
          <a:stretch>
            <a:fillRect/>
          </a:stretch>
        </p:blipFill>
        <p:spPr bwMode="auto">
          <a:xfrm>
            <a:off x="1970088" y="1139825"/>
            <a:ext cx="244475" cy="252413"/>
          </a:xfrm>
          <a:prstGeom prst="rect">
            <a:avLst/>
          </a:prstGeom>
          <a:noFill/>
          <a:ln w="9525">
            <a:noFill/>
            <a:miter lim="800000"/>
            <a:headEnd/>
            <a:tailEnd/>
          </a:ln>
        </p:spPr>
      </p:pic>
      <p:pic>
        <p:nvPicPr>
          <p:cNvPr id="16389" name="Picture 6" descr="Dany Le Goaix"/>
          <p:cNvPicPr>
            <a:picLocks noChangeAspect="1" noChangeArrowheads="1"/>
          </p:cNvPicPr>
          <p:nvPr/>
        </p:nvPicPr>
        <p:blipFill>
          <a:blip r:embed="rId5"/>
          <a:srcRect/>
          <a:stretch>
            <a:fillRect/>
          </a:stretch>
        </p:blipFill>
        <p:spPr bwMode="auto">
          <a:xfrm>
            <a:off x="917575" y="1876425"/>
            <a:ext cx="242888" cy="252413"/>
          </a:xfrm>
          <a:prstGeom prst="rect">
            <a:avLst/>
          </a:prstGeom>
          <a:noFill/>
          <a:ln w="9525">
            <a:noFill/>
            <a:miter lim="800000"/>
            <a:headEnd/>
            <a:tailEnd/>
          </a:ln>
        </p:spPr>
      </p:pic>
      <p:pic>
        <p:nvPicPr>
          <p:cNvPr id="16390" name="Picture 7" descr="Michael Keller"/>
          <p:cNvPicPr>
            <a:picLocks noChangeAspect="1" noChangeArrowheads="1"/>
          </p:cNvPicPr>
          <p:nvPr/>
        </p:nvPicPr>
        <p:blipFill>
          <a:blip r:embed="rId6"/>
          <a:srcRect/>
          <a:stretch>
            <a:fillRect/>
          </a:stretch>
        </p:blipFill>
        <p:spPr bwMode="auto">
          <a:xfrm>
            <a:off x="2714625" y="2449513"/>
            <a:ext cx="242888" cy="252412"/>
          </a:xfrm>
          <a:prstGeom prst="rect">
            <a:avLst/>
          </a:prstGeom>
          <a:noFill/>
          <a:ln w="9525">
            <a:noFill/>
            <a:miter lim="800000"/>
            <a:headEnd/>
            <a:tailEnd/>
          </a:ln>
        </p:spPr>
      </p:pic>
      <p:pic>
        <p:nvPicPr>
          <p:cNvPr id="16391" name="Picture 8" descr="Gerry Broennimann"/>
          <p:cNvPicPr>
            <a:picLocks noChangeAspect="1" noChangeArrowheads="1"/>
          </p:cNvPicPr>
          <p:nvPr/>
        </p:nvPicPr>
        <p:blipFill>
          <a:blip r:embed="rId7"/>
          <a:srcRect/>
          <a:stretch>
            <a:fillRect/>
          </a:stretch>
        </p:blipFill>
        <p:spPr bwMode="auto">
          <a:xfrm>
            <a:off x="2298700" y="1139825"/>
            <a:ext cx="244475" cy="252413"/>
          </a:xfrm>
          <a:prstGeom prst="rect">
            <a:avLst/>
          </a:prstGeom>
          <a:noFill/>
          <a:ln w="9525">
            <a:noFill/>
            <a:miter lim="800000"/>
            <a:headEnd/>
            <a:tailEnd/>
          </a:ln>
        </p:spPr>
      </p:pic>
      <p:pic>
        <p:nvPicPr>
          <p:cNvPr id="16392" name="Picture 9" descr="Lauren Lopez De Victoria"/>
          <p:cNvPicPr>
            <a:picLocks noChangeAspect="1" noChangeArrowheads="1"/>
          </p:cNvPicPr>
          <p:nvPr/>
        </p:nvPicPr>
        <p:blipFill>
          <a:blip r:embed="rId8"/>
          <a:srcRect/>
          <a:stretch>
            <a:fillRect/>
          </a:stretch>
        </p:blipFill>
        <p:spPr bwMode="auto">
          <a:xfrm>
            <a:off x="971550" y="2671763"/>
            <a:ext cx="242888" cy="252412"/>
          </a:xfrm>
          <a:prstGeom prst="rect">
            <a:avLst/>
          </a:prstGeom>
          <a:noFill/>
          <a:ln w="9525">
            <a:noFill/>
            <a:miter lim="800000"/>
            <a:headEnd/>
            <a:tailEnd/>
          </a:ln>
        </p:spPr>
      </p:pic>
      <p:pic>
        <p:nvPicPr>
          <p:cNvPr id="16393" name="Picture 10" descr="Sayoko Matsumoto"/>
          <p:cNvPicPr>
            <a:picLocks noChangeAspect="1" noChangeArrowheads="1"/>
          </p:cNvPicPr>
          <p:nvPr/>
        </p:nvPicPr>
        <p:blipFill>
          <a:blip r:embed="rId9"/>
          <a:srcRect/>
          <a:stretch>
            <a:fillRect/>
          </a:stretch>
        </p:blipFill>
        <p:spPr bwMode="auto">
          <a:xfrm>
            <a:off x="4049713" y="2449513"/>
            <a:ext cx="244475" cy="252412"/>
          </a:xfrm>
          <a:prstGeom prst="rect">
            <a:avLst/>
          </a:prstGeom>
          <a:noFill/>
          <a:ln w="9525">
            <a:noFill/>
            <a:miter lim="800000"/>
            <a:headEnd/>
            <a:tailEnd/>
          </a:ln>
        </p:spPr>
      </p:pic>
      <p:pic>
        <p:nvPicPr>
          <p:cNvPr id="16394" name="Picture 11" descr="Ana Paula Maranho Csuraji"/>
          <p:cNvPicPr>
            <a:picLocks noChangeAspect="1" noChangeArrowheads="1"/>
          </p:cNvPicPr>
          <p:nvPr/>
        </p:nvPicPr>
        <p:blipFill>
          <a:blip r:embed="rId10"/>
          <a:srcRect/>
          <a:stretch>
            <a:fillRect/>
          </a:stretch>
        </p:blipFill>
        <p:spPr bwMode="auto">
          <a:xfrm>
            <a:off x="1746250" y="3214688"/>
            <a:ext cx="242888" cy="252412"/>
          </a:xfrm>
          <a:prstGeom prst="rect">
            <a:avLst/>
          </a:prstGeom>
          <a:noFill/>
          <a:ln w="9525">
            <a:noFill/>
            <a:miter lim="800000"/>
            <a:headEnd/>
            <a:tailEnd/>
          </a:ln>
        </p:spPr>
      </p:pic>
      <p:pic>
        <p:nvPicPr>
          <p:cNvPr id="16395" name="Picture 12" descr="Susan Mitchell"/>
          <p:cNvPicPr>
            <a:picLocks noChangeAspect="1" noChangeArrowheads="1"/>
          </p:cNvPicPr>
          <p:nvPr/>
        </p:nvPicPr>
        <p:blipFill>
          <a:blip r:embed="rId11"/>
          <a:srcRect/>
          <a:stretch>
            <a:fillRect/>
          </a:stretch>
        </p:blipFill>
        <p:spPr bwMode="auto">
          <a:xfrm>
            <a:off x="1147763" y="2401888"/>
            <a:ext cx="244475" cy="252412"/>
          </a:xfrm>
          <a:prstGeom prst="rect">
            <a:avLst/>
          </a:prstGeom>
          <a:noFill/>
          <a:ln w="9525">
            <a:noFill/>
            <a:miter lim="800000"/>
            <a:headEnd/>
            <a:tailEnd/>
          </a:ln>
        </p:spPr>
      </p:pic>
      <p:pic>
        <p:nvPicPr>
          <p:cNvPr id="16396" name="Picture 13" descr="Laurie Miller"/>
          <p:cNvPicPr>
            <a:picLocks noChangeAspect="1" noChangeArrowheads="1"/>
          </p:cNvPicPr>
          <p:nvPr/>
        </p:nvPicPr>
        <p:blipFill>
          <a:blip r:embed="rId12"/>
          <a:srcRect/>
          <a:stretch>
            <a:fillRect/>
          </a:stretch>
        </p:blipFill>
        <p:spPr bwMode="auto">
          <a:xfrm>
            <a:off x="869950" y="2497138"/>
            <a:ext cx="244475" cy="252412"/>
          </a:xfrm>
          <a:prstGeom prst="rect">
            <a:avLst/>
          </a:prstGeom>
          <a:noFill/>
          <a:ln w="9525">
            <a:noFill/>
            <a:miter lim="800000"/>
            <a:headEnd/>
            <a:tailEnd/>
          </a:ln>
        </p:spPr>
      </p:pic>
      <p:pic>
        <p:nvPicPr>
          <p:cNvPr id="16397" name="Picture 14" descr="Grant Alvis"/>
          <p:cNvPicPr>
            <a:picLocks noChangeAspect="1" noChangeArrowheads="1"/>
          </p:cNvPicPr>
          <p:nvPr/>
        </p:nvPicPr>
        <p:blipFill>
          <a:blip r:embed="rId13"/>
          <a:srcRect/>
          <a:stretch>
            <a:fillRect/>
          </a:stretch>
        </p:blipFill>
        <p:spPr bwMode="auto">
          <a:xfrm>
            <a:off x="685800" y="2306638"/>
            <a:ext cx="244475" cy="252412"/>
          </a:xfrm>
          <a:prstGeom prst="rect">
            <a:avLst/>
          </a:prstGeom>
          <a:noFill/>
          <a:ln w="9525">
            <a:noFill/>
            <a:miter lim="800000"/>
            <a:headEnd/>
            <a:tailEnd/>
          </a:ln>
        </p:spPr>
      </p:pic>
      <p:pic>
        <p:nvPicPr>
          <p:cNvPr id="16398" name="Picture 15" descr="Chandra Singh"/>
          <p:cNvPicPr>
            <a:picLocks noChangeAspect="1" noChangeArrowheads="1"/>
          </p:cNvPicPr>
          <p:nvPr/>
        </p:nvPicPr>
        <p:blipFill>
          <a:blip r:embed="rId14"/>
          <a:srcRect/>
          <a:stretch>
            <a:fillRect/>
          </a:stretch>
        </p:blipFill>
        <p:spPr bwMode="auto">
          <a:xfrm>
            <a:off x="3221038" y="2782888"/>
            <a:ext cx="244475" cy="254000"/>
          </a:xfrm>
          <a:prstGeom prst="rect">
            <a:avLst/>
          </a:prstGeom>
          <a:noFill/>
          <a:ln w="9525">
            <a:noFill/>
            <a:miter lim="800000"/>
            <a:headEnd/>
            <a:tailEnd/>
          </a:ln>
        </p:spPr>
      </p:pic>
      <p:sp>
        <p:nvSpPr>
          <p:cNvPr id="16399" name="Line 16"/>
          <p:cNvSpPr>
            <a:spLocks noChangeShapeType="1"/>
          </p:cNvSpPr>
          <p:nvPr/>
        </p:nvSpPr>
        <p:spPr bwMode="auto">
          <a:xfrm>
            <a:off x="2124075" y="1411288"/>
            <a:ext cx="220663" cy="895350"/>
          </a:xfrm>
          <a:prstGeom prst="line">
            <a:avLst/>
          </a:prstGeom>
          <a:noFill/>
          <a:ln w="9525">
            <a:solidFill>
              <a:schemeClr val="tx1"/>
            </a:solidFill>
            <a:round/>
            <a:headEnd/>
            <a:tailEnd/>
          </a:ln>
        </p:spPr>
        <p:txBody>
          <a:bodyPr/>
          <a:lstStyle/>
          <a:p>
            <a:endParaRPr lang="en-US"/>
          </a:p>
        </p:txBody>
      </p:sp>
      <p:sp>
        <p:nvSpPr>
          <p:cNvPr id="16400" name="Line 17"/>
          <p:cNvSpPr>
            <a:spLocks noChangeShapeType="1"/>
          </p:cNvSpPr>
          <p:nvPr/>
        </p:nvSpPr>
        <p:spPr bwMode="auto">
          <a:xfrm>
            <a:off x="2438400" y="1411288"/>
            <a:ext cx="0" cy="895350"/>
          </a:xfrm>
          <a:prstGeom prst="line">
            <a:avLst/>
          </a:prstGeom>
          <a:noFill/>
          <a:ln w="9525">
            <a:solidFill>
              <a:schemeClr val="tx1"/>
            </a:solidFill>
            <a:round/>
            <a:headEnd/>
            <a:tailEnd/>
          </a:ln>
        </p:spPr>
        <p:txBody>
          <a:bodyPr/>
          <a:lstStyle/>
          <a:p>
            <a:endParaRPr lang="en-US"/>
          </a:p>
        </p:txBody>
      </p:sp>
      <p:pic>
        <p:nvPicPr>
          <p:cNvPr id="16401" name="Picture 18" descr="Ramgopal Yadav"/>
          <p:cNvPicPr>
            <a:picLocks noChangeAspect="1" noChangeArrowheads="1"/>
          </p:cNvPicPr>
          <p:nvPr/>
        </p:nvPicPr>
        <p:blipFill>
          <a:blip r:embed="rId15"/>
          <a:srcRect/>
          <a:stretch>
            <a:fillRect/>
          </a:stretch>
        </p:blipFill>
        <p:spPr bwMode="auto">
          <a:xfrm>
            <a:off x="3221038" y="3022600"/>
            <a:ext cx="244475" cy="252413"/>
          </a:xfrm>
          <a:prstGeom prst="rect">
            <a:avLst/>
          </a:prstGeom>
          <a:noFill/>
          <a:ln w="9525">
            <a:noFill/>
            <a:miter lim="800000"/>
            <a:headEnd/>
            <a:tailEnd/>
          </a:ln>
        </p:spPr>
      </p:pic>
      <p:pic>
        <p:nvPicPr>
          <p:cNvPr id="16402" name="Picture 19" descr="Cathy Fillare"/>
          <p:cNvPicPr>
            <a:picLocks noChangeAspect="1" noChangeArrowheads="1"/>
          </p:cNvPicPr>
          <p:nvPr/>
        </p:nvPicPr>
        <p:blipFill>
          <a:blip r:embed="rId16"/>
          <a:srcRect/>
          <a:stretch>
            <a:fillRect/>
          </a:stretch>
        </p:blipFill>
        <p:spPr bwMode="auto">
          <a:xfrm>
            <a:off x="917575" y="2162175"/>
            <a:ext cx="242888" cy="254000"/>
          </a:xfrm>
          <a:prstGeom prst="rect">
            <a:avLst/>
          </a:prstGeom>
          <a:noFill/>
          <a:ln w="9525">
            <a:noFill/>
            <a:miter lim="800000"/>
            <a:headEnd/>
            <a:tailEnd/>
          </a:ln>
        </p:spPr>
      </p:pic>
      <p:pic>
        <p:nvPicPr>
          <p:cNvPr id="16403" name="Picture 20" descr="Brittany D. Thompson"/>
          <p:cNvPicPr>
            <a:picLocks noChangeAspect="1" noChangeArrowheads="1"/>
          </p:cNvPicPr>
          <p:nvPr/>
        </p:nvPicPr>
        <p:blipFill>
          <a:blip r:embed="rId17"/>
          <a:srcRect/>
          <a:stretch>
            <a:fillRect/>
          </a:stretch>
        </p:blipFill>
        <p:spPr bwMode="auto">
          <a:xfrm>
            <a:off x="409575" y="2306638"/>
            <a:ext cx="244475" cy="252412"/>
          </a:xfrm>
          <a:prstGeom prst="rect">
            <a:avLst/>
          </a:prstGeom>
          <a:noFill/>
          <a:ln w="9525">
            <a:noFill/>
            <a:miter lim="800000"/>
            <a:headEnd/>
            <a:tailEnd/>
          </a:ln>
        </p:spPr>
      </p:pic>
      <p:sp>
        <p:nvSpPr>
          <p:cNvPr id="16404" name="Line 21"/>
          <p:cNvSpPr>
            <a:spLocks noChangeShapeType="1"/>
          </p:cNvSpPr>
          <p:nvPr/>
        </p:nvSpPr>
        <p:spPr bwMode="auto">
          <a:xfrm flipH="1">
            <a:off x="2528888" y="1411288"/>
            <a:ext cx="185737" cy="942975"/>
          </a:xfrm>
          <a:prstGeom prst="line">
            <a:avLst/>
          </a:prstGeom>
          <a:noFill/>
          <a:ln w="9525">
            <a:solidFill>
              <a:schemeClr val="tx1"/>
            </a:solidFill>
            <a:round/>
            <a:headEnd/>
            <a:tailEnd/>
          </a:ln>
        </p:spPr>
        <p:txBody>
          <a:bodyPr/>
          <a:lstStyle/>
          <a:p>
            <a:endParaRPr lang="en-US"/>
          </a:p>
        </p:txBody>
      </p:sp>
      <p:pic>
        <p:nvPicPr>
          <p:cNvPr id="16405" name="Picture 22" descr="Flag of India"/>
          <p:cNvPicPr>
            <a:picLocks noChangeAspect="1" noChangeArrowheads="1"/>
          </p:cNvPicPr>
          <p:nvPr/>
        </p:nvPicPr>
        <p:blipFill>
          <a:blip r:embed="rId18"/>
          <a:srcRect/>
          <a:stretch>
            <a:fillRect/>
          </a:stretch>
        </p:blipFill>
        <p:spPr bwMode="auto">
          <a:xfrm>
            <a:off x="4783138" y="3429000"/>
            <a:ext cx="215900" cy="144463"/>
          </a:xfrm>
          <a:prstGeom prst="rect">
            <a:avLst/>
          </a:prstGeom>
          <a:noFill/>
          <a:ln w="9525" algn="ctr">
            <a:solidFill>
              <a:schemeClr val="tx1"/>
            </a:solidFill>
            <a:miter lim="800000"/>
            <a:headEnd/>
            <a:tailEnd/>
          </a:ln>
        </p:spPr>
      </p:pic>
      <p:pic>
        <p:nvPicPr>
          <p:cNvPr id="16406" name="Picture 23" descr="Flag of Japan"/>
          <p:cNvPicPr>
            <a:picLocks noChangeAspect="1" noChangeArrowheads="1"/>
          </p:cNvPicPr>
          <p:nvPr/>
        </p:nvPicPr>
        <p:blipFill>
          <a:blip r:embed="rId19"/>
          <a:srcRect/>
          <a:stretch>
            <a:fillRect/>
          </a:stretch>
        </p:blipFill>
        <p:spPr bwMode="auto">
          <a:xfrm>
            <a:off x="4783138" y="2925763"/>
            <a:ext cx="215900" cy="144462"/>
          </a:xfrm>
          <a:prstGeom prst="rect">
            <a:avLst/>
          </a:prstGeom>
          <a:noFill/>
          <a:ln w="9525">
            <a:solidFill>
              <a:schemeClr val="tx1"/>
            </a:solidFill>
            <a:miter lim="800000"/>
            <a:headEnd/>
            <a:tailEnd/>
          </a:ln>
        </p:spPr>
      </p:pic>
      <p:sp>
        <p:nvSpPr>
          <p:cNvPr id="16407" name="Text Box 24"/>
          <p:cNvSpPr txBox="1">
            <a:spLocks noChangeArrowheads="1"/>
          </p:cNvSpPr>
          <p:nvPr/>
        </p:nvSpPr>
        <p:spPr bwMode="auto">
          <a:xfrm>
            <a:off x="238125" y="206375"/>
            <a:ext cx="7038975" cy="396875"/>
          </a:xfrm>
          <a:prstGeom prst="rect">
            <a:avLst/>
          </a:prstGeom>
          <a:noFill/>
          <a:ln w="9525">
            <a:noFill/>
            <a:miter lim="800000"/>
            <a:headEnd/>
            <a:tailEnd/>
          </a:ln>
        </p:spPr>
        <p:txBody>
          <a:bodyPr>
            <a:spAutoFit/>
          </a:bodyPr>
          <a:lstStyle/>
          <a:p>
            <a:endParaRPr lang="en-US" sz="2000"/>
          </a:p>
        </p:txBody>
      </p:sp>
      <p:sp>
        <p:nvSpPr>
          <p:cNvPr id="16408" name="Text Box 25"/>
          <p:cNvSpPr txBox="1">
            <a:spLocks noChangeArrowheads="1"/>
          </p:cNvSpPr>
          <p:nvPr/>
        </p:nvSpPr>
        <p:spPr bwMode="auto">
          <a:xfrm>
            <a:off x="5386388" y="1295400"/>
            <a:ext cx="3703637" cy="2597150"/>
          </a:xfrm>
          <a:prstGeom prst="rect">
            <a:avLst/>
          </a:prstGeom>
          <a:noFill/>
          <a:ln w="9525">
            <a:noFill/>
            <a:miter lim="800000"/>
            <a:headEnd/>
            <a:tailEnd/>
          </a:ln>
        </p:spPr>
        <p:txBody>
          <a:bodyPr>
            <a:spAutoFit/>
          </a:bodyPr>
          <a:lstStyle/>
          <a:p>
            <a:r>
              <a:rPr lang="fr-FR"/>
              <a:t> </a:t>
            </a:r>
            <a:r>
              <a:rPr lang="en-US"/>
              <a:t>Team Composition</a:t>
            </a:r>
            <a:endParaRPr lang="fr-FR"/>
          </a:p>
          <a:p>
            <a:pPr lvl="1">
              <a:buSzPct val="50000"/>
              <a:buFontTx/>
              <a:buChar char="•"/>
            </a:pPr>
            <a:r>
              <a:rPr lang="fr-FR" sz="1600" i="1"/>
              <a:t>15 global </a:t>
            </a:r>
            <a:r>
              <a:rPr lang="en-US" sz="1600" i="1"/>
              <a:t>representatives</a:t>
            </a:r>
          </a:p>
          <a:p>
            <a:pPr lvl="1">
              <a:buSzPct val="50000"/>
              <a:buFontTx/>
              <a:buChar char="•"/>
            </a:pPr>
            <a:r>
              <a:rPr lang="fr-FR" sz="1600" i="1"/>
              <a:t> 10 </a:t>
            </a:r>
            <a:r>
              <a:rPr lang="en-US" sz="1600" i="1"/>
              <a:t>nationalities</a:t>
            </a:r>
          </a:p>
          <a:p>
            <a:pPr lvl="1">
              <a:buSzPct val="50000"/>
              <a:buFontTx/>
              <a:buChar char="•"/>
            </a:pPr>
            <a:r>
              <a:rPr lang="fr-FR" sz="1600" i="1"/>
              <a:t>  5+ unique </a:t>
            </a:r>
            <a:r>
              <a:rPr lang="en-US" sz="1600" i="1"/>
              <a:t>professional</a:t>
            </a:r>
            <a:r>
              <a:rPr lang="fr-FR" sz="1600" i="1"/>
              <a:t> profiles</a:t>
            </a:r>
          </a:p>
          <a:p>
            <a:r>
              <a:rPr lang="fr-FR" sz="1600"/>
              <a:t>  </a:t>
            </a:r>
          </a:p>
          <a:p>
            <a:r>
              <a:rPr lang="fr-FR" sz="1600"/>
              <a:t> </a:t>
            </a:r>
            <a:r>
              <a:rPr lang="fr-FR"/>
              <a:t>Client Partners </a:t>
            </a:r>
          </a:p>
          <a:p>
            <a:pPr lvl="2">
              <a:buFontTx/>
              <a:buChar char="-"/>
            </a:pPr>
            <a:r>
              <a:rPr lang="fr-FR" sz="1600"/>
              <a:t> ALCS </a:t>
            </a:r>
          </a:p>
          <a:p>
            <a:pPr lvl="2">
              <a:buFontTx/>
              <a:buChar char="-"/>
            </a:pPr>
            <a:r>
              <a:rPr lang="fr-FR" sz="1600"/>
              <a:t> CHU Ibn Rochd  </a:t>
            </a:r>
          </a:p>
          <a:p>
            <a:pPr lvl="2">
              <a:buFontTx/>
              <a:buChar char="-"/>
            </a:pPr>
            <a:r>
              <a:rPr lang="fr-FR" sz="1600"/>
              <a:t> OFPPT   </a:t>
            </a:r>
          </a:p>
          <a:p>
            <a:pPr lvl="2">
              <a:buFontTx/>
              <a:buChar char="-"/>
            </a:pPr>
            <a:r>
              <a:rPr lang="fr-FR" sz="1600"/>
              <a:t> </a:t>
            </a:r>
            <a:r>
              <a:rPr lang="en-US" sz="1600"/>
              <a:t>Ministry</a:t>
            </a:r>
            <a:r>
              <a:rPr lang="fr-FR" sz="1600"/>
              <a:t> of </a:t>
            </a:r>
            <a:r>
              <a:rPr lang="en-US" sz="1600"/>
              <a:t>Tourism</a:t>
            </a:r>
          </a:p>
        </p:txBody>
      </p:sp>
      <p:pic>
        <p:nvPicPr>
          <p:cNvPr id="16409" name="Picture 28" descr="ANd9GcSdidn4TQUUs3XHz3OMa1CUqpHjlzNsve58GIoGF7PQBXCIkLZG"/>
          <p:cNvPicPr>
            <a:picLocks noChangeAspect="1" noChangeArrowheads="1"/>
          </p:cNvPicPr>
          <p:nvPr/>
        </p:nvPicPr>
        <p:blipFill>
          <a:blip r:embed="rId20"/>
          <a:srcRect/>
          <a:stretch>
            <a:fillRect/>
          </a:stretch>
        </p:blipFill>
        <p:spPr bwMode="auto">
          <a:xfrm>
            <a:off x="539750" y="4437063"/>
            <a:ext cx="1008063" cy="873125"/>
          </a:xfrm>
          <a:prstGeom prst="rect">
            <a:avLst/>
          </a:prstGeom>
          <a:noFill/>
          <a:ln w="9525">
            <a:noFill/>
            <a:miter lim="800000"/>
            <a:headEnd/>
            <a:tailEnd/>
          </a:ln>
        </p:spPr>
      </p:pic>
      <p:pic>
        <p:nvPicPr>
          <p:cNvPr id="16410" name="Picture 29" descr="ANd9GcQATPMSx9hOy6Hal3F3MTebmCT3b6p3W_xanMT97KgQDy3N7hdEYw"/>
          <p:cNvPicPr>
            <a:picLocks noChangeAspect="1" noChangeArrowheads="1"/>
          </p:cNvPicPr>
          <p:nvPr/>
        </p:nvPicPr>
        <p:blipFill>
          <a:blip r:embed="rId21"/>
          <a:srcRect/>
          <a:stretch>
            <a:fillRect/>
          </a:stretch>
        </p:blipFill>
        <p:spPr bwMode="auto">
          <a:xfrm>
            <a:off x="7740650" y="4448175"/>
            <a:ext cx="935038" cy="795338"/>
          </a:xfrm>
          <a:prstGeom prst="rect">
            <a:avLst/>
          </a:prstGeom>
          <a:noFill/>
          <a:ln w="9525">
            <a:noFill/>
            <a:miter lim="800000"/>
            <a:headEnd/>
            <a:tailEnd/>
          </a:ln>
        </p:spPr>
      </p:pic>
      <p:sp>
        <p:nvSpPr>
          <p:cNvPr id="16411" name="Text Box 30"/>
          <p:cNvSpPr txBox="1">
            <a:spLocks noChangeArrowheads="1"/>
          </p:cNvSpPr>
          <p:nvPr/>
        </p:nvSpPr>
        <p:spPr bwMode="auto">
          <a:xfrm>
            <a:off x="2627313" y="4437063"/>
            <a:ext cx="184150" cy="366712"/>
          </a:xfrm>
          <a:prstGeom prst="rect">
            <a:avLst/>
          </a:prstGeom>
          <a:noFill/>
          <a:ln w="9525">
            <a:noFill/>
            <a:miter lim="800000"/>
            <a:headEnd/>
            <a:tailEnd/>
          </a:ln>
        </p:spPr>
        <p:txBody>
          <a:bodyPr wrap="none">
            <a:spAutoFit/>
          </a:bodyPr>
          <a:lstStyle/>
          <a:p>
            <a:endParaRPr lang="en-US"/>
          </a:p>
        </p:txBody>
      </p:sp>
      <p:sp>
        <p:nvSpPr>
          <p:cNvPr id="16412" name="Rectangle 31"/>
          <p:cNvSpPr>
            <a:spLocks noChangeArrowheads="1"/>
          </p:cNvSpPr>
          <p:nvPr/>
        </p:nvSpPr>
        <p:spPr bwMode="auto">
          <a:xfrm>
            <a:off x="2438400" y="4300538"/>
            <a:ext cx="4535488" cy="942975"/>
          </a:xfrm>
          <a:prstGeom prst="rect">
            <a:avLst/>
          </a:prstGeom>
          <a:noFill/>
          <a:ln w="9525">
            <a:noFill/>
            <a:miter lim="800000"/>
            <a:headEnd/>
            <a:tailEnd/>
          </a:ln>
        </p:spPr>
        <p:txBody>
          <a:bodyPr>
            <a:spAutoFit/>
          </a:bodyPr>
          <a:lstStyle/>
          <a:p>
            <a:r>
              <a:rPr lang="fr-FR" sz="1400"/>
              <a:t>Gerry Broennimann, IT Development </a:t>
            </a:r>
            <a:r>
              <a:rPr lang="en-US" sz="1400"/>
              <a:t>Specialist</a:t>
            </a:r>
            <a:r>
              <a:rPr lang="fr-FR" sz="1400"/>
              <a:t> </a:t>
            </a:r>
          </a:p>
          <a:p>
            <a:r>
              <a:rPr lang="fr-FR" sz="1400"/>
              <a:t>Catherine Fillare, Education &amp; Knowledge Leader</a:t>
            </a:r>
          </a:p>
          <a:p>
            <a:r>
              <a:rPr lang="fr-FR" sz="1400"/>
              <a:t>Patrick Joussen, Project Manager, Manager</a:t>
            </a:r>
          </a:p>
          <a:p>
            <a:r>
              <a:rPr lang="fr-FR" sz="1400"/>
              <a:t>Ramgopal Yadav, SAP Technical Consultant</a:t>
            </a:r>
          </a:p>
        </p:txBody>
      </p:sp>
      <p:pic>
        <p:nvPicPr>
          <p:cNvPr id="16413" name="Picture 32" descr="ALCS+8"/>
          <p:cNvPicPr>
            <a:picLocks noChangeAspect="1" noChangeArrowheads="1"/>
          </p:cNvPicPr>
          <p:nvPr/>
        </p:nvPicPr>
        <p:blipFill>
          <a:blip r:embed="rId22"/>
          <a:srcRect/>
          <a:stretch>
            <a:fillRect/>
          </a:stretch>
        </p:blipFill>
        <p:spPr bwMode="auto">
          <a:xfrm>
            <a:off x="1042988" y="5445125"/>
            <a:ext cx="1671637" cy="1247775"/>
          </a:xfrm>
          <a:prstGeom prst="rect">
            <a:avLst/>
          </a:prstGeom>
          <a:noFill/>
          <a:ln w="9525">
            <a:noFill/>
            <a:miter lim="800000"/>
            <a:headEnd/>
            <a:tailEnd/>
          </a:ln>
        </p:spPr>
      </p:pic>
      <p:pic>
        <p:nvPicPr>
          <p:cNvPr id="16414" name="Picture 33" descr="http://2.bp.blogspot.com/-srcMGlK9aTA/U17RLUgnhAI/AAAAAAAAAeA/cXRlUiWvsZs/s1600/1_ALCS.jpg"/>
          <p:cNvPicPr>
            <a:picLocks noChangeAspect="1" noChangeArrowheads="1"/>
          </p:cNvPicPr>
          <p:nvPr/>
        </p:nvPicPr>
        <p:blipFill>
          <a:blip r:embed="rId23"/>
          <a:srcRect/>
          <a:stretch>
            <a:fillRect/>
          </a:stretch>
        </p:blipFill>
        <p:spPr bwMode="auto">
          <a:xfrm>
            <a:off x="2865438" y="5462588"/>
            <a:ext cx="1778000" cy="1243012"/>
          </a:xfrm>
          <a:prstGeom prst="rect">
            <a:avLst/>
          </a:prstGeom>
          <a:noFill/>
          <a:ln w="9525">
            <a:noFill/>
            <a:miter lim="800000"/>
            <a:headEnd/>
            <a:tailEnd/>
          </a:ln>
        </p:spPr>
      </p:pic>
      <p:pic>
        <p:nvPicPr>
          <p:cNvPr id="16415" name="Picture 34" descr="IMG_2091%5B1%5D"/>
          <p:cNvPicPr>
            <a:picLocks noChangeAspect="1" noChangeArrowheads="1"/>
          </p:cNvPicPr>
          <p:nvPr/>
        </p:nvPicPr>
        <p:blipFill>
          <a:blip r:embed="rId24"/>
          <a:srcRect/>
          <a:stretch>
            <a:fillRect/>
          </a:stretch>
        </p:blipFill>
        <p:spPr bwMode="auto">
          <a:xfrm>
            <a:off x="4787900" y="5462588"/>
            <a:ext cx="1655763" cy="1243012"/>
          </a:xfrm>
          <a:prstGeom prst="rect">
            <a:avLst/>
          </a:prstGeom>
          <a:noFill/>
          <a:ln w="9525">
            <a:noFill/>
            <a:miter lim="800000"/>
            <a:headEnd/>
            <a:tailEnd/>
          </a:ln>
        </p:spPr>
      </p:pic>
      <p:pic>
        <p:nvPicPr>
          <p:cNvPr id="16416" name="Picture 35" descr="IMG_2084%5B1%5D"/>
          <p:cNvPicPr>
            <a:picLocks noChangeAspect="1" noChangeArrowheads="1"/>
          </p:cNvPicPr>
          <p:nvPr/>
        </p:nvPicPr>
        <p:blipFill>
          <a:blip r:embed="rId25"/>
          <a:srcRect/>
          <a:stretch>
            <a:fillRect/>
          </a:stretch>
        </p:blipFill>
        <p:spPr bwMode="auto">
          <a:xfrm>
            <a:off x="6659563" y="5373688"/>
            <a:ext cx="1006475" cy="1341437"/>
          </a:xfrm>
          <a:prstGeom prst="rect">
            <a:avLst/>
          </a:prstGeom>
          <a:noFill/>
          <a:ln w="9525">
            <a:noFill/>
            <a:miter lim="800000"/>
            <a:headEnd/>
            <a:tailEnd/>
          </a:ln>
        </p:spPr>
      </p:pic>
      <p:pic>
        <p:nvPicPr>
          <p:cNvPr id="16417" name="Picture 36" descr="Flag of Switzerland"/>
          <p:cNvPicPr>
            <a:picLocks noChangeAspect="1" noChangeArrowheads="1"/>
          </p:cNvPicPr>
          <p:nvPr/>
        </p:nvPicPr>
        <p:blipFill>
          <a:blip r:embed="rId26"/>
          <a:srcRect/>
          <a:stretch>
            <a:fillRect/>
          </a:stretch>
        </p:blipFill>
        <p:spPr bwMode="auto">
          <a:xfrm>
            <a:off x="2146300" y="4406900"/>
            <a:ext cx="152400" cy="152400"/>
          </a:xfrm>
          <a:prstGeom prst="rect">
            <a:avLst/>
          </a:prstGeom>
          <a:noFill/>
          <a:ln w="9525" algn="ctr">
            <a:solidFill>
              <a:schemeClr val="tx1"/>
            </a:solidFill>
            <a:miter lim="800000"/>
            <a:headEnd/>
            <a:tailEnd/>
          </a:ln>
        </p:spPr>
      </p:pic>
      <p:pic>
        <p:nvPicPr>
          <p:cNvPr id="16418" name="Picture 37" descr="Flag of France"/>
          <p:cNvPicPr>
            <a:picLocks noChangeAspect="1" noChangeArrowheads="1"/>
          </p:cNvPicPr>
          <p:nvPr/>
        </p:nvPicPr>
        <p:blipFill>
          <a:blip r:embed="rId27"/>
          <a:srcRect/>
          <a:stretch>
            <a:fillRect/>
          </a:stretch>
        </p:blipFill>
        <p:spPr bwMode="auto">
          <a:xfrm>
            <a:off x="2124075" y="4868863"/>
            <a:ext cx="215900" cy="144462"/>
          </a:xfrm>
          <a:prstGeom prst="rect">
            <a:avLst/>
          </a:prstGeom>
          <a:noFill/>
          <a:ln w="9525">
            <a:solidFill>
              <a:schemeClr val="tx1"/>
            </a:solidFill>
            <a:miter lim="800000"/>
            <a:headEnd/>
            <a:tailEnd/>
          </a:ln>
        </p:spPr>
      </p:pic>
      <p:pic>
        <p:nvPicPr>
          <p:cNvPr id="16419" name="Picture 38" descr="Flag of India"/>
          <p:cNvPicPr>
            <a:picLocks noChangeAspect="1" noChangeArrowheads="1"/>
          </p:cNvPicPr>
          <p:nvPr/>
        </p:nvPicPr>
        <p:blipFill>
          <a:blip r:embed="rId18"/>
          <a:srcRect/>
          <a:stretch>
            <a:fillRect/>
          </a:stretch>
        </p:blipFill>
        <p:spPr bwMode="auto">
          <a:xfrm>
            <a:off x="2124075" y="5084763"/>
            <a:ext cx="215900" cy="144462"/>
          </a:xfrm>
          <a:prstGeom prst="rect">
            <a:avLst/>
          </a:prstGeom>
          <a:noFill/>
          <a:ln w="9525" algn="ctr">
            <a:solidFill>
              <a:schemeClr val="tx1"/>
            </a:solidFill>
            <a:miter lim="800000"/>
            <a:headEnd/>
            <a:tailEnd/>
          </a:ln>
        </p:spPr>
      </p:pic>
      <p:pic>
        <p:nvPicPr>
          <p:cNvPr id="16420" name="Picture 39" descr="Flag of United States"/>
          <p:cNvPicPr>
            <a:picLocks noChangeAspect="1" noChangeArrowheads="1"/>
          </p:cNvPicPr>
          <p:nvPr/>
        </p:nvPicPr>
        <p:blipFill>
          <a:blip r:embed="rId28"/>
          <a:srcRect/>
          <a:stretch>
            <a:fillRect/>
          </a:stretch>
        </p:blipFill>
        <p:spPr bwMode="auto">
          <a:xfrm>
            <a:off x="2124075" y="4652963"/>
            <a:ext cx="215900" cy="114300"/>
          </a:xfrm>
          <a:prstGeom prst="rect">
            <a:avLst/>
          </a:prstGeom>
          <a:noFill/>
          <a:ln w="9525" algn="ctr">
            <a:solidFill>
              <a:schemeClr val="tx1"/>
            </a:solidFill>
            <a:miter lim="800000"/>
            <a:headEnd/>
            <a:tailEnd/>
          </a:ln>
        </p:spPr>
      </p:pic>
      <p:pic>
        <p:nvPicPr>
          <p:cNvPr id="16421" name="Picture 40" descr="Flag of Morocco"/>
          <p:cNvPicPr>
            <a:picLocks noChangeAspect="1" noChangeArrowheads="1"/>
          </p:cNvPicPr>
          <p:nvPr/>
        </p:nvPicPr>
        <p:blipFill>
          <a:blip r:embed="rId29"/>
          <a:srcRect/>
          <a:stretch>
            <a:fillRect/>
          </a:stretch>
        </p:blipFill>
        <p:spPr bwMode="auto">
          <a:xfrm>
            <a:off x="5537200" y="3275013"/>
            <a:ext cx="720725" cy="481012"/>
          </a:xfrm>
          <a:prstGeom prst="rect">
            <a:avLst/>
          </a:prstGeom>
          <a:noFill/>
          <a:ln w="9525">
            <a:noFill/>
            <a:miter lim="800000"/>
            <a:headEnd/>
            <a:tailEnd/>
          </a:ln>
        </p:spPr>
      </p:pic>
      <p:sp>
        <p:nvSpPr>
          <p:cNvPr id="16422" name="AutoShape 41" descr="9k="/>
          <p:cNvSpPr>
            <a:spLocks noChangeAspect="1" noChangeArrowheads="1"/>
          </p:cNvSpPr>
          <p:nvPr/>
        </p:nvSpPr>
        <p:spPr bwMode="auto">
          <a:xfrm>
            <a:off x="3929063" y="3000375"/>
            <a:ext cx="1285875" cy="857250"/>
          </a:xfrm>
          <a:prstGeom prst="rect">
            <a:avLst/>
          </a:prstGeom>
          <a:noFill/>
          <a:ln w="9525">
            <a:noFill/>
            <a:miter lim="800000"/>
            <a:headEnd/>
            <a:tailEnd/>
          </a:ln>
        </p:spPr>
        <p:txBody>
          <a:bodyPr/>
          <a:lstStyle/>
          <a:p>
            <a:endParaRPr lang="en-US"/>
          </a:p>
        </p:txBody>
      </p:sp>
      <p:sp>
        <p:nvSpPr>
          <p:cNvPr id="16423" name="AutoShape 42" descr="9k="/>
          <p:cNvSpPr>
            <a:spLocks noChangeAspect="1" noChangeArrowheads="1"/>
          </p:cNvSpPr>
          <p:nvPr/>
        </p:nvSpPr>
        <p:spPr bwMode="auto">
          <a:xfrm>
            <a:off x="3929063" y="3000375"/>
            <a:ext cx="1285875" cy="857250"/>
          </a:xfrm>
          <a:prstGeom prst="rect">
            <a:avLst/>
          </a:prstGeom>
          <a:noFill/>
          <a:ln w="9525">
            <a:noFill/>
            <a:miter lim="800000"/>
            <a:headEnd/>
            <a:tailEnd/>
          </a:ln>
        </p:spPr>
        <p:txBody>
          <a:bodyPr/>
          <a:lstStyle/>
          <a:p>
            <a:endParaRPr lang="en-US"/>
          </a:p>
        </p:txBody>
      </p:sp>
      <p:sp>
        <p:nvSpPr>
          <p:cNvPr id="16424" name="AutoShape 43" descr="9k="/>
          <p:cNvSpPr>
            <a:spLocks noChangeAspect="1" noChangeArrowheads="1"/>
          </p:cNvSpPr>
          <p:nvPr/>
        </p:nvSpPr>
        <p:spPr bwMode="auto">
          <a:xfrm>
            <a:off x="3924300" y="2997200"/>
            <a:ext cx="1285875" cy="857250"/>
          </a:xfrm>
          <a:prstGeom prst="rect">
            <a:avLst/>
          </a:prstGeom>
          <a:noFill/>
          <a:ln w="9525">
            <a:noFill/>
            <a:miter lim="800000"/>
            <a:headEnd/>
            <a:tailEnd/>
          </a:ln>
        </p:spPr>
        <p:txBody>
          <a:bodyPr/>
          <a:lstStyle/>
          <a:p>
            <a:endParaRPr lang="en-US"/>
          </a:p>
        </p:txBody>
      </p:sp>
      <p:pic>
        <p:nvPicPr>
          <p:cNvPr id="16425" name="Picture 44"/>
          <p:cNvPicPr>
            <a:picLocks noChangeAspect="1" noChangeArrowheads="1"/>
          </p:cNvPicPr>
          <p:nvPr/>
        </p:nvPicPr>
        <p:blipFill>
          <a:blip r:embed="rId30"/>
          <a:srcRect/>
          <a:stretch>
            <a:fillRect/>
          </a:stretch>
        </p:blipFill>
        <p:spPr bwMode="auto">
          <a:xfrm>
            <a:off x="4787900" y="3716338"/>
            <a:ext cx="215900" cy="144462"/>
          </a:xfrm>
          <a:prstGeom prst="rect">
            <a:avLst/>
          </a:prstGeom>
          <a:noFill/>
          <a:ln w="9525">
            <a:noFill/>
            <a:miter lim="800000"/>
            <a:headEnd/>
            <a:tailEnd/>
          </a:ln>
        </p:spPr>
      </p:pic>
      <p:pic>
        <p:nvPicPr>
          <p:cNvPr id="16426" name="Picture 45" descr="Flag of United States"/>
          <p:cNvPicPr>
            <a:picLocks noChangeAspect="1" noChangeArrowheads="1"/>
          </p:cNvPicPr>
          <p:nvPr/>
        </p:nvPicPr>
        <p:blipFill>
          <a:blip r:embed="rId28"/>
          <a:srcRect/>
          <a:stretch>
            <a:fillRect/>
          </a:stretch>
        </p:blipFill>
        <p:spPr bwMode="auto">
          <a:xfrm>
            <a:off x="4783138" y="3236913"/>
            <a:ext cx="215900" cy="114300"/>
          </a:xfrm>
          <a:prstGeom prst="rect">
            <a:avLst/>
          </a:prstGeom>
          <a:noFill/>
          <a:ln w="9525" algn="ctr">
            <a:solidFill>
              <a:schemeClr val="tx1"/>
            </a:solidFill>
            <a:miter lim="800000"/>
            <a:headEnd/>
            <a:tailEnd/>
          </a:ln>
        </p:spPr>
      </p:pic>
      <p:pic>
        <p:nvPicPr>
          <p:cNvPr id="16427" name="Picture 46" descr="Flag of Switzerland"/>
          <p:cNvPicPr>
            <a:picLocks noChangeAspect="1" noChangeArrowheads="1"/>
          </p:cNvPicPr>
          <p:nvPr/>
        </p:nvPicPr>
        <p:blipFill>
          <a:blip r:embed="rId26"/>
          <a:srcRect/>
          <a:stretch>
            <a:fillRect/>
          </a:stretch>
        </p:blipFill>
        <p:spPr bwMode="auto">
          <a:xfrm>
            <a:off x="4783138" y="2659063"/>
            <a:ext cx="152400" cy="152400"/>
          </a:xfrm>
          <a:prstGeom prst="rect">
            <a:avLst/>
          </a:prstGeom>
          <a:noFill/>
          <a:ln w="9525" algn="ctr">
            <a:solidFill>
              <a:schemeClr val="tx1"/>
            </a:solidFill>
            <a:miter lim="800000"/>
            <a:headEnd/>
            <a:tailEnd/>
          </a:ln>
        </p:spPr>
      </p:pic>
      <p:pic>
        <p:nvPicPr>
          <p:cNvPr id="16428" name="Picture 47" descr="Flag of Canada"/>
          <p:cNvPicPr>
            <a:picLocks noChangeAspect="1" noChangeArrowheads="1"/>
          </p:cNvPicPr>
          <p:nvPr/>
        </p:nvPicPr>
        <p:blipFill>
          <a:blip r:embed="rId31"/>
          <a:srcRect/>
          <a:stretch>
            <a:fillRect/>
          </a:stretch>
        </p:blipFill>
        <p:spPr bwMode="auto">
          <a:xfrm>
            <a:off x="4783138" y="2425700"/>
            <a:ext cx="215900" cy="107950"/>
          </a:xfrm>
          <a:prstGeom prst="rect">
            <a:avLst/>
          </a:prstGeom>
          <a:noFill/>
          <a:ln w="9525">
            <a:solidFill>
              <a:schemeClr val="tx1"/>
            </a:solidFill>
            <a:miter lim="800000"/>
            <a:headEnd/>
            <a:tailEnd/>
          </a:ln>
        </p:spPr>
      </p:pic>
      <p:pic>
        <p:nvPicPr>
          <p:cNvPr id="16429" name="Picture 48" descr="Flag of Israel"/>
          <p:cNvPicPr>
            <a:picLocks noChangeAspect="1" noChangeArrowheads="1"/>
          </p:cNvPicPr>
          <p:nvPr/>
        </p:nvPicPr>
        <p:blipFill>
          <a:blip r:embed="rId32"/>
          <a:srcRect/>
          <a:stretch>
            <a:fillRect/>
          </a:stretch>
        </p:blipFill>
        <p:spPr bwMode="auto">
          <a:xfrm>
            <a:off x="4783138" y="1833563"/>
            <a:ext cx="220662" cy="160337"/>
          </a:xfrm>
          <a:prstGeom prst="rect">
            <a:avLst/>
          </a:prstGeom>
          <a:noFill/>
          <a:ln w="9525">
            <a:solidFill>
              <a:schemeClr val="tx1"/>
            </a:solidFill>
            <a:miter lim="800000"/>
            <a:headEnd/>
            <a:tailEnd/>
          </a:ln>
        </p:spPr>
      </p:pic>
      <p:pic>
        <p:nvPicPr>
          <p:cNvPr id="16430" name="Picture 49" descr="Flag of Brazil"/>
          <p:cNvPicPr>
            <a:picLocks noChangeAspect="1" noChangeArrowheads="1"/>
          </p:cNvPicPr>
          <p:nvPr/>
        </p:nvPicPr>
        <p:blipFill>
          <a:blip r:embed="rId33"/>
          <a:srcRect/>
          <a:stretch>
            <a:fillRect/>
          </a:stretch>
        </p:blipFill>
        <p:spPr bwMode="auto">
          <a:xfrm>
            <a:off x="4783138" y="2093913"/>
            <a:ext cx="215900" cy="150812"/>
          </a:xfrm>
          <a:prstGeom prst="rect">
            <a:avLst/>
          </a:prstGeom>
          <a:noFill/>
          <a:ln w="9525" algn="ctr">
            <a:solidFill>
              <a:schemeClr val="tx1"/>
            </a:solidFill>
            <a:miter lim="800000"/>
            <a:headEnd/>
            <a:tailEnd/>
          </a:ln>
        </p:spPr>
      </p:pic>
      <p:pic>
        <p:nvPicPr>
          <p:cNvPr id="16431" name="Picture 50" descr="Flag of France"/>
          <p:cNvPicPr>
            <a:picLocks noChangeAspect="1" noChangeArrowheads="1"/>
          </p:cNvPicPr>
          <p:nvPr/>
        </p:nvPicPr>
        <p:blipFill>
          <a:blip r:embed="rId27"/>
          <a:srcRect/>
          <a:stretch>
            <a:fillRect/>
          </a:stretch>
        </p:blipFill>
        <p:spPr bwMode="auto">
          <a:xfrm>
            <a:off x="4778375" y="1554163"/>
            <a:ext cx="215900" cy="144462"/>
          </a:xfrm>
          <a:prstGeom prst="rect">
            <a:avLst/>
          </a:prstGeom>
          <a:noFill/>
          <a:ln w="9525">
            <a:solidFill>
              <a:schemeClr val="tx1"/>
            </a:solidFill>
            <a:miter lim="800000"/>
            <a:headEnd/>
            <a:tailEnd/>
          </a:ln>
        </p:spPr>
      </p:pic>
      <p:pic>
        <p:nvPicPr>
          <p:cNvPr id="16432" name="Picture 51" descr="Flag of Slovakia"/>
          <p:cNvPicPr>
            <a:picLocks noChangeAspect="1" noChangeArrowheads="1"/>
          </p:cNvPicPr>
          <p:nvPr/>
        </p:nvPicPr>
        <p:blipFill>
          <a:blip r:embed="rId34"/>
          <a:srcRect/>
          <a:stretch>
            <a:fillRect/>
          </a:stretch>
        </p:blipFill>
        <p:spPr bwMode="auto">
          <a:xfrm>
            <a:off x="4778375" y="1266825"/>
            <a:ext cx="215900" cy="144463"/>
          </a:xfrm>
          <a:prstGeom prst="rect">
            <a:avLst/>
          </a:prstGeom>
          <a:noFill/>
          <a:ln w="9525">
            <a:solidFill>
              <a:schemeClr val="tx1"/>
            </a:solidFill>
            <a:miter lim="800000"/>
            <a:headEnd/>
            <a:tailEnd/>
          </a:ln>
        </p:spPr>
      </p:pic>
      <p:sp>
        <p:nvSpPr>
          <p:cNvPr id="16433" name="Rectangle 53"/>
          <p:cNvSpPr>
            <a:spLocks noChangeArrowheads="1"/>
          </p:cNvSpPr>
          <p:nvPr/>
        </p:nvSpPr>
        <p:spPr bwMode="auto">
          <a:xfrm>
            <a:off x="238125" y="603250"/>
            <a:ext cx="5010150" cy="366713"/>
          </a:xfrm>
          <a:prstGeom prst="rect">
            <a:avLst/>
          </a:prstGeom>
          <a:noFill/>
          <a:ln w="9525">
            <a:noFill/>
            <a:miter lim="800000"/>
            <a:headEnd/>
            <a:tailEnd/>
          </a:ln>
        </p:spPr>
        <p:txBody>
          <a:bodyPr wrap="none">
            <a:spAutoFit/>
          </a:bodyPr>
          <a:lstStyle/>
          <a:p>
            <a:r>
              <a:rPr lang="en-US">
                <a:solidFill>
                  <a:srgbClr val="000000"/>
                </a:solidFill>
              </a:rPr>
              <a:t>IBM Corporate Service Corps Morocco 5 Team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en-US" smtClean="0"/>
              <a:t>Our Understanding of ALCS Priorities </a:t>
            </a:r>
          </a:p>
        </p:txBody>
      </p:sp>
      <p:sp>
        <p:nvSpPr>
          <p:cNvPr id="17410" name="Rectangle 3"/>
          <p:cNvSpPr>
            <a:spLocks noGrp="1" noChangeArrowheads="1"/>
          </p:cNvSpPr>
          <p:nvPr>
            <p:ph type="body" idx="4294967295"/>
          </p:nvPr>
        </p:nvSpPr>
        <p:spPr/>
        <p:txBody>
          <a:bodyPr/>
          <a:lstStyle/>
          <a:p>
            <a:pPr eaLnBrk="1" hangingPunct="1">
              <a:spcBef>
                <a:spcPct val="0"/>
              </a:spcBef>
              <a:buClrTx/>
              <a:buFontTx/>
              <a:buNone/>
            </a:pPr>
            <a:r>
              <a:rPr lang="en-US" sz="1800" smtClean="0">
                <a:solidFill>
                  <a:srgbClr val="000000"/>
                </a:solidFill>
              </a:rPr>
              <a:t>ALCS has clearly defined priorities for the next several years:</a:t>
            </a:r>
          </a:p>
          <a:p>
            <a:pPr eaLnBrk="1" hangingPunct="1">
              <a:spcBef>
                <a:spcPct val="0"/>
              </a:spcBef>
              <a:buClrTx/>
              <a:buFontTx/>
              <a:buNone/>
            </a:pPr>
            <a:endParaRPr lang="en-US" sz="1800" smtClean="0">
              <a:solidFill>
                <a:srgbClr val="000000"/>
              </a:solidFill>
            </a:endParaRPr>
          </a:p>
          <a:p>
            <a:r>
              <a:rPr lang="en-US" sz="1600" smtClean="0"/>
              <a:t>Better knowledge of at risk populations by tracking demographics</a:t>
            </a:r>
          </a:p>
          <a:p>
            <a:r>
              <a:rPr lang="en-US" sz="1600" smtClean="0"/>
              <a:t>Prevention including access to treatment in early stages </a:t>
            </a:r>
          </a:p>
          <a:p>
            <a:r>
              <a:rPr lang="en-US" sz="1600" smtClean="0"/>
              <a:t>Consistent application of national program objectives at regional levels</a:t>
            </a:r>
          </a:p>
          <a:p>
            <a:r>
              <a:rPr lang="en-US" sz="1600" smtClean="0"/>
              <a:t>Optimization of financial and personnel resources</a:t>
            </a:r>
          </a:p>
          <a:p>
            <a:r>
              <a:rPr lang="en-US" sz="1600" smtClean="0"/>
              <a:t>Financial transparency and quality to trusted business partners </a:t>
            </a:r>
          </a:p>
          <a:p>
            <a:r>
              <a:rPr lang="en-US" sz="1600" smtClean="0"/>
              <a:t>Dynamic volunteer program</a:t>
            </a:r>
          </a:p>
          <a:p>
            <a:r>
              <a:rPr lang="en-US" sz="1600" smtClean="0"/>
              <a:t>Coordination and collaboration with like minded institutions</a:t>
            </a:r>
          </a:p>
          <a:p>
            <a:r>
              <a:rPr lang="en-US" sz="1600" smtClean="0"/>
              <a:t>Capabilities for driving international, national and regional mission and values</a:t>
            </a:r>
          </a:p>
          <a:p>
            <a:endParaRPr lang="en-US" sz="1600" smtClean="0"/>
          </a:p>
          <a:p>
            <a:pPr algn="ctr">
              <a:buFont typeface="Wingdings" pitchFamily="2" charset="2"/>
              <a:buNone/>
            </a:pPr>
            <a:r>
              <a:rPr lang="en-US" sz="1800" b="1" i="1" smtClean="0"/>
              <a:t>The IBM CSC team is committed to enabling these activities by providing</a:t>
            </a:r>
            <a:r>
              <a:rPr lang="en-US" sz="1800" b="1" i="1" smtClean="0">
                <a:solidFill>
                  <a:srgbClr val="7889FB"/>
                </a:solidFill>
              </a:rPr>
              <a:t> strategic advisory support </a:t>
            </a:r>
            <a:r>
              <a:rPr lang="en-US" sz="1800" b="1" i="1" smtClean="0"/>
              <a:t>and recommendations for</a:t>
            </a:r>
            <a:r>
              <a:rPr lang="en-US" sz="1800" b="1" i="1" smtClean="0">
                <a:solidFill>
                  <a:srgbClr val="7889FB"/>
                </a:solidFill>
              </a:rPr>
              <a:t> improving operational business practices and IT capabilities</a:t>
            </a:r>
            <a:endParaRPr lang="en-US" sz="1800" b="1" i="1" smtClean="0">
              <a:solidFill>
                <a:srgbClr val="000080"/>
              </a:solidFill>
            </a:endParaRPr>
          </a:p>
          <a:p>
            <a:pPr eaLnBrk="1" hangingPunct="1">
              <a:spcBef>
                <a:spcPct val="0"/>
              </a:spcBef>
              <a:buClrTx/>
              <a:buFontTx/>
              <a:buNone/>
            </a:pPr>
            <a:endParaRPr lang="en-US" sz="1800" i="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8"/>
          <p:cNvSpPr>
            <a:spLocks noGrp="1"/>
          </p:cNvSpPr>
          <p:nvPr>
            <p:ph type="title" idx="4294967295"/>
          </p:nvPr>
        </p:nvSpPr>
        <p:spPr/>
        <p:txBody>
          <a:bodyPr/>
          <a:lstStyle/>
          <a:p>
            <a:pPr eaLnBrk="1" hangingPunct="1"/>
            <a:r>
              <a:rPr lang="en-US" smtClean="0"/>
              <a:t>Executive Summary</a:t>
            </a:r>
          </a:p>
        </p:txBody>
      </p:sp>
      <p:sp>
        <p:nvSpPr>
          <p:cNvPr id="25602" name="Slide Number Placeholder 1"/>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05928AD3-4253-465C-A67B-BC764F9EAC1C}" type="slidenum">
              <a:rPr lang="en-US" sz="800"/>
              <a:pPr/>
              <a:t>4</a:t>
            </a:fld>
            <a:endParaRPr lang="en-US" sz="800"/>
          </a:p>
        </p:txBody>
      </p:sp>
      <p:sp>
        <p:nvSpPr>
          <p:cNvPr id="25603" name="Text Box 3"/>
          <p:cNvSpPr txBox="1">
            <a:spLocks noChangeArrowheads="1"/>
          </p:cNvSpPr>
          <p:nvPr/>
        </p:nvSpPr>
        <p:spPr bwMode="auto">
          <a:xfrm>
            <a:off x="228600" y="1249363"/>
            <a:ext cx="8686800" cy="517525"/>
          </a:xfrm>
          <a:prstGeom prst="rect">
            <a:avLst/>
          </a:prstGeom>
          <a:noFill/>
          <a:ln w="9525">
            <a:solidFill>
              <a:schemeClr val="accent1"/>
            </a:solidFill>
            <a:miter lim="800000"/>
            <a:headEnd/>
            <a:tailEnd/>
          </a:ln>
        </p:spPr>
        <p:txBody>
          <a:bodyPr>
            <a:spAutoFit/>
          </a:bodyPr>
          <a:lstStyle/>
          <a:p>
            <a:pPr algn="ctr">
              <a:spcBef>
                <a:spcPct val="20000"/>
              </a:spcBef>
              <a:buClr>
                <a:schemeClr val="tx1"/>
              </a:buClr>
              <a:buFont typeface="Wingdings" pitchFamily="2" charset="2"/>
              <a:buNone/>
            </a:pPr>
            <a:endParaRPr lang="en-US" sz="800"/>
          </a:p>
          <a:p>
            <a:pPr algn="ctr">
              <a:spcBef>
                <a:spcPct val="20000"/>
              </a:spcBef>
              <a:buClr>
                <a:schemeClr val="tx1"/>
              </a:buClr>
              <a:buFont typeface="Wingdings" pitchFamily="2" charset="2"/>
              <a:buNone/>
            </a:pPr>
            <a:r>
              <a:rPr lang="en-US" sz="1600"/>
              <a:t>Develop strategic IT recommendations to achieve operational efficiency and sustainability </a:t>
            </a:r>
          </a:p>
        </p:txBody>
      </p:sp>
      <p:sp>
        <p:nvSpPr>
          <p:cNvPr id="25604" name="Rectangle 4"/>
          <p:cNvSpPr>
            <a:spLocks noChangeArrowheads="1"/>
          </p:cNvSpPr>
          <p:nvPr/>
        </p:nvSpPr>
        <p:spPr bwMode="auto">
          <a:xfrm>
            <a:off x="3810000" y="1065213"/>
            <a:ext cx="1295400" cy="336550"/>
          </a:xfrm>
          <a:prstGeom prst="rect">
            <a:avLst/>
          </a:prstGeom>
          <a:solidFill>
            <a:schemeClr val="bg1"/>
          </a:solidFill>
          <a:ln w="9525">
            <a:noFill/>
            <a:miter lim="800000"/>
            <a:headEnd/>
            <a:tailEnd/>
          </a:ln>
        </p:spPr>
        <p:txBody>
          <a:bodyPr lIns="91436" tIns="45716" rIns="91436" bIns="45716" anchor="ctr">
            <a:spAutoFit/>
          </a:bodyPr>
          <a:lstStyle/>
          <a:p>
            <a:pPr algn="ctr"/>
            <a:r>
              <a:rPr lang="de-DE" sz="1600" b="1">
                <a:solidFill>
                  <a:schemeClr val="accent1"/>
                </a:solidFill>
              </a:rPr>
              <a:t>Our Goal</a:t>
            </a:r>
          </a:p>
        </p:txBody>
      </p:sp>
      <p:sp>
        <p:nvSpPr>
          <p:cNvPr id="25605" name="Rectangle 5"/>
          <p:cNvSpPr>
            <a:spLocks noChangeArrowheads="1"/>
          </p:cNvSpPr>
          <p:nvPr/>
        </p:nvSpPr>
        <p:spPr bwMode="auto">
          <a:xfrm>
            <a:off x="228600" y="2276475"/>
            <a:ext cx="4343400" cy="4445000"/>
          </a:xfrm>
          <a:prstGeom prst="rect">
            <a:avLst/>
          </a:prstGeom>
          <a:noFill/>
          <a:ln w="9525" algn="ctr">
            <a:solidFill>
              <a:srgbClr val="9999FF"/>
            </a:solidFill>
            <a:miter lim="800000"/>
            <a:headEnd/>
            <a:tailEnd/>
          </a:ln>
        </p:spPr>
        <p:txBody>
          <a:bodyPr lIns="91436" tIns="45716" rIns="91436" bIns="45716"/>
          <a:lstStyle/>
          <a:p>
            <a:pPr marL="180975" indent="-180975">
              <a:lnSpc>
                <a:spcPct val="125000"/>
              </a:lnSpc>
              <a:spcBef>
                <a:spcPct val="25000"/>
              </a:spcBef>
              <a:buClr>
                <a:srgbClr val="9999FF"/>
              </a:buClr>
              <a:buFont typeface="Wingdings" pitchFamily="2" charset="2"/>
              <a:buChar char="§"/>
            </a:pPr>
            <a:endParaRPr lang="en-US" sz="1400"/>
          </a:p>
          <a:p>
            <a:pPr marL="180975" indent="-180975">
              <a:lnSpc>
                <a:spcPct val="125000"/>
              </a:lnSpc>
              <a:spcBef>
                <a:spcPct val="25000"/>
              </a:spcBef>
              <a:buClr>
                <a:srgbClr val="9999FF"/>
              </a:buClr>
              <a:buFont typeface="Wingdings" pitchFamily="2" charset="2"/>
              <a:buChar char="§"/>
            </a:pPr>
            <a:r>
              <a:rPr lang="en-US" sz="1400"/>
              <a:t>Improve information and management systems between headquarters and branch offices</a:t>
            </a:r>
          </a:p>
          <a:p>
            <a:pPr marL="180975" indent="-180975">
              <a:spcBef>
                <a:spcPts val="1800"/>
              </a:spcBef>
              <a:buClr>
                <a:srgbClr val="9999FF"/>
              </a:buClr>
              <a:buFont typeface="Wingdings" pitchFamily="2" charset="2"/>
              <a:buChar char="§"/>
            </a:pPr>
            <a:r>
              <a:rPr lang="en-US" sz="1400"/>
              <a:t>Strengthen financial management and linkages to program monitoring</a:t>
            </a:r>
          </a:p>
          <a:p>
            <a:pPr marL="180975" indent="-180975">
              <a:spcBef>
                <a:spcPts val="1800"/>
              </a:spcBef>
              <a:buClr>
                <a:srgbClr val="9999FF"/>
              </a:buClr>
              <a:buFont typeface="Wingdings" pitchFamily="2" charset="2"/>
              <a:buChar char="§"/>
            </a:pPr>
            <a:r>
              <a:rPr lang="en-US" sz="1400"/>
              <a:t>Assess and integrate social media and new technology tools to increase national outreach</a:t>
            </a:r>
          </a:p>
          <a:p>
            <a:pPr marL="180975" indent="-180975">
              <a:spcBef>
                <a:spcPts val="1800"/>
              </a:spcBef>
              <a:buClr>
                <a:srgbClr val="9999FF"/>
              </a:buClr>
              <a:buFont typeface="Wingdings" pitchFamily="2" charset="2"/>
              <a:buChar char="§"/>
            </a:pPr>
            <a:r>
              <a:rPr lang="en-US" sz="1400"/>
              <a:t>Continue to scale operations nationally through enhanced organizational development</a:t>
            </a:r>
          </a:p>
          <a:p>
            <a:pPr marL="180975" indent="-180975">
              <a:spcBef>
                <a:spcPts val="1800"/>
              </a:spcBef>
              <a:buClr>
                <a:srgbClr val="9999FF"/>
              </a:buClr>
              <a:buFont typeface="Wingdings" pitchFamily="2" charset="2"/>
              <a:buChar char="§"/>
            </a:pPr>
            <a:r>
              <a:rPr lang="en-US" sz="1400"/>
              <a:t>Continue to position ALCS as a HIV/AIDS Centre of Excellence in Morocco and the region</a:t>
            </a:r>
          </a:p>
          <a:p>
            <a:pPr marL="180975" indent="-180975">
              <a:spcBef>
                <a:spcPts val="1800"/>
              </a:spcBef>
              <a:buClr>
                <a:srgbClr val="9999FF"/>
              </a:buClr>
              <a:buFont typeface="Wingdings" pitchFamily="2" charset="2"/>
              <a:buChar char="§"/>
            </a:pPr>
            <a:endParaRPr lang="en-US" sz="1400"/>
          </a:p>
          <a:p>
            <a:pPr marL="180975" indent="-180975">
              <a:spcBef>
                <a:spcPts val="1800"/>
              </a:spcBef>
              <a:buClr>
                <a:srgbClr val="9999FF"/>
              </a:buClr>
              <a:buFont typeface="Wingdings" pitchFamily="2" charset="2"/>
              <a:buNone/>
            </a:pPr>
            <a:endParaRPr lang="en-US" sz="1400"/>
          </a:p>
        </p:txBody>
      </p:sp>
      <p:sp>
        <p:nvSpPr>
          <p:cNvPr id="25606" name="Rectangle 6"/>
          <p:cNvSpPr>
            <a:spLocks noChangeArrowheads="1"/>
          </p:cNvSpPr>
          <p:nvPr/>
        </p:nvSpPr>
        <p:spPr bwMode="auto">
          <a:xfrm>
            <a:off x="1092200" y="2103438"/>
            <a:ext cx="2625725" cy="336550"/>
          </a:xfrm>
          <a:prstGeom prst="rect">
            <a:avLst/>
          </a:prstGeom>
          <a:solidFill>
            <a:schemeClr val="bg1"/>
          </a:solidFill>
          <a:ln w="9525">
            <a:noFill/>
            <a:miter lim="800000"/>
            <a:headEnd/>
            <a:tailEnd/>
          </a:ln>
        </p:spPr>
        <p:txBody>
          <a:bodyPr wrap="none" lIns="91436" tIns="45716" rIns="91436" bIns="45716" anchor="ctr">
            <a:spAutoFit/>
          </a:bodyPr>
          <a:lstStyle/>
          <a:p>
            <a:pPr algn="ctr"/>
            <a:r>
              <a:rPr lang="de-DE" sz="1600" b="1">
                <a:solidFill>
                  <a:schemeClr val="accent1"/>
                </a:solidFill>
              </a:rPr>
              <a:t>Strategic Plan Objectives</a:t>
            </a:r>
          </a:p>
        </p:txBody>
      </p:sp>
      <p:sp>
        <p:nvSpPr>
          <p:cNvPr id="25607" name="Rectangle 7"/>
          <p:cNvSpPr>
            <a:spLocks noChangeArrowheads="1"/>
          </p:cNvSpPr>
          <p:nvPr/>
        </p:nvSpPr>
        <p:spPr bwMode="auto">
          <a:xfrm>
            <a:off x="4799013" y="2298700"/>
            <a:ext cx="4038600" cy="4422775"/>
          </a:xfrm>
          <a:prstGeom prst="rect">
            <a:avLst/>
          </a:prstGeom>
          <a:noFill/>
          <a:ln w="9525" algn="ctr">
            <a:solidFill>
              <a:srgbClr val="9999FF"/>
            </a:solidFill>
            <a:miter lim="800000"/>
            <a:headEnd/>
            <a:tailEnd/>
          </a:ln>
        </p:spPr>
        <p:txBody>
          <a:bodyPr lIns="91436" tIns="45716" rIns="91436" bIns="45716"/>
          <a:lstStyle/>
          <a:p>
            <a:pPr marL="265113" indent="-265113">
              <a:spcBef>
                <a:spcPct val="30000"/>
              </a:spcBef>
              <a:buClr>
                <a:srgbClr val="9999FF"/>
              </a:buClr>
              <a:buFont typeface="Wingdings" pitchFamily="2" charset="2"/>
              <a:buNone/>
            </a:pPr>
            <a:endParaRPr lang="en-US" sz="1300" b="1">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IT Assessment</a:t>
            </a:r>
            <a:r>
              <a:rPr lang="en-US" sz="1300">
                <a:latin typeface="Helvetica" pitchFamily="34" charset="0"/>
              </a:rPr>
              <a:t>: Stabilize IT capability through strategic outsourcing</a:t>
            </a:r>
          </a:p>
          <a:p>
            <a:pPr marL="265113" indent="-265113">
              <a:spcBef>
                <a:spcPct val="30000"/>
              </a:spcBef>
              <a:buClr>
                <a:srgbClr val="9999FF"/>
              </a:buClr>
              <a:buFont typeface="Wingdings" pitchFamily="2" charset="2"/>
              <a:buChar char="§"/>
            </a:pPr>
            <a:r>
              <a:rPr lang="en-US" sz="1300" b="1">
                <a:latin typeface="Helvetica" pitchFamily="34" charset="0"/>
              </a:rPr>
              <a:t>Financial Management</a:t>
            </a:r>
            <a:r>
              <a:rPr lang="en-US" sz="1300">
                <a:latin typeface="Helvetica" pitchFamily="34" charset="0"/>
              </a:rPr>
              <a:t>: Institute real-time information gathering for improved planning, budgeting and forecasting accountability</a:t>
            </a:r>
            <a:endParaRPr lang="de-DE" sz="1300">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Operational Metrics: </a:t>
            </a:r>
            <a:r>
              <a:rPr lang="en-US" sz="1300">
                <a:latin typeface="Helvetica" pitchFamily="34" charset="0"/>
              </a:rPr>
              <a:t>Centralize information collection to improve data quality and achieve national targets for HIV/AIDS prevention</a:t>
            </a:r>
            <a:endParaRPr lang="en-US" sz="1300" b="1">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Communications: </a:t>
            </a:r>
            <a:r>
              <a:rPr lang="en-US" sz="1300">
                <a:latin typeface="Helvetica" pitchFamily="34" charset="0"/>
              </a:rPr>
              <a:t>Leverage online collaboration tools to strengthen internal communications and information sharing </a:t>
            </a:r>
          </a:p>
          <a:p>
            <a:pPr marL="265113" indent="-265113">
              <a:spcBef>
                <a:spcPct val="30000"/>
              </a:spcBef>
              <a:buClr>
                <a:srgbClr val="9999FF"/>
              </a:buClr>
              <a:buFont typeface="Wingdings" pitchFamily="2" charset="2"/>
              <a:buChar char="§"/>
            </a:pPr>
            <a:r>
              <a:rPr lang="en-US" sz="1300" b="1">
                <a:latin typeface="Helvetica" pitchFamily="34" charset="0"/>
              </a:rPr>
              <a:t>Archiving/Backup: </a:t>
            </a:r>
            <a:r>
              <a:rPr lang="en-US" sz="1300">
                <a:latin typeface="Helvetica" pitchFamily="34" charset="0"/>
              </a:rPr>
              <a:t>Institute a plan to support continuity of operations and information security</a:t>
            </a:r>
          </a:p>
          <a:p>
            <a:pPr marL="265113" indent="-265113">
              <a:spcBef>
                <a:spcPct val="30000"/>
              </a:spcBef>
              <a:buClr>
                <a:srgbClr val="9999FF"/>
              </a:buClr>
              <a:buFont typeface="Wingdings" pitchFamily="2" charset="2"/>
              <a:buChar char="§"/>
            </a:pPr>
            <a:r>
              <a:rPr lang="en-US" sz="1300" b="1">
                <a:latin typeface="Helvetica" pitchFamily="34" charset="0"/>
              </a:rPr>
              <a:t>Fundraising:</a:t>
            </a:r>
            <a:r>
              <a:rPr lang="en-US" sz="1300">
                <a:latin typeface="Helvetica" pitchFamily="34" charset="0"/>
              </a:rPr>
              <a:t> Optimize the donor database to effectively address potential funding sources</a:t>
            </a:r>
          </a:p>
          <a:p>
            <a:pPr marL="265113" indent="-265113">
              <a:spcBef>
                <a:spcPct val="30000"/>
              </a:spcBef>
              <a:buClr>
                <a:srgbClr val="9999FF"/>
              </a:buClr>
              <a:buFont typeface="Wingdings" pitchFamily="2" charset="2"/>
              <a:buChar char="§"/>
            </a:pPr>
            <a:r>
              <a:rPr lang="en-US" sz="1300" b="1">
                <a:latin typeface="Helvetica" pitchFamily="34" charset="0"/>
              </a:rPr>
              <a:t>Mobile: </a:t>
            </a:r>
            <a:r>
              <a:rPr lang="en-US" sz="1300">
                <a:latin typeface="Helvetica" pitchFamily="34" charset="0"/>
              </a:rPr>
              <a:t>Create a customized application based on existing HIV/AIDS frameworks</a:t>
            </a:r>
          </a:p>
          <a:p>
            <a:pPr marL="265113" indent="-265113">
              <a:spcBef>
                <a:spcPct val="30000"/>
              </a:spcBef>
              <a:buClr>
                <a:srgbClr val="9999FF"/>
              </a:buClr>
              <a:buFont typeface="Wingdings" pitchFamily="2" charset="2"/>
              <a:buChar char="§"/>
            </a:pPr>
            <a:endParaRPr lang="en-US" sz="1300" b="1">
              <a:latin typeface="Helvetica" pitchFamily="34" charset="0"/>
            </a:endParaRPr>
          </a:p>
          <a:p>
            <a:pPr marL="265113" indent="-265113">
              <a:spcBef>
                <a:spcPct val="30000"/>
              </a:spcBef>
              <a:buClr>
                <a:srgbClr val="9999FF"/>
              </a:buClr>
              <a:buFont typeface="Wingdings" pitchFamily="2" charset="2"/>
              <a:buChar char="§"/>
            </a:pPr>
            <a:endParaRPr lang="de-DE" sz="1300">
              <a:latin typeface="Helvetica" pitchFamily="34" charset="0"/>
            </a:endParaRPr>
          </a:p>
        </p:txBody>
      </p:sp>
      <p:sp>
        <p:nvSpPr>
          <p:cNvPr id="25608" name="Rectangle 8"/>
          <p:cNvSpPr>
            <a:spLocks noChangeArrowheads="1"/>
          </p:cNvSpPr>
          <p:nvPr/>
        </p:nvSpPr>
        <p:spPr bwMode="auto">
          <a:xfrm>
            <a:off x="5649913" y="2103438"/>
            <a:ext cx="2428875" cy="336550"/>
          </a:xfrm>
          <a:prstGeom prst="rect">
            <a:avLst/>
          </a:prstGeom>
          <a:solidFill>
            <a:schemeClr val="bg1"/>
          </a:solidFill>
          <a:ln w="9525">
            <a:noFill/>
            <a:miter lim="800000"/>
            <a:headEnd/>
            <a:tailEnd/>
          </a:ln>
        </p:spPr>
        <p:txBody>
          <a:bodyPr wrap="none" lIns="91436" tIns="45716" rIns="91436" bIns="45716" anchor="ctr">
            <a:spAutoFit/>
          </a:bodyPr>
          <a:lstStyle/>
          <a:p>
            <a:pPr algn="ctr"/>
            <a:r>
              <a:rPr lang="de-DE" sz="1600" b="1">
                <a:solidFill>
                  <a:schemeClr val="accent1"/>
                </a:solidFill>
              </a:rPr>
              <a:t>Key Recommendations</a:t>
            </a:r>
          </a:p>
        </p:txBody>
      </p:sp>
      <p:sp>
        <p:nvSpPr>
          <p:cNvPr id="25609" name="AutoShape 9"/>
          <p:cNvSpPr>
            <a:spLocks noChangeArrowheads="1"/>
          </p:cNvSpPr>
          <p:nvPr/>
        </p:nvSpPr>
        <p:spPr bwMode="auto">
          <a:xfrm flipV="1">
            <a:off x="3889375" y="1985963"/>
            <a:ext cx="1819275" cy="312737"/>
          </a:xfrm>
          <a:prstGeom prst="curvedUpArrow">
            <a:avLst>
              <a:gd name="adj1" fmla="val 116345"/>
              <a:gd name="adj2" fmla="val 232691"/>
              <a:gd name="adj3" fmla="val 33333"/>
            </a:avLst>
          </a:prstGeom>
          <a:gradFill rotWithShape="1">
            <a:gsLst>
              <a:gs pos="0">
                <a:srgbClr val="CCCCFF"/>
              </a:gs>
              <a:gs pos="100000">
                <a:srgbClr val="9999FF"/>
              </a:gs>
            </a:gsLst>
            <a:lin ang="5400000" scaled="1"/>
          </a:gradFill>
          <a:ln w="9525">
            <a:noFill/>
            <a:miter lim="800000"/>
            <a:headEnd/>
            <a:tailEnd/>
          </a:ln>
        </p:spPr>
        <p:txBody>
          <a:bodyPr rot="10800000" wrap="none" anchor="ctr"/>
          <a:lstStyle/>
          <a:p>
            <a:endParaRPr lang="en-US"/>
          </a:p>
        </p:txBody>
      </p:sp>
      <p:sp>
        <p:nvSpPr>
          <p:cNvPr id="25610" name="Oval 7"/>
          <p:cNvSpPr>
            <a:spLocks noChangeAspect="1" noChangeArrowheads="1"/>
          </p:cNvSpPr>
          <p:nvPr/>
        </p:nvSpPr>
        <p:spPr bwMode="auto">
          <a:xfrm>
            <a:off x="4852988" y="595947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7</a:t>
            </a:r>
          </a:p>
        </p:txBody>
      </p:sp>
      <p:sp>
        <p:nvSpPr>
          <p:cNvPr id="25611" name="Oval 7"/>
          <p:cNvSpPr>
            <a:spLocks noChangeAspect="1" noChangeArrowheads="1"/>
          </p:cNvSpPr>
          <p:nvPr/>
        </p:nvSpPr>
        <p:spPr bwMode="auto">
          <a:xfrm>
            <a:off x="4852988" y="5003800"/>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5</a:t>
            </a:r>
          </a:p>
        </p:txBody>
      </p:sp>
      <p:sp>
        <p:nvSpPr>
          <p:cNvPr id="25612" name="Oval 7"/>
          <p:cNvSpPr>
            <a:spLocks noChangeAspect="1" noChangeArrowheads="1"/>
          </p:cNvSpPr>
          <p:nvPr/>
        </p:nvSpPr>
        <p:spPr bwMode="auto">
          <a:xfrm>
            <a:off x="4852988" y="429577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4</a:t>
            </a:r>
          </a:p>
        </p:txBody>
      </p:sp>
      <p:sp>
        <p:nvSpPr>
          <p:cNvPr id="25613" name="Oval 7"/>
          <p:cNvSpPr>
            <a:spLocks noChangeAspect="1" noChangeArrowheads="1"/>
          </p:cNvSpPr>
          <p:nvPr/>
        </p:nvSpPr>
        <p:spPr bwMode="auto">
          <a:xfrm>
            <a:off x="4852988" y="3732213"/>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3</a:t>
            </a:r>
          </a:p>
        </p:txBody>
      </p:sp>
      <p:sp>
        <p:nvSpPr>
          <p:cNvPr id="25614" name="Oval 7"/>
          <p:cNvSpPr>
            <a:spLocks noChangeAspect="1" noChangeArrowheads="1"/>
          </p:cNvSpPr>
          <p:nvPr/>
        </p:nvSpPr>
        <p:spPr bwMode="auto">
          <a:xfrm>
            <a:off x="4852988" y="3024188"/>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2</a:t>
            </a:r>
          </a:p>
        </p:txBody>
      </p:sp>
      <p:sp>
        <p:nvSpPr>
          <p:cNvPr id="25615" name="Oval 7"/>
          <p:cNvSpPr>
            <a:spLocks noChangeAspect="1" noChangeArrowheads="1"/>
          </p:cNvSpPr>
          <p:nvPr/>
        </p:nvSpPr>
        <p:spPr bwMode="auto">
          <a:xfrm>
            <a:off x="4852988" y="2646363"/>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1</a:t>
            </a:r>
          </a:p>
        </p:txBody>
      </p:sp>
      <p:sp>
        <p:nvSpPr>
          <p:cNvPr id="25616" name="Oval 7"/>
          <p:cNvSpPr>
            <a:spLocks noChangeAspect="1" noChangeArrowheads="1"/>
          </p:cNvSpPr>
          <p:nvPr/>
        </p:nvSpPr>
        <p:spPr bwMode="auto">
          <a:xfrm>
            <a:off x="4852988" y="553402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smtClean="0"/>
              <a:t>Overall CSC Project Goals</a:t>
            </a:r>
          </a:p>
        </p:txBody>
      </p:sp>
      <p:sp>
        <p:nvSpPr>
          <p:cNvPr id="65539" name="Rectangle 3"/>
          <p:cNvSpPr>
            <a:spLocks noGrp="1" noChangeArrowheads="1"/>
          </p:cNvSpPr>
          <p:nvPr>
            <p:ph type="body" idx="4294967295"/>
          </p:nvPr>
        </p:nvSpPr>
        <p:spPr/>
        <p:txBody>
          <a:bodyPr/>
          <a:lstStyle/>
          <a:p>
            <a:r>
              <a:rPr lang="en-US" sz="2000" smtClean="0"/>
              <a:t>Enable ALCS objectives and the social development agenda of Morocco  </a:t>
            </a:r>
          </a:p>
          <a:p>
            <a:r>
              <a:rPr lang="en-US" sz="2000" smtClean="0"/>
              <a:t>Focus on technology optimization to facilitate scaling of ACLS at a national level</a:t>
            </a:r>
          </a:p>
          <a:p>
            <a:r>
              <a:rPr lang="en-US" sz="2000" smtClean="0"/>
              <a:t>Design development of new applications to improve operational efficiency</a:t>
            </a:r>
          </a:p>
          <a:p>
            <a:r>
              <a:rPr lang="en-US" sz="2000" smtClean="0"/>
              <a:t>Ultimately, help in fight against AIDS prevention, both in Morocco, and potentially regionally</a:t>
            </a:r>
          </a:p>
          <a:p>
            <a:endParaRPr lang="en-US" sz="2000" smtClean="0"/>
          </a:p>
          <a:p>
            <a:pPr>
              <a:buFont typeface="Wingdings" pitchFamily="2" charset="2"/>
              <a:buNone/>
            </a:pPr>
            <a:endParaRPr lang="en-US" sz="2000" smtClean="0"/>
          </a:p>
        </p:txBody>
      </p:sp>
      <p:sp>
        <p:nvSpPr>
          <p:cNvPr id="65541" name="Rectangle 5"/>
          <p:cNvSpPr>
            <a:spLocks noChangeArrowheads="1"/>
          </p:cNvSpPr>
          <p:nvPr/>
        </p:nvSpPr>
        <p:spPr bwMode="auto">
          <a:xfrm>
            <a:off x="152400" y="4114800"/>
            <a:ext cx="8564563" cy="1311275"/>
          </a:xfrm>
          <a:prstGeom prst="rect">
            <a:avLst/>
          </a:prstGeom>
          <a:noFill/>
          <a:ln w="9525">
            <a:solidFill>
              <a:schemeClr val="accent2"/>
            </a:solidFill>
            <a:miter lim="800000"/>
            <a:headEnd/>
            <a:tailEnd/>
          </a:ln>
          <a:effectLst/>
        </p:spPr>
        <p:txBody>
          <a:bodyPr>
            <a:spAutoFit/>
          </a:bodyPr>
          <a:lstStyle/>
          <a:p>
            <a:pPr algn="ctr" eaLnBrk="0" hangingPunct="0">
              <a:spcBef>
                <a:spcPct val="20000"/>
              </a:spcBef>
              <a:buClr>
                <a:schemeClr val="hlink"/>
              </a:buClr>
              <a:buFont typeface="Wingdings" pitchFamily="2" charset="2"/>
              <a:buNone/>
            </a:pPr>
            <a:r>
              <a:rPr lang="en-US" i="1"/>
              <a:t>The IBM CSC Team will provide a clear and objective </a:t>
            </a:r>
          </a:p>
          <a:p>
            <a:pPr algn="ctr" eaLnBrk="0" hangingPunct="0">
              <a:spcBef>
                <a:spcPct val="20000"/>
              </a:spcBef>
              <a:buClr>
                <a:schemeClr val="hlink"/>
              </a:buClr>
              <a:buFont typeface="Wingdings" pitchFamily="2" charset="2"/>
              <a:buNone/>
            </a:pPr>
            <a:r>
              <a:rPr lang="en-US" i="1">
                <a:solidFill>
                  <a:schemeClr val="hlink"/>
                </a:solidFill>
              </a:rPr>
              <a:t>assessment of organizational gaps</a:t>
            </a:r>
            <a:r>
              <a:rPr lang="en-US" i="1"/>
              <a:t> - </a:t>
            </a:r>
            <a:r>
              <a:rPr lang="en-US" i="1">
                <a:solidFill>
                  <a:schemeClr val="hlink"/>
                </a:solidFill>
              </a:rPr>
              <a:t>IT information, management and budget</a:t>
            </a:r>
            <a:r>
              <a:rPr lang="en-US" i="1"/>
              <a:t> – </a:t>
            </a:r>
          </a:p>
          <a:p>
            <a:pPr algn="ctr" eaLnBrk="0" hangingPunct="0">
              <a:spcBef>
                <a:spcPct val="20000"/>
              </a:spcBef>
              <a:buClr>
                <a:schemeClr val="hlink"/>
              </a:buClr>
              <a:buFont typeface="Wingdings" pitchFamily="2" charset="2"/>
              <a:buNone/>
            </a:pPr>
            <a:r>
              <a:rPr lang="en-US" i="1"/>
              <a:t>in keeping with anti-AIDS nationwide strategies and enable the organization to continue to scale as per its strategic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204788" y="593725"/>
            <a:ext cx="7970837" cy="701675"/>
          </a:xfrm>
        </p:spPr>
        <p:txBody>
          <a:bodyPr/>
          <a:lstStyle/>
          <a:p>
            <a:pPr eaLnBrk="1" hangingPunct="1"/>
            <a:r>
              <a:rPr lang="en-US" smtClean="0"/>
              <a:t>Our Commitments to ALCS</a:t>
            </a:r>
          </a:p>
        </p:txBody>
      </p:sp>
      <p:sp>
        <p:nvSpPr>
          <p:cNvPr id="18434"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7F4755DD-E4ED-4597-BEB1-B1D5C974B696}" type="slidenum">
              <a:rPr lang="en-US" sz="800">
                <a:latin typeface="HelveticaNeueLT Pro 65 Md"/>
              </a:rPr>
              <a:pPr/>
              <a:t>6</a:t>
            </a:fld>
            <a:endParaRPr lang="en-US" sz="800">
              <a:latin typeface="HelveticaNeueLT Pro 65 Md"/>
            </a:endParaRPr>
          </a:p>
        </p:txBody>
      </p:sp>
      <p:sp>
        <p:nvSpPr>
          <p:cNvPr id="18435" name="Rectangle 4"/>
          <p:cNvSpPr>
            <a:spLocks noChangeArrowheads="1"/>
          </p:cNvSpPr>
          <p:nvPr/>
        </p:nvSpPr>
        <p:spPr bwMode="gray">
          <a:xfrm>
            <a:off x="555625" y="4710113"/>
            <a:ext cx="3810000" cy="1219200"/>
          </a:xfrm>
          <a:prstGeom prst="rect">
            <a:avLst/>
          </a:prstGeom>
          <a:solidFill>
            <a:srgbClr val="7889FB"/>
          </a:solidFill>
          <a:ln w="9525">
            <a:solidFill>
              <a:schemeClr val="accent1"/>
            </a:solidFill>
            <a:miter lim="800000"/>
            <a:headEnd/>
            <a:tailEnd/>
          </a:ln>
        </p:spPr>
        <p:txBody>
          <a:bodyPr anchor="ctr"/>
          <a:lstStyle/>
          <a:p>
            <a:pPr algn="ctr" eaLnBrk="0" hangingPunct="0"/>
            <a:r>
              <a:rPr lang="en-US" sz="1600" b="1">
                <a:solidFill>
                  <a:schemeClr val="bg1"/>
                </a:solidFill>
                <a:latin typeface="HelveticaNeueLT Pro 65 Md"/>
              </a:rPr>
              <a:t>Improving operational efficiency through streamlined financial management practices</a:t>
            </a:r>
          </a:p>
        </p:txBody>
      </p:sp>
      <p:sp>
        <p:nvSpPr>
          <p:cNvPr id="18436" name="Rectangle 4"/>
          <p:cNvSpPr>
            <a:spLocks noChangeArrowheads="1"/>
          </p:cNvSpPr>
          <p:nvPr/>
        </p:nvSpPr>
        <p:spPr bwMode="gray">
          <a:xfrm>
            <a:off x="4648200" y="4710113"/>
            <a:ext cx="3810000" cy="1219200"/>
          </a:xfrm>
          <a:prstGeom prst="rect">
            <a:avLst/>
          </a:prstGeom>
          <a:solidFill>
            <a:srgbClr val="7889FB"/>
          </a:solidFill>
          <a:ln w="9525">
            <a:solidFill>
              <a:schemeClr val="accent1"/>
            </a:solidFill>
            <a:miter lim="800000"/>
            <a:headEnd/>
            <a:tailEnd/>
          </a:ln>
        </p:spPr>
        <p:txBody>
          <a:bodyPr anchor="ctr"/>
          <a:lstStyle/>
          <a:p>
            <a:pPr algn="ctr" eaLnBrk="0" hangingPunct="0"/>
            <a:r>
              <a:rPr lang="en-US" sz="1600" b="1">
                <a:solidFill>
                  <a:schemeClr val="bg1"/>
                </a:solidFill>
                <a:latin typeface="HelveticaNeueLT Pro 65 Md"/>
              </a:rPr>
              <a:t>Strengthening capacity for reporting operational outcomes and return on program investments   </a:t>
            </a:r>
          </a:p>
        </p:txBody>
      </p:sp>
      <p:sp>
        <p:nvSpPr>
          <p:cNvPr id="18438" name="TextBox 17"/>
          <p:cNvSpPr txBox="1">
            <a:spLocks noChangeArrowheads="1"/>
          </p:cNvSpPr>
          <p:nvPr/>
        </p:nvSpPr>
        <p:spPr bwMode="auto">
          <a:xfrm>
            <a:off x="1536700" y="2020888"/>
            <a:ext cx="6216650" cy="366712"/>
          </a:xfrm>
          <a:prstGeom prst="rect">
            <a:avLst/>
          </a:prstGeom>
          <a:noFill/>
          <a:ln w="9525">
            <a:noFill/>
            <a:miter lim="800000"/>
            <a:headEnd/>
            <a:tailEnd/>
          </a:ln>
        </p:spPr>
        <p:txBody>
          <a:bodyPr wrap="none">
            <a:spAutoFit/>
          </a:bodyPr>
          <a:lstStyle/>
          <a:p>
            <a:r>
              <a:rPr lang="en-US" b="1">
                <a:solidFill>
                  <a:srgbClr val="7889FB"/>
                </a:solidFill>
                <a:latin typeface="HelveticaNeueLT Pro 65 Md"/>
              </a:rPr>
              <a:t>To contribute to the vision and ALCS core objectives of</a:t>
            </a:r>
          </a:p>
        </p:txBody>
      </p:sp>
      <p:sp>
        <p:nvSpPr>
          <p:cNvPr id="18439" name="TextBox 18"/>
          <p:cNvSpPr txBox="1">
            <a:spLocks noChangeArrowheads="1"/>
          </p:cNvSpPr>
          <p:nvPr/>
        </p:nvSpPr>
        <p:spPr bwMode="auto">
          <a:xfrm>
            <a:off x="4138613" y="4049713"/>
            <a:ext cx="450850" cy="366712"/>
          </a:xfrm>
          <a:prstGeom prst="rect">
            <a:avLst/>
          </a:prstGeom>
          <a:noFill/>
          <a:ln w="9525">
            <a:noFill/>
            <a:miter lim="800000"/>
            <a:headEnd/>
            <a:tailEnd/>
          </a:ln>
        </p:spPr>
        <p:txBody>
          <a:bodyPr wrap="none">
            <a:spAutoFit/>
          </a:bodyPr>
          <a:lstStyle/>
          <a:p>
            <a:r>
              <a:rPr lang="en-US" b="1">
                <a:solidFill>
                  <a:srgbClr val="7889FB"/>
                </a:solidFill>
                <a:latin typeface="HelveticaNeueLT Pro 65 Md"/>
              </a:rPr>
              <a:t>by</a:t>
            </a:r>
          </a:p>
        </p:txBody>
      </p:sp>
      <p:sp>
        <p:nvSpPr>
          <p:cNvPr id="18440" name="Oval 10"/>
          <p:cNvSpPr>
            <a:spLocks noChangeArrowheads="1"/>
          </p:cNvSpPr>
          <p:nvPr/>
        </p:nvSpPr>
        <p:spPr bwMode="gray">
          <a:xfrm>
            <a:off x="381000" y="4572000"/>
            <a:ext cx="381000" cy="304800"/>
          </a:xfrm>
          <a:prstGeom prst="ellipse">
            <a:avLst/>
          </a:prstGeom>
          <a:solidFill>
            <a:schemeClr val="bg1"/>
          </a:solidFill>
          <a:ln w="9525">
            <a:solidFill>
              <a:schemeClr val="tx1"/>
            </a:solidFill>
            <a:miter lim="800000"/>
            <a:headEnd/>
            <a:tailEnd/>
          </a:ln>
        </p:spPr>
        <p:txBody>
          <a:bodyPr lIns="0" tIns="0" rIns="0" bIns="0" anchor="ctr"/>
          <a:lstStyle/>
          <a:p>
            <a:pPr marL="225425" indent="-225425" algn="ctr">
              <a:buClr>
                <a:srgbClr val="7889FB"/>
              </a:buClr>
            </a:pPr>
            <a:r>
              <a:rPr lang="en-US" sz="1600" b="1">
                <a:latin typeface="HelveticaNeueLT Pro 65 Md"/>
              </a:rPr>
              <a:t>1</a:t>
            </a:r>
          </a:p>
        </p:txBody>
      </p:sp>
      <p:sp>
        <p:nvSpPr>
          <p:cNvPr id="18441" name="Oval 11"/>
          <p:cNvSpPr>
            <a:spLocks noChangeArrowheads="1"/>
          </p:cNvSpPr>
          <p:nvPr/>
        </p:nvSpPr>
        <p:spPr bwMode="gray">
          <a:xfrm>
            <a:off x="4495800" y="4572000"/>
            <a:ext cx="381000" cy="304800"/>
          </a:xfrm>
          <a:prstGeom prst="ellipse">
            <a:avLst/>
          </a:prstGeom>
          <a:solidFill>
            <a:schemeClr val="bg1"/>
          </a:solidFill>
          <a:ln w="9525">
            <a:solidFill>
              <a:schemeClr val="tx1"/>
            </a:solidFill>
            <a:miter lim="800000"/>
            <a:headEnd/>
            <a:tailEnd/>
          </a:ln>
        </p:spPr>
        <p:txBody>
          <a:bodyPr lIns="0" tIns="0" rIns="0" bIns="0" anchor="ctr"/>
          <a:lstStyle/>
          <a:p>
            <a:pPr marL="225425" indent="-225425" algn="ctr">
              <a:buClr>
                <a:srgbClr val="7889FB"/>
              </a:buClr>
            </a:pPr>
            <a:r>
              <a:rPr lang="en-US" sz="1600" b="1">
                <a:latin typeface="HelveticaNeueLT Pro 65 Md"/>
              </a:rPr>
              <a:t>2</a:t>
            </a:r>
          </a:p>
        </p:txBody>
      </p:sp>
      <p:sp>
        <p:nvSpPr>
          <p:cNvPr id="18443" name="Rectangle 23"/>
          <p:cNvSpPr>
            <a:spLocks noChangeArrowheads="1"/>
          </p:cNvSpPr>
          <p:nvPr/>
        </p:nvSpPr>
        <p:spPr bwMode="auto">
          <a:xfrm>
            <a:off x="2209800" y="2786063"/>
            <a:ext cx="4572000" cy="915987"/>
          </a:xfrm>
          <a:prstGeom prst="rect">
            <a:avLst/>
          </a:prstGeom>
          <a:solidFill>
            <a:srgbClr val="7889FB"/>
          </a:solidFill>
          <a:ln w="9525">
            <a:noFill/>
            <a:miter lim="800000"/>
            <a:headEnd/>
            <a:tailEnd/>
          </a:ln>
        </p:spPr>
        <p:txBody>
          <a:bodyPr>
            <a:spAutoFit/>
          </a:bodyPr>
          <a:lstStyle/>
          <a:p>
            <a:pPr algn="ctr">
              <a:buFontTx/>
              <a:buChar char="•"/>
            </a:pPr>
            <a:r>
              <a:rPr lang="en-US">
                <a:solidFill>
                  <a:schemeClr val="bg1"/>
                </a:solidFill>
              </a:rPr>
              <a:t>HIV Prevention</a:t>
            </a:r>
          </a:p>
          <a:p>
            <a:pPr algn="ctr">
              <a:buFontTx/>
              <a:buChar char="•"/>
            </a:pPr>
            <a:r>
              <a:rPr lang="en-US">
                <a:solidFill>
                  <a:schemeClr val="bg1"/>
                </a:solidFill>
              </a:rPr>
              <a:t>Care &amp; Psychological Support </a:t>
            </a:r>
          </a:p>
          <a:p>
            <a:pPr algn="ctr">
              <a:buFontTx/>
              <a:buChar char="•"/>
            </a:pPr>
            <a:r>
              <a:rPr lang="en-US">
                <a:solidFill>
                  <a:schemeClr val="bg1"/>
                </a:solidFill>
              </a:rPr>
              <a:t>Advocacy &amp; Human Rights </a:t>
            </a:r>
            <a:r>
              <a:rPr lang="en-US"/>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228600" y="550863"/>
            <a:ext cx="6858000" cy="407987"/>
          </a:xfrm>
        </p:spPr>
        <p:txBody>
          <a:bodyPr/>
          <a:lstStyle/>
          <a:p>
            <a:pPr eaLnBrk="1" hangingPunct="1"/>
            <a:r>
              <a:rPr lang="en-US" smtClean="0"/>
              <a:t>Our Approach   </a:t>
            </a:r>
          </a:p>
        </p:txBody>
      </p:sp>
      <p:sp>
        <p:nvSpPr>
          <p:cNvPr id="19458" name="Slide Number Placeholder 2"/>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1073B3D-BEC8-491B-8CF5-05A77375B734}" type="slidenum">
              <a:rPr lang="en-US" sz="800"/>
              <a:pPr/>
              <a:t>7</a:t>
            </a:fld>
            <a:endParaRPr lang="en-US" sz="800"/>
          </a:p>
        </p:txBody>
      </p:sp>
      <p:sp>
        <p:nvSpPr>
          <p:cNvPr id="19459" name="Rectangle 51"/>
          <p:cNvSpPr>
            <a:spLocks noChangeArrowheads="1"/>
          </p:cNvSpPr>
          <p:nvPr/>
        </p:nvSpPr>
        <p:spPr bwMode="auto">
          <a:xfrm>
            <a:off x="533400" y="326390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Conduct kick off meeting</a:t>
            </a:r>
          </a:p>
          <a:p>
            <a:pPr marL="168275" indent="-168275">
              <a:lnSpc>
                <a:spcPct val="95000"/>
              </a:lnSpc>
              <a:spcBef>
                <a:spcPct val="15000"/>
              </a:spcBef>
              <a:buClr>
                <a:srgbClr val="000000"/>
              </a:buClr>
              <a:buFont typeface="Wingdings" pitchFamily="2" charset="2"/>
              <a:buChar char="§"/>
            </a:pPr>
            <a:r>
              <a:rPr lang="en-US" sz="1000">
                <a:solidFill>
                  <a:srgbClr val="000000"/>
                </a:solidFill>
              </a:rPr>
              <a:t>Participate in section site visit</a:t>
            </a:r>
          </a:p>
          <a:p>
            <a:pPr marL="168275" indent="-168275">
              <a:lnSpc>
                <a:spcPct val="95000"/>
              </a:lnSpc>
              <a:spcBef>
                <a:spcPct val="15000"/>
              </a:spcBef>
              <a:buClr>
                <a:srgbClr val="000000"/>
              </a:buClr>
              <a:buFont typeface="Wingdings" pitchFamily="2" charset="2"/>
              <a:buChar char="§"/>
            </a:pPr>
            <a:r>
              <a:rPr lang="en-US" sz="1000">
                <a:solidFill>
                  <a:srgbClr val="000000"/>
                </a:solidFill>
              </a:rPr>
              <a:t>Learn ALCS priorities, including 7 proposed projects</a:t>
            </a:r>
          </a:p>
          <a:p>
            <a:pPr marL="168275" indent="-168275">
              <a:lnSpc>
                <a:spcPct val="95000"/>
              </a:lnSpc>
              <a:spcBef>
                <a:spcPct val="15000"/>
              </a:spcBef>
              <a:buClr>
                <a:srgbClr val="000000"/>
              </a:buClr>
              <a:buFont typeface="Wingdings" pitchFamily="2" charset="2"/>
              <a:buChar char="§"/>
            </a:pPr>
            <a:r>
              <a:rPr lang="en-US" sz="1000">
                <a:solidFill>
                  <a:srgbClr val="000000"/>
                </a:solidFill>
              </a:rPr>
              <a:t>Finalize scope, approach deliverables</a:t>
            </a:r>
          </a:p>
          <a:p>
            <a:pPr marL="168275" indent="-168275">
              <a:lnSpc>
                <a:spcPct val="95000"/>
              </a:lnSpc>
              <a:spcBef>
                <a:spcPct val="15000"/>
              </a:spcBef>
              <a:buClr>
                <a:srgbClr val="000000"/>
              </a:buClr>
              <a:buFont typeface="Wingdings" pitchFamily="2" charset="2"/>
              <a:buChar char="§"/>
            </a:pPr>
            <a:r>
              <a:rPr lang="en-US" sz="1000">
                <a:solidFill>
                  <a:srgbClr val="000000"/>
                </a:solidFill>
              </a:rPr>
              <a:t>Define communications method and meeting schedule</a:t>
            </a:r>
          </a:p>
          <a:p>
            <a:pPr marL="168275" indent="-168275">
              <a:lnSpc>
                <a:spcPct val="95000"/>
              </a:lnSpc>
              <a:spcBef>
                <a:spcPct val="15000"/>
              </a:spcBef>
              <a:buClr>
                <a:srgbClr val="000000"/>
              </a:buClr>
              <a:buFont typeface="Wingdings" pitchFamily="2" charset="2"/>
              <a:buNone/>
            </a:pPr>
            <a:endParaRPr lang="en-US" sz="1000">
              <a:solidFill>
                <a:srgbClr val="000000"/>
              </a:solidFill>
            </a:endParaRPr>
          </a:p>
        </p:txBody>
      </p:sp>
      <p:sp>
        <p:nvSpPr>
          <p:cNvPr id="19460" name="TextBox 20"/>
          <p:cNvSpPr txBox="1">
            <a:spLocks noChangeArrowheads="1"/>
          </p:cNvSpPr>
          <p:nvPr/>
        </p:nvSpPr>
        <p:spPr bwMode="auto">
          <a:xfrm>
            <a:off x="200025" y="2984500"/>
            <a:ext cx="866775" cy="276225"/>
          </a:xfrm>
          <a:prstGeom prst="rect">
            <a:avLst/>
          </a:prstGeom>
          <a:noFill/>
          <a:ln w="9525">
            <a:noFill/>
            <a:miter lim="800000"/>
            <a:headEnd/>
            <a:tailEnd/>
          </a:ln>
        </p:spPr>
        <p:txBody>
          <a:bodyPr wrap="none">
            <a:spAutoFit/>
          </a:bodyPr>
          <a:lstStyle/>
          <a:p>
            <a:r>
              <a:rPr lang="en-US" sz="1200" b="1"/>
              <a:t>Activities</a:t>
            </a:r>
          </a:p>
        </p:txBody>
      </p:sp>
      <p:sp>
        <p:nvSpPr>
          <p:cNvPr id="19461" name="TextBox 21"/>
          <p:cNvSpPr txBox="1">
            <a:spLocks noChangeArrowheads="1"/>
          </p:cNvSpPr>
          <p:nvPr/>
        </p:nvSpPr>
        <p:spPr bwMode="auto">
          <a:xfrm>
            <a:off x="228600" y="4660900"/>
            <a:ext cx="1089025" cy="276225"/>
          </a:xfrm>
          <a:prstGeom prst="rect">
            <a:avLst/>
          </a:prstGeom>
          <a:noFill/>
          <a:ln w="9525">
            <a:noFill/>
            <a:miter lim="800000"/>
            <a:headEnd/>
            <a:tailEnd/>
          </a:ln>
        </p:spPr>
        <p:txBody>
          <a:bodyPr wrap="none">
            <a:spAutoFit/>
          </a:bodyPr>
          <a:lstStyle/>
          <a:p>
            <a:r>
              <a:rPr lang="en-US" sz="1200" b="1"/>
              <a:t>Deliverables</a:t>
            </a:r>
          </a:p>
        </p:txBody>
      </p:sp>
      <p:sp>
        <p:nvSpPr>
          <p:cNvPr id="19462" name="TextBox 22"/>
          <p:cNvSpPr txBox="1">
            <a:spLocks noChangeArrowheads="1"/>
          </p:cNvSpPr>
          <p:nvPr/>
        </p:nvSpPr>
        <p:spPr bwMode="auto">
          <a:xfrm>
            <a:off x="228600" y="5851525"/>
            <a:ext cx="541338" cy="277813"/>
          </a:xfrm>
          <a:prstGeom prst="rect">
            <a:avLst/>
          </a:prstGeom>
          <a:noFill/>
          <a:ln w="9525">
            <a:noFill/>
            <a:miter lim="800000"/>
            <a:headEnd/>
            <a:tailEnd/>
          </a:ln>
        </p:spPr>
        <p:txBody>
          <a:bodyPr wrap="none">
            <a:spAutoFit/>
          </a:bodyPr>
          <a:lstStyle/>
          <a:p>
            <a:r>
              <a:rPr lang="en-US" sz="1200" b="1"/>
              <a:t>Time</a:t>
            </a:r>
          </a:p>
        </p:txBody>
      </p:sp>
      <p:sp>
        <p:nvSpPr>
          <p:cNvPr id="19463" name="Rectangle 23"/>
          <p:cNvSpPr>
            <a:spLocks noChangeArrowheads="1"/>
          </p:cNvSpPr>
          <p:nvPr/>
        </p:nvSpPr>
        <p:spPr bwMode="auto">
          <a:xfrm>
            <a:off x="2667000" y="3263900"/>
            <a:ext cx="1981200" cy="1458913"/>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Conduct 1-on-1 ALCS  interviews to understand projects, budget approvals, payment processing and operational reporting</a:t>
            </a:r>
          </a:p>
          <a:p>
            <a:pPr marL="168275" indent="-168275">
              <a:lnSpc>
                <a:spcPct val="95000"/>
              </a:lnSpc>
              <a:spcBef>
                <a:spcPct val="15000"/>
              </a:spcBef>
              <a:buClr>
                <a:srgbClr val="000000"/>
              </a:buClr>
              <a:buFont typeface="Wingdings" pitchFamily="2" charset="2"/>
              <a:buChar char="§"/>
            </a:pPr>
            <a:r>
              <a:rPr lang="en-US" sz="1000">
                <a:solidFill>
                  <a:srgbClr val="000000"/>
                </a:solidFill>
              </a:rPr>
              <a:t>Assess headquarters IT/ telelphony infrastructure</a:t>
            </a:r>
          </a:p>
          <a:p>
            <a:pPr marL="168275" indent="-168275">
              <a:lnSpc>
                <a:spcPct val="95000"/>
              </a:lnSpc>
              <a:spcBef>
                <a:spcPct val="15000"/>
              </a:spcBef>
              <a:buClr>
                <a:srgbClr val="000000"/>
              </a:buClr>
              <a:buFont typeface="Wingdings" pitchFamily="2" charset="2"/>
              <a:buChar char="§"/>
            </a:pPr>
            <a:r>
              <a:rPr lang="en-US" sz="1000">
                <a:solidFill>
                  <a:srgbClr val="000000"/>
                </a:solidFill>
              </a:rPr>
              <a:t>Capture /categorize findings</a:t>
            </a:r>
          </a:p>
          <a:p>
            <a:pPr marL="168275" indent="-168275">
              <a:lnSpc>
                <a:spcPct val="95000"/>
              </a:lnSpc>
              <a:spcBef>
                <a:spcPct val="15000"/>
              </a:spcBef>
              <a:buClr>
                <a:srgbClr val="000000"/>
              </a:buClr>
              <a:buFont typeface="Wingdings" pitchFamily="2" charset="2"/>
              <a:buChar char="§"/>
            </a:pPr>
            <a:endParaRPr lang="en-US" sz="1000">
              <a:solidFill>
                <a:srgbClr val="000000"/>
              </a:solidFill>
            </a:endParaRPr>
          </a:p>
        </p:txBody>
      </p:sp>
      <p:sp>
        <p:nvSpPr>
          <p:cNvPr id="19464" name="Rectangle 3"/>
          <p:cNvSpPr>
            <a:spLocks noChangeArrowheads="1"/>
          </p:cNvSpPr>
          <p:nvPr/>
        </p:nvSpPr>
        <p:spPr bwMode="auto">
          <a:xfrm>
            <a:off x="5635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Initiate project</a:t>
            </a:r>
          </a:p>
        </p:txBody>
      </p:sp>
      <p:sp>
        <p:nvSpPr>
          <p:cNvPr id="19465" name="Rectangle 4"/>
          <p:cNvSpPr>
            <a:spLocks noChangeArrowheads="1"/>
          </p:cNvSpPr>
          <p:nvPr/>
        </p:nvSpPr>
        <p:spPr bwMode="auto">
          <a:xfrm>
            <a:off x="26844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Gather Requirements</a:t>
            </a:r>
          </a:p>
        </p:txBody>
      </p:sp>
      <p:sp>
        <p:nvSpPr>
          <p:cNvPr id="19466" name="Rectangle 5"/>
          <p:cNvSpPr>
            <a:spLocks noChangeArrowheads="1"/>
          </p:cNvSpPr>
          <p:nvPr/>
        </p:nvSpPr>
        <p:spPr bwMode="auto">
          <a:xfrm>
            <a:off x="48053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Draft Information Management Approach </a:t>
            </a:r>
          </a:p>
        </p:txBody>
      </p:sp>
      <p:sp>
        <p:nvSpPr>
          <p:cNvPr id="19467" name="Rectangle 6"/>
          <p:cNvSpPr>
            <a:spLocks noChangeArrowheads="1"/>
          </p:cNvSpPr>
          <p:nvPr/>
        </p:nvSpPr>
        <p:spPr bwMode="auto">
          <a:xfrm>
            <a:off x="6927850" y="2022475"/>
            <a:ext cx="1758950"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Develop Logical Database Design  </a:t>
            </a:r>
          </a:p>
        </p:txBody>
      </p:sp>
      <p:cxnSp>
        <p:nvCxnSpPr>
          <p:cNvPr id="19468" name="AutoShape 7"/>
          <p:cNvCxnSpPr>
            <a:cxnSpLocks noChangeShapeType="1"/>
          </p:cNvCxnSpPr>
          <p:nvPr/>
        </p:nvCxnSpPr>
        <p:spPr bwMode="auto">
          <a:xfrm>
            <a:off x="2236788" y="2451100"/>
            <a:ext cx="433387" cy="0"/>
          </a:xfrm>
          <a:prstGeom prst="straightConnector1">
            <a:avLst/>
          </a:prstGeom>
          <a:noFill/>
          <a:ln w="28575">
            <a:solidFill>
              <a:schemeClr val="bg2"/>
            </a:solidFill>
            <a:round/>
            <a:headEnd/>
            <a:tailEnd type="triangle" w="med" len="med"/>
          </a:ln>
        </p:spPr>
      </p:cxnSp>
      <p:cxnSp>
        <p:nvCxnSpPr>
          <p:cNvPr id="19469" name="AutoShape 8"/>
          <p:cNvCxnSpPr>
            <a:cxnSpLocks noChangeShapeType="1"/>
          </p:cNvCxnSpPr>
          <p:nvPr/>
        </p:nvCxnSpPr>
        <p:spPr bwMode="auto">
          <a:xfrm>
            <a:off x="4357688" y="2451100"/>
            <a:ext cx="433387" cy="0"/>
          </a:xfrm>
          <a:prstGeom prst="straightConnector1">
            <a:avLst/>
          </a:prstGeom>
          <a:noFill/>
          <a:ln w="28575">
            <a:solidFill>
              <a:schemeClr val="bg2"/>
            </a:solidFill>
            <a:round/>
            <a:headEnd/>
            <a:tailEnd type="triangle" w="med" len="med"/>
          </a:ln>
        </p:spPr>
      </p:cxnSp>
      <p:cxnSp>
        <p:nvCxnSpPr>
          <p:cNvPr id="19470" name="AutoShape 9"/>
          <p:cNvCxnSpPr>
            <a:cxnSpLocks noChangeShapeType="1"/>
            <a:stCxn id="19466" idx="3"/>
            <a:endCxn id="19467" idx="1"/>
          </p:cNvCxnSpPr>
          <p:nvPr/>
        </p:nvCxnSpPr>
        <p:spPr bwMode="auto">
          <a:xfrm>
            <a:off x="6464300" y="2470150"/>
            <a:ext cx="463550" cy="1588"/>
          </a:xfrm>
          <a:prstGeom prst="straightConnector1">
            <a:avLst/>
          </a:prstGeom>
          <a:noFill/>
          <a:ln w="28575">
            <a:solidFill>
              <a:schemeClr val="bg2"/>
            </a:solidFill>
            <a:round/>
            <a:headEnd/>
            <a:tailEnd type="triangle" w="med" len="med"/>
          </a:ln>
        </p:spPr>
      </p:cxnSp>
      <p:sp>
        <p:nvSpPr>
          <p:cNvPr id="19471" name="Text Box 17"/>
          <p:cNvSpPr txBox="1">
            <a:spLocks noChangeArrowheads="1"/>
          </p:cNvSpPr>
          <p:nvPr/>
        </p:nvSpPr>
        <p:spPr bwMode="auto">
          <a:xfrm>
            <a:off x="427038" y="1384300"/>
            <a:ext cx="8272462" cy="517525"/>
          </a:xfrm>
          <a:prstGeom prst="rect">
            <a:avLst/>
          </a:prstGeom>
          <a:noFill/>
          <a:ln w="9525">
            <a:noFill/>
            <a:miter lim="800000"/>
            <a:headEnd/>
            <a:tailEnd/>
          </a:ln>
        </p:spPr>
        <p:txBody>
          <a:bodyPr anchor="ctr">
            <a:spAutoFit/>
          </a:bodyPr>
          <a:lstStyle/>
          <a:p>
            <a:pPr algn="ctr" eaLnBrk="0" hangingPunct="0"/>
            <a:r>
              <a:rPr lang="en-US" altLang="en-US" sz="1400" b="1">
                <a:solidFill>
                  <a:srgbClr val="7889FB"/>
                </a:solidFill>
              </a:rPr>
              <a:t>ALCS IT Solutions Design: Statement of Work</a:t>
            </a:r>
          </a:p>
          <a:p>
            <a:pPr algn="ctr" eaLnBrk="0" hangingPunct="0"/>
            <a:r>
              <a:rPr lang="en-US" altLang="en-US" sz="1400" i="1">
                <a:solidFill>
                  <a:srgbClr val="7889FB"/>
                </a:solidFill>
              </a:rPr>
              <a:t>April 28 – May 23</a:t>
            </a:r>
            <a:endParaRPr lang="en-US" altLang="en-US" sz="1400" b="1">
              <a:solidFill>
                <a:srgbClr val="7889FB"/>
              </a:solidFill>
            </a:endParaRPr>
          </a:p>
        </p:txBody>
      </p:sp>
      <p:sp>
        <p:nvSpPr>
          <p:cNvPr id="19472" name="Rectangle 51"/>
          <p:cNvSpPr>
            <a:spLocks noChangeArrowheads="1"/>
          </p:cNvSpPr>
          <p:nvPr/>
        </p:nvSpPr>
        <p:spPr bwMode="auto">
          <a:xfrm>
            <a:off x="4724400" y="32670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Develop information model for finance, administration and operational activities</a:t>
            </a:r>
          </a:p>
          <a:p>
            <a:pPr marL="168275" indent="-168275">
              <a:lnSpc>
                <a:spcPct val="95000"/>
              </a:lnSpc>
              <a:spcBef>
                <a:spcPct val="15000"/>
              </a:spcBef>
              <a:buClr>
                <a:srgbClr val="000000"/>
              </a:buClr>
              <a:buFont typeface="Wingdings" pitchFamily="2" charset="2"/>
              <a:buChar char="§"/>
            </a:pPr>
            <a:r>
              <a:rPr lang="en-US" sz="1000">
                <a:solidFill>
                  <a:srgbClr val="000000"/>
                </a:solidFill>
              </a:rPr>
              <a:t>Determine ALCS project dependencies, constraints and assumptions</a:t>
            </a:r>
          </a:p>
          <a:p>
            <a:pPr marL="168275" indent="-168275">
              <a:lnSpc>
                <a:spcPct val="95000"/>
              </a:lnSpc>
              <a:spcBef>
                <a:spcPct val="15000"/>
              </a:spcBef>
              <a:buClr>
                <a:srgbClr val="000000"/>
              </a:buClr>
              <a:buFont typeface="Wingdings" pitchFamily="2" charset="2"/>
              <a:buChar char="§"/>
            </a:pPr>
            <a:r>
              <a:rPr lang="en-US" sz="1000">
                <a:solidFill>
                  <a:srgbClr val="000000"/>
                </a:solidFill>
              </a:rPr>
              <a:t>Define and validate key information entities and data relationships  </a:t>
            </a:r>
            <a:endParaRPr lang="en-US" sz="1100"/>
          </a:p>
        </p:txBody>
      </p:sp>
      <p:sp>
        <p:nvSpPr>
          <p:cNvPr id="19473" name="Rectangle 34"/>
          <p:cNvSpPr>
            <a:spLocks noChangeArrowheads="1"/>
          </p:cNvSpPr>
          <p:nvPr/>
        </p:nvSpPr>
        <p:spPr bwMode="auto">
          <a:xfrm>
            <a:off x="6858000" y="3267075"/>
            <a:ext cx="1828800" cy="1625600"/>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Develop logical design, documenting  technical, functional, and non-functional requirements </a:t>
            </a:r>
          </a:p>
          <a:p>
            <a:pPr marL="168275" indent="-168275">
              <a:lnSpc>
                <a:spcPct val="95000"/>
              </a:lnSpc>
              <a:spcBef>
                <a:spcPct val="15000"/>
              </a:spcBef>
              <a:buClr>
                <a:schemeClr val="tx2"/>
              </a:buClr>
              <a:buFont typeface="Wingdings" pitchFamily="2" charset="2"/>
              <a:buChar char="§"/>
            </a:pPr>
            <a:r>
              <a:rPr lang="en-US" sz="1000"/>
              <a:t>Document user interface and reporting preferences</a:t>
            </a:r>
          </a:p>
          <a:p>
            <a:pPr marL="168275" indent="-168275">
              <a:lnSpc>
                <a:spcPct val="95000"/>
              </a:lnSpc>
              <a:spcBef>
                <a:spcPct val="15000"/>
              </a:spcBef>
              <a:buClr>
                <a:schemeClr val="tx2"/>
              </a:buClr>
              <a:buFont typeface="Wingdings" pitchFamily="2" charset="2"/>
              <a:buChar char="§"/>
            </a:pPr>
            <a:r>
              <a:rPr lang="en-US" sz="1000"/>
              <a:t>Draft SOW for systems developer</a:t>
            </a:r>
          </a:p>
          <a:p>
            <a:pPr marL="168275" indent="-168275">
              <a:lnSpc>
                <a:spcPct val="95000"/>
              </a:lnSpc>
              <a:spcBef>
                <a:spcPct val="15000"/>
              </a:spcBef>
              <a:buClr>
                <a:schemeClr val="tx2"/>
              </a:buClr>
              <a:buFont typeface="Wingdings" pitchFamily="2" charset="2"/>
              <a:buNone/>
            </a:pPr>
            <a:endParaRPr lang="en-US" sz="1000"/>
          </a:p>
          <a:p>
            <a:pPr marL="168275" indent="-168275">
              <a:lnSpc>
                <a:spcPct val="95000"/>
              </a:lnSpc>
              <a:spcBef>
                <a:spcPct val="15000"/>
              </a:spcBef>
              <a:buClr>
                <a:schemeClr val="tx2"/>
              </a:buClr>
              <a:buFont typeface="Wingdings" pitchFamily="2" charset="2"/>
              <a:buChar char="§"/>
            </a:pPr>
            <a:endParaRPr lang="en-US" sz="1000"/>
          </a:p>
        </p:txBody>
      </p:sp>
      <p:sp>
        <p:nvSpPr>
          <p:cNvPr id="19474" name="Rectangle 51"/>
          <p:cNvSpPr>
            <a:spLocks noChangeArrowheads="1"/>
          </p:cNvSpPr>
          <p:nvPr/>
        </p:nvSpPr>
        <p:spPr bwMode="auto">
          <a:xfrm>
            <a:off x="533400" y="493395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Revised SOW / project deliverables</a:t>
            </a:r>
          </a:p>
          <a:p>
            <a:pPr marL="168275" indent="-168275">
              <a:lnSpc>
                <a:spcPct val="95000"/>
              </a:lnSpc>
              <a:spcBef>
                <a:spcPct val="15000"/>
              </a:spcBef>
              <a:buClr>
                <a:srgbClr val="000000"/>
              </a:buClr>
              <a:buFont typeface="Wingdings" pitchFamily="2" charset="2"/>
              <a:buChar char="§"/>
            </a:pPr>
            <a:r>
              <a:rPr lang="en-US" sz="1000">
                <a:solidFill>
                  <a:srgbClr val="000000"/>
                </a:solidFill>
              </a:rPr>
              <a:t>High level approach to delivering recommendations for 7 propose projects </a:t>
            </a:r>
            <a:endParaRPr lang="en-US" sz="1100"/>
          </a:p>
        </p:txBody>
      </p:sp>
      <p:sp>
        <p:nvSpPr>
          <p:cNvPr id="19475" name="Rectangle 36"/>
          <p:cNvSpPr>
            <a:spLocks noChangeArrowheads="1"/>
          </p:cNvSpPr>
          <p:nvPr/>
        </p:nvSpPr>
        <p:spPr bwMode="auto">
          <a:xfrm>
            <a:off x="2667000" y="4933950"/>
            <a:ext cx="1981200" cy="1025525"/>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SWOT Analysis</a:t>
            </a:r>
          </a:p>
          <a:p>
            <a:pPr marL="168275" indent="-168275">
              <a:lnSpc>
                <a:spcPct val="95000"/>
              </a:lnSpc>
              <a:spcBef>
                <a:spcPct val="15000"/>
              </a:spcBef>
              <a:buClr>
                <a:srgbClr val="000000"/>
              </a:buClr>
              <a:buFont typeface="Wingdings" pitchFamily="2" charset="2"/>
              <a:buChar char="§"/>
            </a:pPr>
            <a:r>
              <a:rPr lang="en-US" sz="1000">
                <a:solidFill>
                  <a:srgbClr val="000000"/>
                </a:solidFill>
              </a:rPr>
              <a:t>Synthesis of our understanding of current challenges &amp; issues  </a:t>
            </a:r>
          </a:p>
          <a:p>
            <a:pPr marL="168275" indent="-168275">
              <a:lnSpc>
                <a:spcPct val="95000"/>
              </a:lnSpc>
              <a:spcBef>
                <a:spcPct val="15000"/>
              </a:spcBef>
              <a:buClr>
                <a:srgbClr val="000000"/>
              </a:buClr>
              <a:buFont typeface="Wingdings" pitchFamily="2" charset="2"/>
              <a:buChar char="§"/>
            </a:pPr>
            <a:r>
              <a:rPr lang="en-US" sz="1000">
                <a:solidFill>
                  <a:srgbClr val="000000"/>
                </a:solidFill>
              </a:rPr>
              <a:t>IT infrastructure inventory  </a:t>
            </a:r>
          </a:p>
          <a:p>
            <a:pPr marL="168275" indent="-168275">
              <a:lnSpc>
                <a:spcPct val="95000"/>
              </a:lnSpc>
              <a:spcBef>
                <a:spcPct val="15000"/>
              </a:spcBef>
              <a:buClr>
                <a:srgbClr val="000000"/>
              </a:buClr>
              <a:buFont typeface="Wingdings" pitchFamily="2" charset="2"/>
              <a:buNone/>
            </a:pPr>
            <a:r>
              <a:rPr lang="en-US" sz="1000">
                <a:solidFill>
                  <a:srgbClr val="000000"/>
                </a:solidFill>
              </a:rPr>
              <a:t> </a:t>
            </a:r>
          </a:p>
        </p:txBody>
      </p:sp>
      <p:sp>
        <p:nvSpPr>
          <p:cNvPr id="19476" name="Rectangle 51"/>
          <p:cNvSpPr>
            <a:spLocks noChangeArrowheads="1"/>
          </p:cNvSpPr>
          <p:nvPr/>
        </p:nvSpPr>
        <p:spPr bwMode="auto">
          <a:xfrm>
            <a:off x="4724400" y="494030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Application workflow model</a:t>
            </a:r>
          </a:p>
          <a:p>
            <a:pPr marL="168275" indent="-168275">
              <a:lnSpc>
                <a:spcPct val="95000"/>
              </a:lnSpc>
              <a:spcBef>
                <a:spcPct val="15000"/>
              </a:spcBef>
              <a:buClr>
                <a:srgbClr val="000000"/>
              </a:buClr>
              <a:buFont typeface="Wingdings" pitchFamily="2" charset="2"/>
              <a:buChar char="§"/>
            </a:pPr>
            <a:r>
              <a:rPr lang="en-US" sz="1000">
                <a:solidFill>
                  <a:srgbClr val="000000"/>
                </a:solidFill>
              </a:rPr>
              <a:t>Documented requirements for application and database configuration</a:t>
            </a:r>
          </a:p>
          <a:p>
            <a:pPr marL="168275" indent="-168275">
              <a:lnSpc>
                <a:spcPct val="95000"/>
              </a:lnSpc>
              <a:spcBef>
                <a:spcPct val="15000"/>
              </a:spcBef>
              <a:buClr>
                <a:srgbClr val="000000"/>
              </a:buClr>
              <a:buFont typeface="Wingdings" pitchFamily="2" charset="2"/>
              <a:buChar char="§"/>
            </a:pPr>
            <a:r>
              <a:rPr lang="en-US" sz="1000">
                <a:solidFill>
                  <a:srgbClr val="000000"/>
                </a:solidFill>
              </a:rPr>
              <a:t>Education and validation session on database design</a:t>
            </a:r>
          </a:p>
          <a:p>
            <a:pPr marL="168275" indent="-168275">
              <a:lnSpc>
                <a:spcPct val="95000"/>
              </a:lnSpc>
              <a:spcBef>
                <a:spcPct val="15000"/>
              </a:spcBef>
              <a:buClr>
                <a:srgbClr val="000000"/>
              </a:buClr>
              <a:buFont typeface="Wingdings" pitchFamily="2" charset="2"/>
              <a:buChar char="§"/>
            </a:pPr>
            <a:endParaRPr lang="en-US" sz="1000">
              <a:solidFill>
                <a:srgbClr val="000000"/>
              </a:solidFill>
            </a:endParaRPr>
          </a:p>
          <a:p>
            <a:pPr marL="168275" indent="-168275">
              <a:lnSpc>
                <a:spcPct val="95000"/>
              </a:lnSpc>
              <a:spcBef>
                <a:spcPct val="15000"/>
              </a:spcBef>
              <a:buClr>
                <a:srgbClr val="000000"/>
              </a:buClr>
              <a:buFont typeface="Wingdings" pitchFamily="2" charset="2"/>
              <a:buChar char="§"/>
            </a:pPr>
            <a:endParaRPr lang="en-US" sz="1100"/>
          </a:p>
        </p:txBody>
      </p:sp>
      <p:sp>
        <p:nvSpPr>
          <p:cNvPr id="19477" name="Rectangle 38"/>
          <p:cNvSpPr>
            <a:spLocks noChangeArrowheads="1"/>
          </p:cNvSpPr>
          <p:nvPr/>
        </p:nvSpPr>
        <p:spPr bwMode="auto">
          <a:xfrm>
            <a:off x="6858000" y="4937125"/>
            <a:ext cx="1828800" cy="1058863"/>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Logical database design  </a:t>
            </a:r>
          </a:p>
          <a:p>
            <a:pPr marL="168275" indent="-168275">
              <a:lnSpc>
                <a:spcPct val="95000"/>
              </a:lnSpc>
              <a:spcBef>
                <a:spcPct val="15000"/>
              </a:spcBef>
              <a:buClr>
                <a:schemeClr val="tx2"/>
              </a:buClr>
              <a:buFont typeface="Wingdings" pitchFamily="2" charset="2"/>
              <a:buChar char="§"/>
            </a:pPr>
            <a:r>
              <a:rPr lang="en-US" sz="1000"/>
              <a:t>Sample dashboards</a:t>
            </a:r>
          </a:p>
          <a:p>
            <a:pPr marL="168275" indent="-168275">
              <a:lnSpc>
                <a:spcPct val="95000"/>
              </a:lnSpc>
              <a:spcBef>
                <a:spcPct val="15000"/>
              </a:spcBef>
              <a:buClr>
                <a:schemeClr val="tx2"/>
              </a:buClr>
              <a:buFont typeface="Wingdings" pitchFamily="2" charset="2"/>
              <a:buChar char="§"/>
            </a:pPr>
            <a:r>
              <a:rPr lang="en-US" sz="1000"/>
              <a:t>Recommendations for short-term and long-term sustainability</a:t>
            </a:r>
          </a:p>
          <a:p>
            <a:pPr marL="168275" indent="-168275">
              <a:lnSpc>
                <a:spcPct val="95000"/>
              </a:lnSpc>
              <a:spcBef>
                <a:spcPct val="15000"/>
              </a:spcBef>
              <a:buClr>
                <a:schemeClr val="tx2"/>
              </a:buClr>
              <a:buFont typeface="Wingdings" pitchFamily="2" charset="2"/>
              <a:buChar char="§"/>
            </a:pPr>
            <a:endParaRPr lang="en-US" sz="1200">
              <a:solidFill>
                <a:schemeClr val="bg2"/>
              </a:solidFill>
            </a:endParaRPr>
          </a:p>
        </p:txBody>
      </p:sp>
      <p:sp>
        <p:nvSpPr>
          <p:cNvPr id="19478" name="Rectangle 51"/>
          <p:cNvSpPr>
            <a:spLocks noChangeArrowheads="1"/>
          </p:cNvSpPr>
          <p:nvPr/>
        </p:nvSpPr>
        <p:spPr bwMode="auto">
          <a:xfrm>
            <a:off x="533400" y="63277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3 days </a:t>
            </a:r>
            <a:endParaRPr lang="en-US" sz="1100"/>
          </a:p>
        </p:txBody>
      </p:sp>
      <p:sp>
        <p:nvSpPr>
          <p:cNvPr id="19479" name="Rectangle 40"/>
          <p:cNvSpPr>
            <a:spLocks noChangeArrowheads="1"/>
          </p:cNvSpPr>
          <p:nvPr/>
        </p:nvSpPr>
        <p:spPr bwMode="auto">
          <a:xfrm>
            <a:off x="2667000" y="6327775"/>
            <a:ext cx="1981200" cy="238125"/>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1-2 weeks</a:t>
            </a:r>
          </a:p>
        </p:txBody>
      </p:sp>
      <p:sp>
        <p:nvSpPr>
          <p:cNvPr id="19480" name="Rectangle 51"/>
          <p:cNvSpPr>
            <a:spLocks noChangeArrowheads="1"/>
          </p:cNvSpPr>
          <p:nvPr/>
        </p:nvSpPr>
        <p:spPr bwMode="auto">
          <a:xfrm>
            <a:off x="4724400" y="63277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1 week</a:t>
            </a:r>
            <a:endParaRPr lang="en-US" sz="1100"/>
          </a:p>
        </p:txBody>
      </p:sp>
      <p:sp>
        <p:nvSpPr>
          <p:cNvPr id="19481" name="Rectangle 42"/>
          <p:cNvSpPr>
            <a:spLocks noChangeArrowheads="1"/>
          </p:cNvSpPr>
          <p:nvPr/>
        </p:nvSpPr>
        <p:spPr bwMode="auto">
          <a:xfrm>
            <a:off x="6858000" y="6327775"/>
            <a:ext cx="1828800" cy="441325"/>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1 week</a:t>
            </a:r>
          </a:p>
          <a:p>
            <a:pPr marL="168275" indent="-168275">
              <a:lnSpc>
                <a:spcPct val="95000"/>
              </a:lnSpc>
              <a:spcBef>
                <a:spcPct val="15000"/>
              </a:spcBef>
              <a:buClr>
                <a:schemeClr val="tx2"/>
              </a:buClr>
              <a:buFont typeface="Wingdings" pitchFamily="2" charset="2"/>
              <a:buChar char="§"/>
            </a:pPr>
            <a:endParaRPr lang="en-US" sz="1200">
              <a:solidFill>
                <a:schemeClr val="bg2"/>
              </a:solidFill>
            </a:endParaRPr>
          </a:p>
        </p:txBody>
      </p:sp>
      <p:cxnSp>
        <p:nvCxnSpPr>
          <p:cNvPr id="45" name="Straight Connector 44"/>
          <p:cNvCxnSpPr/>
          <p:nvPr/>
        </p:nvCxnSpPr>
        <p:spPr bwMode="auto">
          <a:xfrm>
            <a:off x="1600200" y="4813300"/>
            <a:ext cx="7086600" cy="1588"/>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47" name="Straight Connector 46"/>
          <p:cNvCxnSpPr/>
          <p:nvPr/>
        </p:nvCxnSpPr>
        <p:spPr bwMode="auto">
          <a:xfrm>
            <a:off x="1600200" y="6032500"/>
            <a:ext cx="7086600" cy="1588"/>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9484" name="Rectangle 47"/>
          <p:cNvSpPr>
            <a:spLocks noChangeArrowheads="1"/>
          </p:cNvSpPr>
          <p:nvPr/>
        </p:nvSpPr>
        <p:spPr bwMode="auto">
          <a:xfrm>
            <a:off x="4572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1</a:t>
            </a:r>
          </a:p>
        </p:txBody>
      </p:sp>
      <p:sp>
        <p:nvSpPr>
          <p:cNvPr id="19485" name="Rectangle 48"/>
          <p:cNvSpPr>
            <a:spLocks noChangeArrowheads="1"/>
          </p:cNvSpPr>
          <p:nvPr/>
        </p:nvSpPr>
        <p:spPr bwMode="auto">
          <a:xfrm>
            <a:off x="25908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2</a:t>
            </a:r>
          </a:p>
        </p:txBody>
      </p:sp>
      <p:sp>
        <p:nvSpPr>
          <p:cNvPr id="19486" name="Rectangle 49"/>
          <p:cNvSpPr>
            <a:spLocks noChangeArrowheads="1"/>
          </p:cNvSpPr>
          <p:nvPr/>
        </p:nvSpPr>
        <p:spPr bwMode="auto">
          <a:xfrm>
            <a:off x="47244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3</a:t>
            </a:r>
          </a:p>
        </p:txBody>
      </p:sp>
      <p:sp>
        <p:nvSpPr>
          <p:cNvPr id="19487" name="Rectangle 50"/>
          <p:cNvSpPr>
            <a:spLocks noChangeArrowheads="1"/>
          </p:cNvSpPr>
          <p:nvPr/>
        </p:nvSpPr>
        <p:spPr bwMode="auto">
          <a:xfrm>
            <a:off x="68580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4</a:t>
            </a:r>
          </a:p>
        </p:txBody>
      </p:sp>
      <p:sp>
        <p:nvSpPr>
          <p:cNvPr id="19488" name="Rectangle 20"/>
          <p:cNvSpPr>
            <a:spLocks noChangeArrowheads="1"/>
          </p:cNvSpPr>
          <p:nvPr/>
        </p:nvSpPr>
        <p:spPr bwMode="auto">
          <a:xfrm>
            <a:off x="228600" y="4886325"/>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89" name="Rectangle 20"/>
          <p:cNvSpPr>
            <a:spLocks noChangeArrowheads="1"/>
          </p:cNvSpPr>
          <p:nvPr/>
        </p:nvSpPr>
        <p:spPr bwMode="auto">
          <a:xfrm>
            <a:off x="2378075" y="4884738"/>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0" name="Rectangle 20"/>
          <p:cNvSpPr>
            <a:spLocks noChangeArrowheads="1"/>
          </p:cNvSpPr>
          <p:nvPr/>
        </p:nvSpPr>
        <p:spPr bwMode="auto">
          <a:xfrm>
            <a:off x="2378075" y="5106988"/>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1" name="Rectangle 20"/>
          <p:cNvSpPr>
            <a:spLocks noChangeArrowheads="1"/>
          </p:cNvSpPr>
          <p:nvPr/>
        </p:nvSpPr>
        <p:spPr bwMode="auto">
          <a:xfrm>
            <a:off x="4506913" y="4856163"/>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2" name="Rectangle 20"/>
          <p:cNvSpPr>
            <a:spLocks noChangeArrowheads="1"/>
          </p:cNvSpPr>
          <p:nvPr/>
        </p:nvSpPr>
        <p:spPr bwMode="auto">
          <a:xfrm>
            <a:off x="6672263" y="4862513"/>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3" name="Rectangle 20"/>
          <p:cNvSpPr>
            <a:spLocks noChangeArrowheads="1"/>
          </p:cNvSpPr>
          <p:nvPr/>
        </p:nvSpPr>
        <p:spPr bwMode="auto">
          <a:xfrm>
            <a:off x="6667500" y="5222875"/>
            <a:ext cx="365125" cy="366713"/>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4" name="Rectangle 20"/>
          <p:cNvSpPr>
            <a:spLocks noChangeArrowheads="1"/>
          </p:cNvSpPr>
          <p:nvPr/>
        </p:nvSpPr>
        <p:spPr bwMode="auto">
          <a:xfrm>
            <a:off x="6667500" y="5038725"/>
            <a:ext cx="365125" cy="366713"/>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5" name="Rectangle 20"/>
          <p:cNvSpPr>
            <a:spLocks noChangeArrowheads="1"/>
          </p:cNvSpPr>
          <p:nvPr/>
        </p:nvSpPr>
        <p:spPr bwMode="auto">
          <a:xfrm>
            <a:off x="244475" y="5199063"/>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6" name="Rectangle 43"/>
          <p:cNvSpPr>
            <a:spLocks noChangeArrowheads="1"/>
          </p:cNvSpPr>
          <p:nvPr/>
        </p:nvSpPr>
        <p:spPr bwMode="auto">
          <a:xfrm>
            <a:off x="2378075" y="5441950"/>
            <a:ext cx="387350" cy="366713"/>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19497" name="Rectangle 44"/>
          <p:cNvSpPr>
            <a:spLocks noChangeArrowheads="1"/>
          </p:cNvSpPr>
          <p:nvPr/>
        </p:nvSpPr>
        <p:spPr bwMode="auto">
          <a:xfrm>
            <a:off x="4506913" y="5075238"/>
            <a:ext cx="233362" cy="366712"/>
          </a:xfrm>
          <a:prstGeom prst="rect">
            <a:avLst/>
          </a:prstGeom>
          <a:noFill/>
          <a:ln w="9525">
            <a:noFill/>
            <a:miter lim="800000"/>
            <a:headEnd/>
            <a:tailEnd/>
          </a:ln>
        </p:spPr>
        <p:txBody>
          <a:bodyPr>
            <a:spAutoFit/>
          </a:bodyPr>
          <a:lstStyle/>
          <a:p>
            <a:r>
              <a:rPr lang="de-DE">
                <a:solidFill>
                  <a:srgbClr val="00CC99"/>
                </a:solidFill>
                <a:sym typeface="Wingdings" pitchFamily="2" charset="2"/>
              </a:rPr>
              <a:t></a:t>
            </a:r>
            <a:endParaRPr lang="en-US">
              <a:solidFill>
                <a:srgbClr val="00CC99"/>
              </a:solidFill>
              <a:sym typeface="Wingdings" pitchFamily="2" charset="2"/>
            </a:endParaRPr>
          </a:p>
        </p:txBody>
      </p:sp>
      <p:sp>
        <p:nvSpPr>
          <p:cNvPr id="19498" name="Rectangle 45"/>
          <p:cNvSpPr>
            <a:spLocks noChangeArrowheads="1"/>
          </p:cNvSpPr>
          <p:nvPr/>
        </p:nvSpPr>
        <p:spPr bwMode="auto">
          <a:xfrm>
            <a:off x="4530725" y="5441950"/>
            <a:ext cx="233363" cy="366713"/>
          </a:xfrm>
          <a:prstGeom prst="rect">
            <a:avLst/>
          </a:prstGeom>
          <a:noFill/>
          <a:ln w="9525">
            <a:noFill/>
            <a:miter lim="800000"/>
            <a:headEnd/>
            <a:tailEnd/>
          </a:ln>
        </p:spPr>
        <p:txBody>
          <a:bodyPr>
            <a:spAutoFit/>
          </a:bodyPr>
          <a:lstStyle/>
          <a:p>
            <a:r>
              <a:rPr lang="de-DE">
                <a:solidFill>
                  <a:srgbClr val="00CC99"/>
                </a:solidFill>
                <a:sym typeface="Wingdings" pitchFamily="2" charset="2"/>
              </a:rPr>
              <a:t></a:t>
            </a:r>
            <a:endParaRPr lang="en-US">
              <a:solidFill>
                <a:srgbClr val="00CC99"/>
              </a:solidFill>
              <a:sym typeface="Wingdings"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152400" y="630238"/>
            <a:ext cx="7826375" cy="701675"/>
          </a:xfrm>
        </p:spPr>
        <p:txBody>
          <a:bodyPr/>
          <a:lstStyle/>
          <a:p>
            <a:pPr eaLnBrk="1" hangingPunct="1"/>
            <a:r>
              <a:rPr lang="en-US" smtClean="0"/>
              <a:t>ALCS operations and management are driven by programs/projects </a:t>
            </a:r>
          </a:p>
        </p:txBody>
      </p:sp>
      <p:sp>
        <p:nvSpPr>
          <p:cNvPr id="39938" name="Slide Number Placeholder 3"/>
          <p:cNvSpPr txBox="1">
            <a:spLocks noGrp="1"/>
          </p:cNvSpPr>
          <p:nvPr/>
        </p:nvSpPr>
        <p:spPr bwMode="black">
          <a:xfrm>
            <a:off x="152400" y="6553200"/>
            <a:ext cx="366713" cy="184150"/>
          </a:xfrm>
          <a:prstGeom prst="rect">
            <a:avLst/>
          </a:prstGeom>
          <a:noFill/>
          <a:ln w="9525">
            <a:noFill/>
            <a:miter lim="800000"/>
            <a:headEnd/>
            <a:tailEnd/>
          </a:ln>
        </p:spPr>
        <p:txBody>
          <a:bodyPr lIns="92075" tIns="46038" rIns="92075" bIns="46038"/>
          <a:lstStyle/>
          <a:p>
            <a:fld id="{BF8DC6CC-31AE-44CD-9E43-62DAF0E67972}" type="slidenum">
              <a:rPr lang="en-US" sz="800"/>
              <a:pPr/>
              <a:t>8</a:t>
            </a:fld>
            <a:endParaRPr lang="en-US" sz="800"/>
          </a:p>
        </p:txBody>
      </p:sp>
      <p:sp>
        <p:nvSpPr>
          <p:cNvPr id="39939" name="Freeform 4"/>
          <p:cNvSpPr>
            <a:spLocks noChangeAspect="1"/>
          </p:cNvSpPr>
          <p:nvPr/>
        </p:nvSpPr>
        <p:spPr bwMode="gray">
          <a:xfrm rot="872276">
            <a:off x="4275138" y="3114675"/>
            <a:ext cx="1100137" cy="1971675"/>
          </a:xfrm>
          <a:custGeom>
            <a:avLst/>
            <a:gdLst>
              <a:gd name="T0" fmla="*/ 198670 w 443"/>
              <a:gd name="T1" fmla="*/ 1847850 h 828"/>
              <a:gd name="T2" fmla="*/ 653129 w 443"/>
              <a:gd name="T3" fmla="*/ 1659731 h 828"/>
              <a:gd name="T4" fmla="*/ 921334 w 443"/>
              <a:gd name="T5" fmla="*/ 1276350 h 828"/>
              <a:gd name="T6" fmla="*/ 968518 w 443"/>
              <a:gd name="T7" fmla="*/ 862013 h 828"/>
              <a:gd name="T8" fmla="*/ 772331 w 443"/>
              <a:gd name="T9" fmla="*/ 426244 h 828"/>
              <a:gd name="T10" fmla="*/ 404791 w 443"/>
              <a:gd name="T11" fmla="*/ 176213 h 828"/>
              <a:gd name="T12" fmla="*/ 0 w 443"/>
              <a:gd name="T13" fmla="*/ 123825 h 828"/>
              <a:gd name="T14" fmla="*/ 89402 w 443"/>
              <a:gd name="T15" fmla="*/ 273844 h 828"/>
              <a:gd name="T16" fmla="*/ 136586 w 443"/>
              <a:gd name="T17" fmla="*/ 276225 h 828"/>
              <a:gd name="T18" fmla="*/ 171353 w 443"/>
              <a:gd name="T19" fmla="*/ 278606 h 828"/>
              <a:gd name="T20" fmla="*/ 208604 w 443"/>
              <a:gd name="T21" fmla="*/ 285750 h 828"/>
              <a:gd name="T22" fmla="*/ 245855 w 443"/>
              <a:gd name="T23" fmla="*/ 295275 h 828"/>
              <a:gd name="T24" fmla="*/ 285589 w 443"/>
              <a:gd name="T25" fmla="*/ 304800 h 828"/>
              <a:gd name="T26" fmla="*/ 327806 w 443"/>
              <a:gd name="T27" fmla="*/ 319088 h 828"/>
              <a:gd name="T28" fmla="*/ 372507 w 443"/>
              <a:gd name="T29" fmla="*/ 333375 h 828"/>
              <a:gd name="T30" fmla="*/ 412241 w 443"/>
              <a:gd name="T31" fmla="*/ 352425 h 828"/>
              <a:gd name="T32" fmla="*/ 456942 w 443"/>
              <a:gd name="T33" fmla="*/ 376238 h 828"/>
              <a:gd name="T34" fmla="*/ 499159 w 443"/>
              <a:gd name="T35" fmla="*/ 404813 h 828"/>
              <a:gd name="T36" fmla="*/ 541377 w 443"/>
              <a:gd name="T37" fmla="*/ 435769 h 828"/>
              <a:gd name="T38" fmla="*/ 578627 w 443"/>
              <a:gd name="T39" fmla="*/ 471488 h 828"/>
              <a:gd name="T40" fmla="*/ 613395 w 443"/>
              <a:gd name="T41" fmla="*/ 502444 h 828"/>
              <a:gd name="T42" fmla="*/ 643195 w 443"/>
              <a:gd name="T43" fmla="*/ 535781 h 828"/>
              <a:gd name="T44" fmla="*/ 668029 w 443"/>
              <a:gd name="T45" fmla="*/ 566737 h 828"/>
              <a:gd name="T46" fmla="*/ 692863 w 443"/>
              <a:gd name="T47" fmla="*/ 597694 h 828"/>
              <a:gd name="T48" fmla="*/ 712730 w 443"/>
              <a:gd name="T49" fmla="*/ 631031 h 828"/>
              <a:gd name="T50" fmla="*/ 732597 w 443"/>
              <a:gd name="T51" fmla="*/ 666750 h 828"/>
              <a:gd name="T52" fmla="*/ 749981 w 443"/>
              <a:gd name="T53" fmla="*/ 700088 h 828"/>
              <a:gd name="T54" fmla="*/ 764881 w 443"/>
              <a:gd name="T55" fmla="*/ 733425 h 828"/>
              <a:gd name="T56" fmla="*/ 774814 w 443"/>
              <a:gd name="T57" fmla="*/ 769144 h 828"/>
              <a:gd name="T58" fmla="*/ 784748 w 443"/>
              <a:gd name="T59" fmla="*/ 800100 h 828"/>
              <a:gd name="T60" fmla="*/ 789715 w 443"/>
              <a:gd name="T61" fmla="*/ 833438 h 828"/>
              <a:gd name="T62" fmla="*/ 799648 w 443"/>
              <a:gd name="T63" fmla="*/ 869156 h 828"/>
              <a:gd name="T64" fmla="*/ 804615 w 443"/>
              <a:gd name="T65" fmla="*/ 897731 h 828"/>
              <a:gd name="T66" fmla="*/ 809582 w 443"/>
              <a:gd name="T67" fmla="*/ 928688 h 828"/>
              <a:gd name="T68" fmla="*/ 814548 w 443"/>
              <a:gd name="T69" fmla="*/ 976313 h 828"/>
              <a:gd name="T70" fmla="*/ 814548 w 443"/>
              <a:gd name="T71" fmla="*/ 1007269 h 828"/>
              <a:gd name="T72" fmla="*/ 812065 w 443"/>
              <a:gd name="T73" fmla="*/ 1050131 h 828"/>
              <a:gd name="T74" fmla="*/ 799648 w 443"/>
              <a:gd name="T75" fmla="*/ 1100137 h 828"/>
              <a:gd name="T76" fmla="*/ 794681 w 443"/>
              <a:gd name="T77" fmla="*/ 1131094 h 828"/>
              <a:gd name="T78" fmla="*/ 784748 w 443"/>
              <a:gd name="T79" fmla="*/ 1164431 h 828"/>
              <a:gd name="T80" fmla="*/ 774814 w 443"/>
              <a:gd name="T81" fmla="*/ 1202531 h 828"/>
              <a:gd name="T82" fmla="*/ 762398 w 443"/>
              <a:gd name="T83" fmla="*/ 1235869 h 828"/>
              <a:gd name="T84" fmla="*/ 747497 w 443"/>
              <a:gd name="T85" fmla="*/ 1276350 h 828"/>
              <a:gd name="T86" fmla="*/ 727630 w 443"/>
              <a:gd name="T87" fmla="*/ 1314450 h 828"/>
              <a:gd name="T88" fmla="*/ 707763 w 443"/>
              <a:gd name="T89" fmla="*/ 1352550 h 828"/>
              <a:gd name="T90" fmla="*/ 682929 w 443"/>
              <a:gd name="T91" fmla="*/ 1390650 h 828"/>
              <a:gd name="T92" fmla="*/ 653129 w 443"/>
              <a:gd name="T93" fmla="*/ 1426369 h 828"/>
              <a:gd name="T94" fmla="*/ 623328 w 443"/>
              <a:gd name="T95" fmla="*/ 1464469 h 828"/>
              <a:gd name="T96" fmla="*/ 593528 w 443"/>
              <a:gd name="T97" fmla="*/ 1488281 h 828"/>
              <a:gd name="T98" fmla="*/ 571177 w 443"/>
              <a:gd name="T99" fmla="*/ 1509713 h 828"/>
              <a:gd name="T100" fmla="*/ 531443 w 443"/>
              <a:gd name="T101" fmla="*/ 1540669 h 828"/>
              <a:gd name="T102" fmla="*/ 479292 w 443"/>
              <a:gd name="T103" fmla="*/ 1578769 h 828"/>
              <a:gd name="T104" fmla="*/ 437075 w 443"/>
              <a:gd name="T105" fmla="*/ 1602581 h 828"/>
              <a:gd name="T106" fmla="*/ 402307 w 443"/>
              <a:gd name="T107" fmla="*/ 1621631 h 828"/>
              <a:gd name="T108" fmla="*/ 357607 w 443"/>
              <a:gd name="T109" fmla="*/ 1640681 h 828"/>
              <a:gd name="T110" fmla="*/ 312906 w 443"/>
              <a:gd name="T111" fmla="*/ 1654969 h 828"/>
              <a:gd name="T112" fmla="*/ 258271 w 443"/>
              <a:gd name="T113" fmla="*/ 1669256 h 828"/>
              <a:gd name="T114" fmla="*/ 206120 w 443"/>
              <a:gd name="T115" fmla="*/ 1683544 h 828"/>
              <a:gd name="T116" fmla="*/ 141553 w 443"/>
              <a:gd name="T117" fmla="*/ 1690688 h 828"/>
              <a:gd name="T118" fmla="*/ 79468 w 443"/>
              <a:gd name="T119" fmla="*/ 1697831 h 8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3"/>
              <a:gd name="T181" fmla="*/ 0 h 828"/>
              <a:gd name="T182" fmla="*/ 443 w 443"/>
              <a:gd name="T183" fmla="*/ 828 h 8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3" h="828">
                <a:moveTo>
                  <a:pt x="26" y="714"/>
                </a:moveTo>
                <a:lnTo>
                  <a:pt x="29" y="828"/>
                </a:lnTo>
                <a:lnTo>
                  <a:pt x="59" y="825"/>
                </a:lnTo>
                <a:lnTo>
                  <a:pt x="80" y="776"/>
                </a:lnTo>
                <a:lnTo>
                  <a:pt x="158" y="755"/>
                </a:lnTo>
                <a:lnTo>
                  <a:pt x="224" y="781"/>
                </a:lnTo>
                <a:lnTo>
                  <a:pt x="256" y="761"/>
                </a:lnTo>
                <a:lnTo>
                  <a:pt x="263" y="697"/>
                </a:lnTo>
                <a:lnTo>
                  <a:pt x="311" y="649"/>
                </a:lnTo>
                <a:lnTo>
                  <a:pt x="372" y="647"/>
                </a:lnTo>
                <a:lnTo>
                  <a:pt x="400" y="605"/>
                </a:lnTo>
                <a:lnTo>
                  <a:pt x="371" y="536"/>
                </a:lnTo>
                <a:lnTo>
                  <a:pt x="393" y="469"/>
                </a:lnTo>
                <a:lnTo>
                  <a:pt x="441" y="435"/>
                </a:lnTo>
                <a:lnTo>
                  <a:pt x="443" y="389"/>
                </a:lnTo>
                <a:lnTo>
                  <a:pt x="390" y="362"/>
                </a:lnTo>
                <a:lnTo>
                  <a:pt x="369" y="286"/>
                </a:lnTo>
                <a:lnTo>
                  <a:pt x="395" y="216"/>
                </a:lnTo>
                <a:lnTo>
                  <a:pt x="378" y="189"/>
                </a:lnTo>
                <a:lnTo>
                  <a:pt x="311" y="179"/>
                </a:lnTo>
                <a:lnTo>
                  <a:pt x="267" y="137"/>
                </a:lnTo>
                <a:lnTo>
                  <a:pt x="263" y="69"/>
                </a:lnTo>
                <a:lnTo>
                  <a:pt x="226" y="46"/>
                </a:lnTo>
                <a:lnTo>
                  <a:pt x="163" y="74"/>
                </a:lnTo>
                <a:lnTo>
                  <a:pt x="83" y="51"/>
                </a:lnTo>
                <a:lnTo>
                  <a:pt x="74" y="1"/>
                </a:lnTo>
                <a:lnTo>
                  <a:pt x="25" y="0"/>
                </a:lnTo>
                <a:lnTo>
                  <a:pt x="0" y="52"/>
                </a:lnTo>
                <a:lnTo>
                  <a:pt x="29" y="115"/>
                </a:lnTo>
                <a:lnTo>
                  <a:pt x="30" y="115"/>
                </a:lnTo>
                <a:lnTo>
                  <a:pt x="33" y="115"/>
                </a:lnTo>
                <a:lnTo>
                  <a:pt x="36" y="115"/>
                </a:lnTo>
                <a:lnTo>
                  <a:pt x="41" y="115"/>
                </a:lnTo>
                <a:lnTo>
                  <a:pt x="44" y="115"/>
                </a:lnTo>
                <a:lnTo>
                  <a:pt x="49" y="116"/>
                </a:lnTo>
                <a:lnTo>
                  <a:pt x="55" y="116"/>
                </a:lnTo>
                <a:lnTo>
                  <a:pt x="60" y="116"/>
                </a:lnTo>
                <a:lnTo>
                  <a:pt x="63" y="116"/>
                </a:lnTo>
                <a:lnTo>
                  <a:pt x="67" y="117"/>
                </a:lnTo>
                <a:lnTo>
                  <a:pt x="69" y="117"/>
                </a:lnTo>
                <a:lnTo>
                  <a:pt x="73" y="118"/>
                </a:lnTo>
                <a:lnTo>
                  <a:pt x="77" y="118"/>
                </a:lnTo>
                <a:lnTo>
                  <a:pt x="80" y="119"/>
                </a:lnTo>
                <a:lnTo>
                  <a:pt x="84" y="120"/>
                </a:lnTo>
                <a:lnTo>
                  <a:pt x="87" y="122"/>
                </a:lnTo>
                <a:lnTo>
                  <a:pt x="91" y="122"/>
                </a:lnTo>
                <a:lnTo>
                  <a:pt x="95" y="123"/>
                </a:lnTo>
                <a:lnTo>
                  <a:pt x="99" y="124"/>
                </a:lnTo>
                <a:lnTo>
                  <a:pt x="103" y="125"/>
                </a:lnTo>
                <a:lnTo>
                  <a:pt x="106" y="125"/>
                </a:lnTo>
                <a:lnTo>
                  <a:pt x="111" y="126"/>
                </a:lnTo>
                <a:lnTo>
                  <a:pt x="115" y="128"/>
                </a:lnTo>
                <a:lnTo>
                  <a:pt x="120" y="129"/>
                </a:lnTo>
                <a:lnTo>
                  <a:pt x="123" y="130"/>
                </a:lnTo>
                <a:lnTo>
                  <a:pt x="128" y="132"/>
                </a:lnTo>
                <a:lnTo>
                  <a:pt x="132" y="134"/>
                </a:lnTo>
                <a:lnTo>
                  <a:pt x="136" y="136"/>
                </a:lnTo>
                <a:lnTo>
                  <a:pt x="140" y="137"/>
                </a:lnTo>
                <a:lnTo>
                  <a:pt x="145" y="138"/>
                </a:lnTo>
                <a:lnTo>
                  <a:pt x="150" y="140"/>
                </a:lnTo>
                <a:lnTo>
                  <a:pt x="153" y="142"/>
                </a:lnTo>
                <a:lnTo>
                  <a:pt x="158" y="144"/>
                </a:lnTo>
                <a:lnTo>
                  <a:pt x="163" y="146"/>
                </a:lnTo>
                <a:lnTo>
                  <a:pt x="166" y="148"/>
                </a:lnTo>
                <a:lnTo>
                  <a:pt x="172" y="152"/>
                </a:lnTo>
                <a:lnTo>
                  <a:pt x="176" y="153"/>
                </a:lnTo>
                <a:lnTo>
                  <a:pt x="181" y="155"/>
                </a:lnTo>
                <a:lnTo>
                  <a:pt x="184" y="158"/>
                </a:lnTo>
                <a:lnTo>
                  <a:pt x="189" y="161"/>
                </a:lnTo>
                <a:lnTo>
                  <a:pt x="193" y="162"/>
                </a:lnTo>
                <a:lnTo>
                  <a:pt x="198" y="166"/>
                </a:lnTo>
                <a:lnTo>
                  <a:pt x="201" y="170"/>
                </a:lnTo>
                <a:lnTo>
                  <a:pt x="206" y="173"/>
                </a:lnTo>
                <a:lnTo>
                  <a:pt x="209" y="176"/>
                </a:lnTo>
                <a:lnTo>
                  <a:pt x="214" y="179"/>
                </a:lnTo>
                <a:lnTo>
                  <a:pt x="218" y="183"/>
                </a:lnTo>
                <a:lnTo>
                  <a:pt x="221" y="186"/>
                </a:lnTo>
                <a:lnTo>
                  <a:pt x="225" y="190"/>
                </a:lnTo>
                <a:lnTo>
                  <a:pt x="230" y="193"/>
                </a:lnTo>
                <a:lnTo>
                  <a:pt x="233" y="198"/>
                </a:lnTo>
                <a:lnTo>
                  <a:pt x="238" y="202"/>
                </a:lnTo>
                <a:lnTo>
                  <a:pt x="241" y="205"/>
                </a:lnTo>
                <a:lnTo>
                  <a:pt x="244" y="208"/>
                </a:lnTo>
                <a:lnTo>
                  <a:pt x="247" y="211"/>
                </a:lnTo>
                <a:lnTo>
                  <a:pt x="250" y="214"/>
                </a:lnTo>
                <a:lnTo>
                  <a:pt x="254" y="217"/>
                </a:lnTo>
                <a:lnTo>
                  <a:pt x="256" y="221"/>
                </a:lnTo>
                <a:lnTo>
                  <a:pt x="259" y="225"/>
                </a:lnTo>
                <a:lnTo>
                  <a:pt x="262" y="227"/>
                </a:lnTo>
                <a:lnTo>
                  <a:pt x="265" y="231"/>
                </a:lnTo>
                <a:lnTo>
                  <a:pt x="267" y="234"/>
                </a:lnTo>
                <a:lnTo>
                  <a:pt x="269" y="238"/>
                </a:lnTo>
                <a:lnTo>
                  <a:pt x="272" y="241"/>
                </a:lnTo>
                <a:lnTo>
                  <a:pt x="274" y="245"/>
                </a:lnTo>
                <a:lnTo>
                  <a:pt x="277" y="247"/>
                </a:lnTo>
                <a:lnTo>
                  <a:pt x="279" y="251"/>
                </a:lnTo>
                <a:lnTo>
                  <a:pt x="281" y="255"/>
                </a:lnTo>
                <a:lnTo>
                  <a:pt x="284" y="258"/>
                </a:lnTo>
                <a:lnTo>
                  <a:pt x="286" y="262"/>
                </a:lnTo>
                <a:lnTo>
                  <a:pt x="287" y="265"/>
                </a:lnTo>
                <a:lnTo>
                  <a:pt x="290" y="269"/>
                </a:lnTo>
                <a:lnTo>
                  <a:pt x="292" y="272"/>
                </a:lnTo>
                <a:lnTo>
                  <a:pt x="293" y="276"/>
                </a:lnTo>
                <a:lnTo>
                  <a:pt x="295" y="280"/>
                </a:lnTo>
                <a:lnTo>
                  <a:pt x="297" y="283"/>
                </a:lnTo>
                <a:lnTo>
                  <a:pt x="298" y="287"/>
                </a:lnTo>
                <a:lnTo>
                  <a:pt x="301" y="290"/>
                </a:lnTo>
                <a:lnTo>
                  <a:pt x="302" y="294"/>
                </a:lnTo>
                <a:lnTo>
                  <a:pt x="304" y="298"/>
                </a:lnTo>
                <a:lnTo>
                  <a:pt x="304" y="301"/>
                </a:lnTo>
                <a:lnTo>
                  <a:pt x="307" y="305"/>
                </a:lnTo>
                <a:lnTo>
                  <a:pt x="308" y="308"/>
                </a:lnTo>
                <a:lnTo>
                  <a:pt x="309" y="312"/>
                </a:lnTo>
                <a:lnTo>
                  <a:pt x="310" y="316"/>
                </a:lnTo>
                <a:lnTo>
                  <a:pt x="311" y="319"/>
                </a:lnTo>
                <a:lnTo>
                  <a:pt x="312" y="323"/>
                </a:lnTo>
                <a:lnTo>
                  <a:pt x="314" y="326"/>
                </a:lnTo>
                <a:lnTo>
                  <a:pt x="314" y="330"/>
                </a:lnTo>
                <a:lnTo>
                  <a:pt x="315" y="334"/>
                </a:lnTo>
                <a:lnTo>
                  <a:pt x="316" y="336"/>
                </a:lnTo>
                <a:lnTo>
                  <a:pt x="317" y="341"/>
                </a:lnTo>
                <a:lnTo>
                  <a:pt x="318" y="344"/>
                </a:lnTo>
                <a:lnTo>
                  <a:pt x="318" y="347"/>
                </a:lnTo>
                <a:lnTo>
                  <a:pt x="318" y="350"/>
                </a:lnTo>
                <a:lnTo>
                  <a:pt x="320" y="354"/>
                </a:lnTo>
                <a:lnTo>
                  <a:pt x="321" y="357"/>
                </a:lnTo>
                <a:lnTo>
                  <a:pt x="321" y="361"/>
                </a:lnTo>
                <a:lnTo>
                  <a:pt x="322" y="365"/>
                </a:lnTo>
                <a:lnTo>
                  <a:pt x="323" y="368"/>
                </a:lnTo>
                <a:lnTo>
                  <a:pt x="323" y="371"/>
                </a:lnTo>
                <a:lnTo>
                  <a:pt x="323" y="374"/>
                </a:lnTo>
                <a:lnTo>
                  <a:pt x="324" y="377"/>
                </a:lnTo>
                <a:lnTo>
                  <a:pt x="324" y="380"/>
                </a:lnTo>
                <a:lnTo>
                  <a:pt x="324" y="384"/>
                </a:lnTo>
                <a:lnTo>
                  <a:pt x="326" y="386"/>
                </a:lnTo>
                <a:lnTo>
                  <a:pt x="326" y="390"/>
                </a:lnTo>
                <a:lnTo>
                  <a:pt x="327" y="393"/>
                </a:lnTo>
                <a:lnTo>
                  <a:pt x="327" y="398"/>
                </a:lnTo>
                <a:lnTo>
                  <a:pt x="328" y="405"/>
                </a:lnTo>
                <a:lnTo>
                  <a:pt x="328" y="410"/>
                </a:lnTo>
                <a:lnTo>
                  <a:pt x="328" y="416"/>
                </a:lnTo>
                <a:lnTo>
                  <a:pt x="328" y="418"/>
                </a:lnTo>
                <a:lnTo>
                  <a:pt x="328" y="421"/>
                </a:lnTo>
                <a:lnTo>
                  <a:pt x="328" y="423"/>
                </a:lnTo>
                <a:lnTo>
                  <a:pt x="328" y="428"/>
                </a:lnTo>
                <a:lnTo>
                  <a:pt x="328" y="432"/>
                </a:lnTo>
                <a:lnTo>
                  <a:pt x="327" y="436"/>
                </a:lnTo>
                <a:lnTo>
                  <a:pt x="327" y="441"/>
                </a:lnTo>
                <a:lnTo>
                  <a:pt x="326" y="447"/>
                </a:lnTo>
                <a:lnTo>
                  <a:pt x="324" y="452"/>
                </a:lnTo>
                <a:lnTo>
                  <a:pt x="323" y="458"/>
                </a:lnTo>
                <a:lnTo>
                  <a:pt x="322" y="462"/>
                </a:lnTo>
                <a:lnTo>
                  <a:pt x="322" y="465"/>
                </a:lnTo>
                <a:lnTo>
                  <a:pt x="321" y="469"/>
                </a:lnTo>
                <a:lnTo>
                  <a:pt x="321" y="471"/>
                </a:lnTo>
                <a:lnTo>
                  <a:pt x="320" y="475"/>
                </a:lnTo>
                <a:lnTo>
                  <a:pt x="320" y="478"/>
                </a:lnTo>
                <a:lnTo>
                  <a:pt x="318" y="482"/>
                </a:lnTo>
                <a:lnTo>
                  <a:pt x="318" y="485"/>
                </a:lnTo>
                <a:lnTo>
                  <a:pt x="316" y="489"/>
                </a:lnTo>
                <a:lnTo>
                  <a:pt x="316" y="494"/>
                </a:lnTo>
                <a:lnTo>
                  <a:pt x="315" y="497"/>
                </a:lnTo>
                <a:lnTo>
                  <a:pt x="315" y="501"/>
                </a:lnTo>
                <a:lnTo>
                  <a:pt x="312" y="505"/>
                </a:lnTo>
                <a:lnTo>
                  <a:pt x="311" y="508"/>
                </a:lnTo>
                <a:lnTo>
                  <a:pt x="310" y="512"/>
                </a:lnTo>
                <a:lnTo>
                  <a:pt x="309" y="517"/>
                </a:lnTo>
                <a:lnTo>
                  <a:pt x="307" y="519"/>
                </a:lnTo>
                <a:lnTo>
                  <a:pt x="307" y="524"/>
                </a:lnTo>
                <a:lnTo>
                  <a:pt x="304" y="527"/>
                </a:lnTo>
                <a:lnTo>
                  <a:pt x="303" y="532"/>
                </a:lnTo>
                <a:lnTo>
                  <a:pt x="301" y="536"/>
                </a:lnTo>
                <a:lnTo>
                  <a:pt x="299" y="541"/>
                </a:lnTo>
                <a:lnTo>
                  <a:pt x="297" y="543"/>
                </a:lnTo>
                <a:lnTo>
                  <a:pt x="296" y="548"/>
                </a:lnTo>
                <a:lnTo>
                  <a:pt x="293" y="552"/>
                </a:lnTo>
                <a:lnTo>
                  <a:pt x="292" y="556"/>
                </a:lnTo>
                <a:lnTo>
                  <a:pt x="290" y="560"/>
                </a:lnTo>
                <a:lnTo>
                  <a:pt x="287" y="564"/>
                </a:lnTo>
                <a:lnTo>
                  <a:pt x="285" y="568"/>
                </a:lnTo>
                <a:lnTo>
                  <a:pt x="283" y="572"/>
                </a:lnTo>
                <a:lnTo>
                  <a:pt x="280" y="576"/>
                </a:lnTo>
                <a:lnTo>
                  <a:pt x="278" y="580"/>
                </a:lnTo>
                <a:lnTo>
                  <a:pt x="275" y="584"/>
                </a:lnTo>
                <a:lnTo>
                  <a:pt x="272" y="588"/>
                </a:lnTo>
                <a:lnTo>
                  <a:pt x="269" y="592"/>
                </a:lnTo>
                <a:lnTo>
                  <a:pt x="267" y="596"/>
                </a:lnTo>
                <a:lnTo>
                  <a:pt x="263" y="599"/>
                </a:lnTo>
                <a:lnTo>
                  <a:pt x="261" y="604"/>
                </a:lnTo>
                <a:lnTo>
                  <a:pt x="257" y="606"/>
                </a:lnTo>
                <a:lnTo>
                  <a:pt x="255" y="611"/>
                </a:lnTo>
                <a:lnTo>
                  <a:pt x="251" y="615"/>
                </a:lnTo>
                <a:lnTo>
                  <a:pt x="248" y="617"/>
                </a:lnTo>
                <a:lnTo>
                  <a:pt x="244" y="621"/>
                </a:lnTo>
                <a:lnTo>
                  <a:pt x="241" y="625"/>
                </a:lnTo>
                <a:lnTo>
                  <a:pt x="239" y="625"/>
                </a:lnTo>
                <a:lnTo>
                  <a:pt x="237" y="628"/>
                </a:lnTo>
                <a:lnTo>
                  <a:pt x="235" y="630"/>
                </a:lnTo>
                <a:lnTo>
                  <a:pt x="233" y="631"/>
                </a:lnTo>
                <a:lnTo>
                  <a:pt x="230" y="634"/>
                </a:lnTo>
                <a:lnTo>
                  <a:pt x="227" y="637"/>
                </a:lnTo>
                <a:lnTo>
                  <a:pt x="223" y="640"/>
                </a:lnTo>
                <a:lnTo>
                  <a:pt x="219" y="643"/>
                </a:lnTo>
                <a:lnTo>
                  <a:pt x="214" y="647"/>
                </a:lnTo>
                <a:lnTo>
                  <a:pt x="211" y="652"/>
                </a:lnTo>
                <a:lnTo>
                  <a:pt x="205" y="654"/>
                </a:lnTo>
                <a:lnTo>
                  <a:pt x="199" y="659"/>
                </a:lnTo>
                <a:lnTo>
                  <a:pt x="193" y="663"/>
                </a:lnTo>
                <a:lnTo>
                  <a:pt x="187" y="667"/>
                </a:lnTo>
                <a:lnTo>
                  <a:pt x="183" y="669"/>
                </a:lnTo>
                <a:lnTo>
                  <a:pt x="180" y="671"/>
                </a:lnTo>
                <a:lnTo>
                  <a:pt x="176" y="673"/>
                </a:lnTo>
                <a:lnTo>
                  <a:pt x="174" y="676"/>
                </a:lnTo>
                <a:lnTo>
                  <a:pt x="169" y="677"/>
                </a:lnTo>
                <a:lnTo>
                  <a:pt x="165" y="678"/>
                </a:lnTo>
                <a:lnTo>
                  <a:pt x="162" y="681"/>
                </a:lnTo>
                <a:lnTo>
                  <a:pt x="157" y="683"/>
                </a:lnTo>
                <a:lnTo>
                  <a:pt x="152" y="685"/>
                </a:lnTo>
                <a:lnTo>
                  <a:pt x="148" y="687"/>
                </a:lnTo>
                <a:lnTo>
                  <a:pt x="144" y="689"/>
                </a:lnTo>
                <a:lnTo>
                  <a:pt x="139" y="690"/>
                </a:lnTo>
                <a:lnTo>
                  <a:pt x="134" y="691"/>
                </a:lnTo>
                <a:lnTo>
                  <a:pt x="129" y="694"/>
                </a:lnTo>
                <a:lnTo>
                  <a:pt x="126" y="695"/>
                </a:lnTo>
                <a:lnTo>
                  <a:pt x="121" y="697"/>
                </a:lnTo>
                <a:lnTo>
                  <a:pt x="115" y="698"/>
                </a:lnTo>
                <a:lnTo>
                  <a:pt x="110" y="701"/>
                </a:lnTo>
                <a:lnTo>
                  <a:pt x="104" y="701"/>
                </a:lnTo>
                <a:lnTo>
                  <a:pt x="99" y="703"/>
                </a:lnTo>
                <a:lnTo>
                  <a:pt x="93" y="704"/>
                </a:lnTo>
                <a:lnTo>
                  <a:pt x="89" y="706"/>
                </a:lnTo>
                <a:lnTo>
                  <a:pt x="83" y="707"/>
                </a:lnTo>
                <a:lnTo>
                  <a:pt x="77" y="708"/>
                </a:lnTo>
                <a:lnTo>
                  <a:pt x="71" y="708"/>
                </a:lnTo>
                <a:lnTo>
                  <a:pt x="65" y="709"/>
                </a:lnTo>
                <a:lnTo>
                  <a:pt x="57" y="710"/>
                </a:lnTo>
                <a:lnTo>
                  <a:pt x="53" y="712"/>
                </a:lnTo>
                <a:lnTo>
                  <a:pt x="45" y="712"/>
                </a:lnTo>
                <a:lnTo>
                  <a:pt x="39" y="713"/>
                </a:lnTo>
                <a:lnTo>
                  <a:pt x="32" y="713"/>
                </a:lnTo>
                <a:lnTo>
                  <a:pt x="26" y="714"/>
                </a:lnTo>
                <a:close/>
              </a:path>
            </a:pathLst>
          </a:custGeom>
          <a:solidFill>
            <a:srgbClr val="CED4FE"/>
          </a:solidFill>
          <a:ln w="9525" cap="flat" cmpd="sng">
            <a:noFill/>
            <a:prstDash val="solid"/>
            <a:round/>
            <a:headEnd type="none" w="med" len="med"/>
            <a:tailEnd type="none" w="med" len="med"/>
          </a:ln>
        </p:spPr>
        <p:txBody>
          <a:bodyPr/>
          <a:lstStyle/>
          <a:p>
            <a:endParaRPr lang="en-US"/>
          </a:p>
        </p:txBody>
      </p:sp>
      <p:sp>
        <p:nvSpPr>
          <p:cNvPr id="39940" name="Freeform 5"/>
          <p:cNvSpPr>
            <a:spLocks noChangeAspect="1"/>
          </p:cNvSpPr>
          <p:nvPr/>
        </p:nvSpPr>
        <p:spPr bwMode="gray">
          <a:xfrm rot="872276">
            <a:off x="3360738" y="2876550"/>
            <a:ext cx="1093787" cy="1978025"/>
          </a:xfrm>
          <a:custGeom>
            <a:avLst/>
            <a:gdLst>
              <a:gd name="T0" fmla="*/ 701209 w 443"/>
              <a:gd name="T1" fmla="*/ 173971 h 830"/>
              <a:gd name="T2" fmla="*/ 192586 w 443"/>
              <a:gd name="T3" fmla="*/ 395605 h 830"/>
              <a:gd name="T4" fmla="*/ 2469 w 443"/>
              <a:gd name="T5" fmla="*/ 886537 h 830"/>
              <a:gd name="T6" fmla="*/ 0 w 443"/>
              <a:gd name="T7" fmla="*/ 948499 h 830"/>
              <a:gd name="T8" fmla="*/ 0 w 443"/>
              <a:gd name="T9" fmla="*/ 1010461 h 830"/>
              <a:gd name="T10" fmla="*/ 0 w 443"/>
              <a:gd name="T11" fmla="*/ 1074806 h 830"/>
              <a:gd name="T12" fmla="*/ 325914 w 443"/>
              <a:gd name="T13" fmla="*/ 1544290 h 830"/>
              <a:gd name="T14" fmla="*/ 888856 w 443"/>
              <a:gd name="T15" fmla="*/ 1849334 h 830"/>
              <a:gd name="T16" fmla="*/ 1019716 w 443"/>
              <a:gd name="T17" fmla="*/ 1701578 h 830"/>
              <a:gd name="T18" fmla="*/ 965397 w 443"/>
              <a:gd name="T19" fmla="*/ 1699195 h 830"/>
              <a:gd name="T20" fmla="*/ 913547 w 443"/>
              <a:gd name="T21" fmla="*/ 1689662 h 830"/>
              <a:gd name="T22" fmla="*/ 871573 w 443"/>
              <a:gd name="T23" fmla="*/ 1682513 h 830"/>
              <a:gd name="T24" fmla="*/ 822192 w 443"/>
              <a:gd name="T25" fmla="*/ 1670597 h 830"/>
              <a:gd name="T26" fmla="*/ 770342 w 443"/>
              <a:gd name="T27" fmla="*/ 1656298 h 830"/>
              <a:gd name="T28" fmla="*/ 716023 w 443"/>
              <a:gd name="T29" fmla="*/ 1637233 h 830"/>
              <a:gd name="T30" fmla="*/ 661704 w 443"/>
              <a:gd name="T31" fmla="*/ 1611018 h 830"/>
              <a:gd name="T32" fmla="*/ 604916 w 443"/>
              <a:gd name="T33" fmla="*/ 1580037 h 830"/>
              <a:gd name="T34" fmla="*/ 555535 w 443"/>
              <a:gd name="T35" fmla="*/ 1541906 h 830"/>
              <a:gd name="T36" fmla="*/ 508623 w 443"/>
              <a:gd name="T37" fmla="*/ 1496626 h 830"/>
              <a:gd name="T38" fmla="*/ 466650 w 443"/>
              <a:gd name="T39" fmla="*/ 1458496 h 830"/>
              <a:gd name="T40" fmla="*/ 432083 w 443"/>
              <a:gd name="T41" fmla="*/ 1420365 h 830"/>
              <a:gd name="T42" fmla="*/ 402454 w 443"/>
              <a:gd name="T43" fmla="*/ 1379851 h 830"/>
              <a:gd name="T44" fmla="*/ 372826 w 443"/>
              <a:gd name="T45" fmla="*/ 1336954 h 830"/>
              <a:gd name="T46" fmla="*/ 350604 w 443"/>
              <a:gd name="T47" fmla="*/ 1294058 h 830"/>
              <a:gd name="T48" fmla="*/ 333321 w 443"/>
              <a:gd name="T49" fmla="*/ 1251161 h 830"/>
              <a:gd name="T50" fmla="*/ 318507 w 443"/>
              <a:gd name="T51" fmla="*/ 1208263 h 830"/>
              <a:gd name="T52" fmla="*/ 306162 w 443"/>
              <a:gd name="T53" fmla="*/ 1165366 h 830"/>
              <a:gd name="T54" fmla="*/ 296285 w 443"/>
              <a:gd name="T55" fmla="*/ 1124853 h 830"/>
              <a:gd name="T56" fmla="*/ 288878 w 443"/>
              <a:gd name="T57" fmla="*/ 1086722 h 830"/>
              <a:gd name="T58" fmla="*/ 283940 w 443"/>
              <a:gd name="T59" fmla="*/ 1031909 h 830"/>
              <a:gd name="T60" fmla="*/ 281471 w 443"/>
              <a:gd name="T61" fmla="*/ 972330 h 830"/>
              <a:gd name="T62" fmla="*/ 281471 w 443"/>
              <a:gd name="T63" fmla="*/ 929433 h 830"/>
              <a:gd name="T64" fmla="*/ 288878 w 443"/>
              <a:gd name="T65" fmla="*/ 869854 h 830"/>
              <a:gd name="T66" fmla="*/ 298754 w 443"/>
              <a:gd name="T67" fmla="*/ 826957 h 830"/>
              <a:gd name="T68" fmla="*/ 311100 w 443"/>
              <a:gd name="T69" fmla="*/ 786444 h 830"/>
              <a:gd name="T70" fmla="*/ 325914 w 443"/>
              <a:gd name="T71" fmla="*/ 741164 h 830"/>
              <a:gd name="T72" fmla="*/ 343197 w 443"/>
              <a:gd name="T73" fmla="*/ 688734 h 830"/>
              <a:gd name="T74" fmla="*/ 365419 w 443"/>
              <a:gd name="T75" fmla="*/ 643454 h 830"/>
              <a:gd name="T76" fmla="*/ 395047 w 443"/>
              <a:gd name="T77" fmla="*/ 595791 h 830"/>
              <a:gd name="T78" fmla="*/ 427145 w 443"/>
              <a:gd name="T79" fmla="*/ 552894 h 830"/>
              <a:gd name="T80" fmla="*/ 469119 w 443"/>
              <a:gd name="T81" fmla="*/ 509997 h 830"/>
              <a:gd name="T82" fmla="*/ 506154 w 443"/>
              <a:gd name="T83" fmla="*/ 479016 h 830"/>
              <a:gd name="T84" fmla="*/ 538252 w 443"/>
              <a:gd name="T85" fmla="*/ 443268 h 830"/>
              <a:gd name="T86" fmla="*/ 597509 w 443"/>
              <a:gd name="T87" fmla="*/ 400371 h 830"/>
              <a:gd name="T88" fmla="*/ 634545 w 443"/>
              <a:gd name="T89" fmla="*/ 378923 h 830"/>
              <a:gd name="T90" fmla="*/ 678988 w 443"/>
              <a:gd name="T91" fmla="*/ 352708 h 830"/>
              <a:gd name="T92" fmla="*/ 733307 w 443"/>
              <a:gd name="T93" fmla="*/ 326493 h 830"/>
              <a:gd name="T94" fmla="*/ 792564 w 443"/>
              <a:gd name="T95" fmla="*/ 309811 h 830"/>
              <a:gd name="T96" fmla="*/ 856759 w 443"/>
              <a:gd name="T97" fmla="*/ 290746 h 830"/>
              <a:gd name="T98" fmla="*/ 930830 w 443"/>
              <a:gd name="T99" fmla="*/ 278830 h 830"/>
              <a:gd name="T100" fmla="*/ 1007370 w 443"/>
              <a:gd name="T101" fmla="*/ 274064 h 8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3"/>
              <a:gd name="T154" fmla="*/ 0 h 830"/>
              <a:gd name="T155" fmla="*/ 443 w 443"/>
              <a:gd name="T156" fmla="*/ 830 h 8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3" h="830">
                <a:moveTo>
                  <a:pt x="415" y="115"/>
                </a:moveTo>
                <a:lnTo>
                  <a:pt x="414" y="0"/>
                </a:lnTo>
                <a:lnTo>
                  <a:pt x="376" y="0"/>
                </a:lnTo>
                <a:lnTo>
                  <a:pt x="362" y="51"/>
                </a:lnTo>
                <a:lnTo>
                  <a:pt x="284" y="73"/>
                </a:lnTo>
                <a:lnTo>
                  <a:pt x="232" y="37"/>
                </a:lnTo>
                <a:lnTo>
                  <a:pt x="176" y="71"/>
                </a:lnTo>
                <a:lnTo>
                  <a:pt x="178" y="130"/>
                </a:lnTo>
                <a:lnTo>
                  <a:pt x="136" y="176"/>
                </a:lnTo>
                <a:lnTo>
                  <a:pt x="78" y="166"/>
                </a:lnTo>
                <a:lnTo>
                  <a:pt x="39" y="231"/>
                </a:lnTo>
                <a:lnTo>
                  <a:pt x="73" y="278"/>
                </a:lnTo>
                <a:lnTo>
                  <a:pt x="50" y="360"/>
                </a:lnTo>
                <a:lnTo>
                  <a:pt x="1" y="368"/>
                </a:lnTo>
                <a:lnTo>
                  <a:pt x="1" y="372"/>
                </a:lnTo>
                <a:lnTo>
                  <a:pt x="0" y="378"/>
                </a:lnTo>
                <a:lnTo>
                  <a:pt x="0" y="383"/>
                </a:lnTo>
                <a:lnTo>
                  <a:pt x="0" y="387"/>
                </a:lnTo>
                <a:lnTo>
                  <a:pt x="0" y="393"/>
                </a:lnTo>
                <a:lnTo>
                  <a:pt x="0" y="398"/>
                </a:lnTo>
                <a:lnTo>
                  <a:pt x="0" y="403"/>
                </a:lnTo>
                <a:lnTo>
                  <a:pt x="0" y="409"/>
                </a:lnTo>
                <a:lnTo>
                  <a:pt x="0" y="414"/>
                </a:lnTo>
                <a:lnTo>
                  <a:pt x="0" y="420"/>
                </a:lnTo>
                <a:lnTo>
                  <a:pt x="0" y="424"/>
                </a:lnTo>
                <a:lnTo>
                  <a:pt x="0" y="429"/>
                </a:lnTo>
                <a:lnTo>
                  <a:pt x="0" y="434"/>
                </a:lnTo>
                <a:lnTo>
                  <a:pt x="0" y="440"/>
                </a:lnTo>
                <a:lnTo>
                  <a:pt x="0" y="445"/>
                </a:lnTo>
                <a:lnTo>
                  <a:pt x="0" y="451"/>
                </a:lnTo>
                <a:lnTo>
                  <a:pt x="51" y="465"/>
                </a:lnTo>
                <a:lnTo>
                  <a:pt x="73" y="543"/>
                </a:lnTo>
                <a:lnTo>
                  <a:pt x="43" y="603"/>
                </a:lnTo>
                <a:lnTo>
                  <a:pt x="60" y="635"/>
                </a:lnTo>
                <a:lnTo>
                  <a:pt x="132" y="648"/>
                </a:lnTo>
                <a:lnTo>
                  <a:pt x="175" y="690"/>
                </a:lnTo>
                <a:lnTo>
                  <a:pt x="181" y="760"/>
                </a:lnTo>
                <a:lnTo>
                  <a:pt x="215" y="781"/>
                </a:lnTo>
                <a:lnTo>
                  <a:pt x="279" y="754"/>
                </a:lnTo>
                <a:lnTo>
                  <a:pt x="360" y="776"/>
                </a:lnTo>
                <a:lnTo>
                  <a:pt x="393" y="830"/>
                </a:lnTo>
                <a:lnTo>
                  <a:pt x="417" y="828"/>
                </a:lnTo>
                <a:lnTo>
                  <a:pt x="443" y="775"/>
                </a:lnTo>
                <a:lnTo>
                  <a:pt x="414" y="714"/>
                </a:lnTo>
                <a:lnTo>
                  <a:pt x="413" y="714"/>
                </a:lnTo>
                <a:lnTo>
                  <a:pt x="408" y="714"/>
                </a:lnTo>
                <a:lnTo>
                  <a:pt x="403" y="714"/>
                </a:lnTo>
                <a:lnTo>
                  <a:pt x="401" y="714"/>
                </a:lnTo>
                <a:lnTo>
                  <a:pt x="396" y="713"/>
                </a:lnTo>
                <a:lnTo>
                  <a:pt x="391" y="713"/>
                </a:lnTo>
                <a:lnTo>
                  <a:pt x="387" y="712"/>
                </a:lnTo>
                <a:lnTo>
                  <a:pt x="381" y="710"/>
                </a:lnTo>
                <a:lnTo>
                  <a:pt x="377" y="710"/>
                </a:lnTo>
                <a:lnTo>
                  <a:pt x="373" y="709"/>
                </a:lnTo>
                <a:lnTo>
                  <a:pt x="370" y="709"/>
                </a:lnTo>
                <a:lnTo>
                  <a:pt x="368" y="709"/>
                </a:lnTo>
                <a:lnTo>
                  <a:pt x="364" y="708"/>
                </a:lnTo>
                <a:lnTo>
                  <a:pt x="360" y="707"/>
                </a:lnTo>
                <a:lnTo>
                  <a:pt x="356" y="707"/>
                </a:lnTo>
                <a:lnTo>
                  <a:pt x="353" y="706"/>
                </a:lnTo>
                <a:lnTo>
                  <a:pt x="348" y="704"/>
                </a:lnTo>
                <a:lnTo>
                  <a:pt x="345" y="704"/>
                </a:lnTo>
                <a:lnTo>
                  <a:pt x="341" y="703"/>
                </a:lnTo>
                <a:lnTo>
                  <a:pt x="338" y="702"/>
                </a:lnTo>
                <a:lnTo>
                  <a:pt x="333" y="701"/>
                </a:lnTo>
                <a:lnTo>
                  <a:pt x="329" y="700"/>
                </a:lnTo>
                <a:lnTo>
                  <a:pt x="324" y="698"/>
                </a:lnTo>
                <a:lnTo>
                  <a:pt x="321" y="697"/>
                </a:lnTo>
                <a:lnTo>
                  <a:pt x="316" y="696"/>
                </a:lnTo>
                <a:lnTo>
                  <a:pt x="312" y="695"/>
                </a:lnTo>
                <a:lnTo>
                  <a:pt x="308" y="693"/>
                </a:lnTo>
                <a:lnTo>
                  <a:pt x="304" y="691"/>
                </a:lnTo>
                <a:lnTo>
                  <a:pt x="299" y="689"/>
                </a:lnTo>
                <a:lnTo>
                  <a:pt x="294" y="688"/>
                </a:lnTo>
                <a:lnTo>
                  <a:pt x="290" y="687"/>
                </a:lnTo>
                <a:lnTo>
                  <a:pt x="286" y="684"/>
                </a:lnTo>
                <a:lnTo>
                  <a:pt x="281" y="682"/>
                </a:lnTo>
                <a:lnTo>
                  <a:pt x="276" y="679"/>
                </a:lnTo>
                <a:lnTo>
                  <a:pt x="272" y="677"/>
                </a:lnTo>
                <a:lnTo>
                  <a:pt x="268" y="676"/>
                </a:lnTo>
                <a:lnTo>
                  <a:pt x="263" y="673"/>
                </a:lnTo>
                <a:lnTo>
                  <a:pt x="259" y="671"/>
                </a:lnTo>
                <a:lnTo>
                  <a:pt x="255" y="667"/>
                </a:lnTo>
                <a:lnTo>
                  <a:pt x="250" y="665"/>
                </a:lnTo>
                <a:lnTo>
                  <a:pt x="245" y="663"/>
                </a:lnTo>
                <a:lnTo>
                  <a:pt x="242" y="659"/>
                </a:lnTo>
                <a:lnTo>
                  <a:pt x="237" y="657"/>
                </a:lnTo>
                <a:lnTo>
                  <a:pt x="233" y="653"/>
                </a:lnTo>
                <a:lnTo>
                  <a:pt x="229" y="651"/>
                </a:lnTo>
                <a:lnTo>
                  <a:pt x="225" y="647"/>
                </a:lnTo>
                <a:lnTo>
                  <a:pt x="220" y="643"/>
                </a:lnTo>
                <a:lnTo>
                  <a:pt x="218" y="640"/>
                </a:lnTo>
                <a:lnTo>
                  <a:pt x="213" y="636"/>
                </a:lnTo>
                <a:lnTo>
                  <a:pt x="209" y="633"/>
                </a:lnTo>
                <a:lnTo>
                  <a:pt x="206" y="628"/>
                </a:lnTo>
                <a:lnTo>
                  <a:pt x="202" y="625"/>
                </a:lnTo>
                <a:lnTo>
                  <a:pt x="199" y="622"/>
                </a:lnTo>
                <a:lnTo>
                  <a:pt x="196" y="618"/>
                </a:lnTo>
                <a:lnTo>
                  <a:pt x="193" y="615"/>
                </a:lnTo>
                <a:lnTo>
                  <a:pt x="189" y="612"/>
                </a:lnTo>
                <a:lnTo>
                  <a:pt x="185" y="609"/>
                </a:lnTo>
                <a:lnTo>
                  <a:pt x="183" y="605"/>
                </a:lnTo>
                <a:lnTo>
                  <a:pt x="181" y="603"/>
                </a:lnTo>
                <a:lnTo>
                  <a:pt x="178" y="599"/>
                </a:lnTo>
                <a:lnTo>
                  <a:pt x="175" y="596"/>
                </a:lnTo>
                <a:lnTo>
                  <a:pt x="172" y="592"/>
                </a:lnTo>
                <a:lnTo>
                  <a:pt x="170" y="590"/>
                </a:lnTo>
                <a:lnTo>
                  <a:pt x="167" y="586"/>
                </a:lnTo>
                <a:lnTo>
                  <a:pt x="165" y="582"/>
                </a:lnTo>
                <a:lnTo>
                  <a:pt x="163" y="579"/>
                </a:lnTo>
                <a:lnTo>
                  <a:pt x="160" y="575"/>
                </a:lnTo>
                <a:lnTo>
                  <a:pt x="159" y="572"/>
                </a:lnTo>
                <a:lnTo>
                  <a:pt x="156" y="568"/>
                </a:lnTo>
                <a:lnTo>
                  <a:pt x="153" y="564"/>
                </a:lnTo>
                <a:lnTo>
                  <a:pt x="151" y="561"/>
                </a:lnTo>
                <a:lnTo>
                  <a:pt x="150" y="557"/>
                </a:lnTo>
                <a:lnTo>
                  <a:pt x="148" y="554"/>
                </a:lnTo>
                <a:lnTo>
                  <a:pt x="146" y="550"/>
                </a:lnTo>
                <a:lnTo>
                  <a:pt x="145" y="547"/>
                </a:lnTo>
                <a:lnTo>
                  <a:pt x="142" y="543"/>
                </a:lnTo>
                <a:lnTo>
                  <a:pt x="141" y="539"/>
                </a:lnTo>
                <a:lnTo>
                  <a:pt x="139" y="536"/>
                </a:lnTo>
                <a:lnTo>
                  <a:pt x="138" y="532"/>
                </a:lnTo>
                <a:lnTo>
                  <a:pt x="136" y="529"/>
                </a:lnTo>
                <a:lnTo>
                  <a:pt x="135" y="525"/>
                </a:lnTo>
                <a:lnTo>
                  <a:pt x="134" y="521"/>
                </a:lnTo>
                <a:lnTo>
                  <a:pt x="133" y="518"/>
                </a:lnTo>
                <a:lnTo>
                  <a:pt x="132" y="515"/>
                </a:lnTo>
                <a:lnTo>
                  <a:pt x="130" y="511"/>
                </a:lnTo>
                <a:lnTo>
                  <a:pt x="129" y="507"/>
                </a:lnTo>
                <a:lnTo>
                  <a:pt x="128" y="503"/>
                </a:lnTo>
                <a:lnTo>
                  <a:pt x="127" y="500"/>
                </a:lnTo>
                <a:lnTo>
                  <a:pt x="126" y="496"/>
                </a:lnTo>
                <a:lnTo>
                  <a:pt x="126" y="493"/>
                </a:lnTo>
                <a:lnTo>
                  <a:pt x="124" y="489"/>
                </a:lnTo>
                <a:lnTo>
                  <a:pt x="123" y="485"/>
                </a:lnTo>
                <a:lnTo>
                  <a:pt x="122" y="482"/>
                </a:lnTo>
                <a:lnTo>
                  <a:pt x="122" y="479"/>
                </a:lnTo>
                <a:lnTo>
                  <a:pt x="121" y="476"/>
                </a:lnTo>
                <a:lnTo>
                  <a:pt x="120" y="472"/>
                </a:lnTo>
                <a:lnTo>
                  <a:pt x="120" y="469"/>
                </a:lnTo>
                <a:lnTo>
                  <a:pt x="118" y="465"/>
                </a:lnTo>
                <a:lnTo>
                  <a:pt x="118" y="462"/>
                </a:lnTo>
                <a:lnTo>
                  <a:pt x="118" y="459"/>
                </a:lnTo>
                <a:lnTo>
                  <a:pt x="117" y="456"/>
                </a:lnTo>
                <a:lnTo>
                  <a:pt x="116" y="452"/>
                </a:lnTo>
                <a:lnTo>
                  <a:pt x="116" y="448"/>
                </a:lnTo>
                <a:lnTo>
                  <a:pt x="116" y="445"/>
                </a:lnTo>
                <a:lnTo>
                  <a:pt x="115" y="439"/>
                </a:lnTo>
                <a:lnTo>
                  <a:pt x="115" y="433"/>
                </a:lnTo>
                <a:lnTo>
                  <a:pt x="114" y="427"/>
                </a:lnTo>
                <a:lnTo>
                  <a:pt x="114" y="421"/>
                </a:lnTo>
                <a:lnTo>
                  <a:pt x="114" y="416"/>
                </a:lnTo>
                <a:lnTo>
                  <a:pt x="114" y="411"/>
                </a:lnTo>
                <a:lnTo>
                  <a:pt x="114" y="408"/>
                </a:lnTo>
                <a:lnTo>
                  <a:pt x="114" y="405"/>
                </a:lnTo>
                <a:lnTo>
                  <a:pt x="114" y="402"/>
                </a:lnTo>
                <a:lnTo>
                  <a:pt x="114" y="398"/>
                </a:lnTo>
                <a:lnTo>
                  <a:pt x="114" y="395"/>
                </a:lnTo>
                <a:lnTo>
                  <a:pt x="114" y="390"/>
                </a:lnTo>
                <a:lnTo>
                  <a:pt x="115" y="385"/>
                </a:lnTo>
                <a:lnTo>
                  <a:pt x="116" y="380"/>
                </a:lnTo>
                <a:lnTo>
                  <a:pt x="116" y="373"/>
                </a:lnTo>
                <a:lnTo>
                  <a:pt x="117" y="368"/>
                </a:lnTo>
                <a:lnTo>
                  <a:pt x="117" y="365"/>
                </a:lnTo>
                <a:lnTo>
                  <a:pt x="118" y="361"/>
                </a:lnTo>
                <a:lnTo>
                  <a:pt x="118" y="357"/>
                </a:lnTo>
                <a:lnTo>
                  <a:pt x="120" y="355"/>
                </a:lnTo>
                <a:lnTo>
                  <a:pt x="120" y="350"/>
                </a:lnTo>
                <a:lnTo>
                  <a:pt x="121" y="347"/>
                </a:lnTo>
                <a:lnTo>
                  <a:pt x="122" y="344"/>
                </a:lnTo>
                <a:lnTo>
                  <a:pt x="123" y="341"/>
                </a:lnTo>
                <a:lnTo>
                  <a:pt x="123" y="336"/>
                </a:lnTo>
                <a:lnTo>
                  <a:pt x="124" y="334"/>
                </a:lnTo>
                <a:lnTo>
                  <a:pt x="126" y="330"/>
                </a:lnTo>
                <a:lnTo>
                  <a:pt x="127" y="326"/>
                </a:lnTo>
                <a:lnTo>
                  <a:pt x="128" y="322"/>
                </a:lnTo>
                <a:lnTo>
                  <a:pt x="129" y="318"/>
                </a:lnTo>
                <a:lnTo>
                  <a:pt x="130" y="313"/>
                </a:lnTo>
                <a:lnTo>
                  <a:pt x="132" y="311"/>
                </a:lnTo>
                <a:lnTo>
                  <a:pt x="133" y="306"/>
                </a:lnTo>
                <a:lnTo>
                  <a:pt x="134" y="302"/>
                </a:lnTo>
                <a:lnTo>
                  <a:pt x="136" y="298"/>
                </a:lnTo>
                <a:lnTo>
                  <a:pt x="138" y="294"/>
                </a:lnTo>
                <a:lnTo>
                  <a:pt x="139" y="289"/>
                </a:lnTo>
                <a:lnTo>
                  <a:pt x="141" y="286"/>
                </a:lnTo>
                <a:lnTo>
                  <a:pt x="142" y="282"/>
                </a:lnTo>
                <a:lnTo>
                  <a:pt x="145" y="278"/>
                </a:lnTo>
                <a:lnTo>
                  <a:pt x="146" y="274"/>
                </a:lnTo>
                <a:lnTo>
                  <a:pt x="148" y="270"/>
                </a:lnTo>
                <a:lnTo>
                  <a:pt x="151" y="266"/>
                </a:lnTo>
                <a:lnTo>
                  <a:pt x="153" y="263"/>
                </a:lnTo>
                <a:lnTo>
                  <a:pt x="156" y="258"/>
                </a:lnTo>
                <a:lnTo>
                  <a:pt x="158" y="255"/>
                </a:lnTo>
                <a:lnTo>
                  <a:pt x="160" y="250"/>
                </a:lnTo>
                <a:lnTo>
                  <a:pt x="163" y="247"/>
                </a:lnTo>
                <a:lnTo>
                  <a:pt x="165" y="243"/>
                </a:lnTo>
                <a:lnTo>
                  <a:pt x="167" y="239"/>
                </a:lnTo>
                <a:lnTo>
                  <a:pt x="171" y="235"/>
                </a:lnTo>
                <a:lnTo>
                  <a:pt x="173" y="232"/>
                </a:lnTo>
                <a:lnTo>
                  <a:pt x="177" y="227"/>
                </a:lnTo>
                <a:lnTo>
                  <a:pt x="179" y="225"/>
                </a:lnTo>
                <a:lnTo>
                  <a:pt x="183" y="221"/>
                </a:lnTo>
                <a:lnTo>
                  <a:pt x="187" y="217"/>
                </a:lnTo>
                <a:lnTo>
                  <a:pt x="190" y="214"/>
                </a:lnTo>
                <a:lnTo>
                  <a:pt x="194" y="210"/>
                </a:lnTo>
                <a:lnTo>
                  <a:pt x="197" y="207"/>
                </a:lnTo>
                <a:lnTo>
                  <a:pt x="201" y="204"/>
                </a:lnTo>
                <a:lnTo>
                  <a:pt x="202" y="203"/>
                </a:lnTo>
                <a:lnTo>
                  <a:pt x="205" y="201"/>
                </a:lnTo>
                <a:lnTo>
                  <a:pt x="206" y="198"/>
                </a:lnTo>
                <a:lnTo>
                  <a:pt x="208" y="196"/>
                </a:lnTo>
                <a:lnTo>
                  <a:pt x="211" y="192"/>
                </a:lnTo>
                <a:lnTo>
                  <a:pt x="214" y="190"/>
                </a:lnTo>
                <a:lnTo>
                  <a:pt x="218" y="186"/>
                </a:lnTo>
                <a:lnTo>
                  <a:pt x="221" y="184"/>
                </a:lnTo>
                <a:lnTo>
                  <a:pt x="226" y="179"/>
                </a:lnTo>
                <a:lnTo>
                  <a:pt x="231" y="176"/>
                </a:lnTo>
                <a:lnTo>
                  <a:pt x="236" y="172"/>
                </a:lnTo>
                <a:lnTo>
                  <a:pt x="242" y="168"/>
                </a:lnTo>
                <a:lnTo>
                  <a:pt x="244" y="166"/>
                </a:lnTo>
                <a:lnTo>
                  <a:pt x="248" y="164"/>
                </a:lnTo>
                <a:lnTo>
                  <a:pt x="251" y="162"/>
                </a:lnTo>
                <a:lnTo>
                  <a:pt x="255" y="161"/>
                </a:lnTo>
                <a:lnTo>
                  <a:pt x="257" y="159"/>
                </a:lnTo>
                <a:lnTo>
                  <a:pt x="261" y="156"/>
                </a:lnTo>
                <a:lnTo>
                  <a:pt x="264" y="154"/>
                </a:lnTo>
                <a:lnTo>
                  <a:pt x="268" y="152"/>
                </a:lnTo>
                <a:lnTo>
                  <a:pt x="272" y="150"/>
                </a:lnTo>
                <a:lnTo>
                  <a:pt x="275" y="148"/>
                </a:lnTo>
                <a:lnTo>
                  <a:pt x="280" y="146"/>
                </a:lnTo>
                <a:lnTo>
                  <a:pt x="284" y="144"/>
                </a:lnTo>
                <a:lnTo>
                  <a:pt x="288" y="142"/>
                </a:lnTo>
                <a:lnTo>
                  <a:pt x="292" y="140"/>
                </a:lnTo>
                <a:lnTo>
                  <a:pt x="297" y="137"/>
                </a:lnTo>
                <a:lnTo>
                  <a:pt x="302" y="136"/>
                </a:lnTo>
                <a:lnTo>
                  <a:pt x="305" y="135"/>
                </a:lnTo>
                <a:lnTo>
                  <a:pt x="311" y="132"/>
                </a:lnTo>
                <a:lnTo>
                  <a:pt x="316" y="131"/>
                </a:lnTo>
                <a:lnTo>
                  <a:pt x="321" y="130"/>
                </a:lnTo>
                <a:lnTo>
                  <a:pt x="326" y="128"/>
                </a:lnTo>
                <a:lnTo>
                  <a:pt x="330" y="126"/>
                </a:lnTo>
                <a:lnTo>
                  <a:pt x="336" y="125"/>
                </a:lnTo>
                <a:lnTo>
                  <a:pt x="341" y="124"/>
                </a:lnTo>
                <a:lnTo>
                  <a:pt x="347" y="122"/>
                </a:lnTo>
                <a:lnTo>
                  <a:pt x="353" y="120"/>
                </a:lnTo>
                <a:lnTo>
                  <a:pt x="358" y="119"/>
                </a:lnTo>
                <a:lnTo>
                  <a:pt x="365" y="119"/>
                </a:lnTo>
                <a:lnTo>
                  <a:pt x="370" y="117"/>
                </a:lnTo>
                <a:lnTo>
                  <a:pt x="377" y="117"/>
                </a:lnTo>
                <a:lnTo>
                  <a:pt x="382" y="116"/>
                </a:lnTo>
                <a:lnTo>
                  <a:pt x="389" y="116"/>
                </a:lnTo>
                <a:lnTo>
                  <a:pt x="395" y="115"/>
                </a:lnTo>
                <a:lnTo>
                  <a:pt x="401" y="115"/>
                </a:lnTo>
                <a:lnTo>
                  <a:pt x="408" y="115"/>
                </a:lnTo>
                <a:lnTo>
                  <a:pt x="415" y="115"/>
                </a:lnTo>
                <a:close/>
              </a:path>
            </a:pathLst>
          </a:custGeom>
          <a:solidFill>
            <a:srgbClr val="CED4FE"/>
          </a:solidFill>
          <a:ln w="9525" cap="flat" cmpd="sng">
            <a:noFill/>
            <a:prstDash val="solid"/>
            <a:round/>
            <a:headEnd type="none" w="med" len="med"/>
            <a:tailEnd type="none" w="med" len="med"/>
          </a:ln>
        </p:spPr>
        <p:txBody>
          <a:bodyPr/>
          <a:lstStyle/>
          <a:p>
            <a:endParaRPr lang="en-US"/>
          </a:p>
        </p:txBody>
      </p:sp>
      <p:sp>
        <p:nvSpPr>
          <p:cNvPr id="39941" name="Oval 7"/>
          <p:cNvSpPr>
            <a:spLocks noChangeArrowheads="1"/>
          </p:cNvSpPr>
          <p:nvPr/>
        </p:nvSpPr>
        <p:spPr bwMode="gray">
          <a:xfrm>
            <a:off x="3570288" y="3198813"/>
            <a:ext cx="1595437" cy="1573212"/>
          </a:xfrm>
          <a:prstGeom prst="ellipse">
            <a:avLst/>
          </a:prstGeom>
          <a:solidFill>
            <a:srgbClr val="CED4FE"/>
          </a:solidFill>
          <a:ln w="28575">
            <a:solidFill>
              <a:srgbClr val="C3CAFD"/>
            </a:solidFill>
            <a:round/>
            <a:headEnd/>
            <a:tailEnd/>
          </a:ln>
        </p:spPr>
        <p:txBody>
          <a:bodyPr/>
          <a:lstStyle/>
          <a:p>
            <a:endParaRPr lang="en-US" sz="1400"/>
          </a:p>
        </p:txBody>
      </p:sp>
      <p:sp>
        <p:nvSpPr>
          <p:cNvPr id="39942" name="Oval 8"/>
          <p:cNvSpPr>
            <a:spLocks noChangeArrowheads="1"/>
          </p:cNvSpPr>
          <p:nvPr/>
        </p:nvSpPr>
        <p:spPr bwMode="gray">
          <a:xfrm flipV="1">
            <a:off x="4267200" y="3897313"/>
            <a:ext cx="222250" cy="219075"/>
          </a:xfrm>
          <a:prstGeom prst="ellipse">
            <a:avLst/>
          </a:prstGeom>
          <a:solidFill>
            <a:srgbClr val="CED4FE"/>
          </a:solidFill>
          <a:ln w="28575">
            <a:solidFill>
              <a:srgbClr val="C3CAFD"/>
            </a:solidFill>
            <a:round/>
            <a:headEnd/>
            <a:tailEnd/>
          </a:ln>
        </p:spPr>
        <p:txBody>
          <a:bodyPr/>
          <a:lstStyle/>
          <a:p>
            <a:endParaRPr lang="en-US"/>
          </a:p>
        </p:txBody>
      </p:sp>
      <p:sp>
        <p:nvSpPr>
          <p:cNvPr id="39943" name="Oval 9"/>
          <p:cNvSpPr>
            <a:spLocks noChangeArrowheads="1"/>
          </p:cNvSpPr>
          <p:nvPr/>
        </p:nvSpPr>
        <p:spPr bwMode="gray">
          <a:xfrm flipV="1">
            <a:off x="4222750" y="3908425"/>
            <a:ext cx="223838" cy="219075"/>
          </a:xfrm>
          <a:prstGeom prst="ellipse">
            <a:avLst/>
          </a:prstGeom>
          <a:solidFill>
            <a:srgbClr val="C3CAFD"/>
          </a:solidFill>
          <a:ln w="28575">
            <a:solidFill>
              <a:srgbClr val="C3CAFD"/>
            </a:solidFill>
            <a:round/>
            <a:headEnd/>
            <a:tailEnd/>
          </a:ln>
        </p:spPr>
        <p:txBody>
          <a:bodyPr/>
          <a:lstStyle/>
          <a:p>
            <a:endParaRPr lang="en-US"/>
          </a:p>
        </p:txBody>
      </p:sp>
      <p:sp>
        <p:nvSpPr>
          <p:cNvPr id="39944" name="Text Box 10"/>
          <p:cNvSpPr txBox="1">
            <a:spLocks noChangeArrowheads="1"/>
          </p:cNvSpPr>
          <p:nvPr/>
        </p:nvSpPr>
        <p:spPr bwMode="gray">
          <a:xfrm>
            <a:off x="3792538" y="3538538"/>
            <a:ext cx="1168400" cy="915987"/>
          </a:xfrm>
          <a:prstGeom prst="rect">
            <a:avLst/>
          </a:prstGeom>
          <a:noFill/>
          <a:ln w="12700">
            <a:noFill/>
            <a:miter lim="800000"/>
            <a:headEnd/>
            <a:tailEnd/>
          </a:ln>
        </p:spPr>
        <p:txBody>
          <a:bodyPr>
            <a:spAutoFit/>
          </a:bodyPr>
          <a:lstStyle/>
          <a:p>
            <a:pPr algn="ctr" eaLnBrk="0" hangingPunct="0"/>
            <a:r>
              <a:rPr lang="en-US" b="1">
                <a:solidFill>
                  <a:schemeClr val="tx2"/>
                </a:solidFill>
              </a:rPr>
              <a:t>ALCS Program/Project</a:t>
            </a:r>
          </a:p>
        </p:txBody>
      </p:sp>
      <p:sp>
        <p:nvSpPr>
          <p:cNvPr id="39945" name="Freeform 18"/>
          <p:cNvSpPr>
            <a:spLocks noChangeAspect="1"/>
          </p:cNvSpPr>
          <p:nvPr/>
        </p:nvSpPr>
        <p:spPr bwMode="gray">
          <a:xfrm>
            <a:off x="4286250" y="1143000"/>
            <a:ext cx="1066800" cy="1944688"/>
          </a:xfrm>
          <a:custGeom>
            <a:avLst/>
            <a:gdLst>
              <a:gd name="T0" fmla="*/ 381866 w 528"/>
              <a:gd name="T1" fmla="*/ 1770039 h 991"/>
              <a:gd name="T2" fmla="*/ 876877 w 528"/>
              <a:gd name="T3" fmla="*/ 1550256 h 991"/>
              <a:gd name="T4" fmla="*/ 1066800 w 528"/>
              <a:gd name="T5" fmla="*/ 1073405 h 991"/>
              <a:gd name="T6" fmla="*/ 1066800 w 528"/>
              <a:gd name="T7" fmla="*/ 1040045 h 991"/>
              <a:gd name="T8" fmla="*/ 1066800 w 528"/>
              <a:gd name="T9" fmla="*/ 1012572 h 991"/>
              <a:gd name="T10" fmla="*/ 1066800 w 528"/>
              <a:gd name="T11" fmla="*/ 967438 h 991"/>
              <a:gd name="T12" fmla="*/ 1066800 w 528"/>
              <a:gd name="T13" fmla="*/ 939965 h 991"/>
              <a:gd name="T14" fmla="*/ 1066800 w 528"/>
              <a:gd name="T15" fmla="*/ 885019 h 991"/>
              <a:gd name="T16" fmla="*/ 753629 w 528"/>
              <a:gd name="T17" fmla="*/ 423867 h 991"/>
              <a:gd name="T18" fmla="*/ 198005 w 528"/>
              <a:gd name="T19" fmla="*/ 121666 h 991"/>
              <a:gd name="T20" fmla="*/ 70716 w 528"/>
              <a:gd name="T21" fmla="*/ 270804 h 991"/>
              <a:gd name="T22" fmla="*/ 107084 w 528"/>
              <a:gd name="T23" fmla="*/ 270804 h 991"/>
              <a:gd name="T24" fmla="*/ 145473 w 528"/>
              <a:gd name="T25" fmla="*/ 274729 h 991"/>
              <a:gd name="T26" fmla="*/ 183861 w 528"/>
              <a:gd name="T27" fmla="*/ 280616 h 991"/>
              <a:gd name="T28" fmla="*/ 230332 w 528"/>
              <a:gd name="T29" fmla="*/ 292390 h 991"/>
              <a:gd name="T30" fmla="*/ 278823 w 528"/>
              <a:gd name="T31" fmla="*/ 304164 h 991"/>
              <a:gd name="T32" fmla="*/ 331355 w 528"/>
              <a:gd name="T33" fmla="*/ 319863 h 991"/>
              <a:gd name="T34" fmla="*/ 381866 w 528"/>
              <a:gd name="T35" fmla="*/ 341449 h 991"/>
              <a:gd name="T36" fmla="*/ 438439 w 528"/>
              <a:gd name="T37" fmla="*/ 368922 h 991"/>
              <a:gd name="T38" fmla="*/ 488950 w 528"/>
              <a:gd name="T39" fmla="*/ 402282 h 991"/>
              <a:gd name="T40" fmla="*/ 537441 w 528"/>
              <a:gd name="T41" fmla="*/ 441529 h 991"/>
              <a:gd name="T42" fmla="*/ 583911 w 528"/>
              <a:gd name="T43" fmla="*/ 486663 h 991"/>
              <a:gd name="T44" fmla="*/ 622300 w 528"/>
              <a:gd name="T45" fmla="*/ 521985 h 991"/>
              <a:gd name="T46" fmla="*/ 652607 w 528"/>
              <a:gd name="T47" fmla="*/ 559270 h 991"/>
              <a:gd name="T48" fmla="*/ 682914 w 528"/>
              <a:gd name="T49" fmla="*/ 598517 h 991"/>
              <a:gd name="T50" fmla="*/ 705139 w 528"/>
              <a:gd name="T51" fmla="*/ 639726 h 991"/>
              <a:gd name="T52" fmla="*/ 725343 w 528"/>
              <a:gd name="T53" fmla="*/ 680935 h 991"/>
              <a:gd name="T54" fmla="*/ 745548 w 528"/>
              <a:gd name="T55" fmla="*/ 726069 h 991"/>
              <a:gd name="T56" fmla="*/ 757670 w 528"/>
              <a:gd name="T57" fmla="*/ 765316 h 991"/>
              <a:gd name="T58" fmla="*/ 769793 w 528"/>
              <a:gd name="T59" fmla="*/ 808488 h 991"/>
              <a:gd name="T60" fmla="*/ 779895 w 528"/>
              <a:gd name="T61" fmla="*/ 847735 h 991"/>
              <a:gd name="T62" fmla="*/ 783936 w 528"/>
              <a:gd name="T63" fmla="*/ 885019 h 991"/>
              <a:gd name="T64" fmla="*/ 789998 w 528"/>
              <a:gd name="T65" fmla="*/ 922304 h 991"/>
              <a:gd name="T66" fmla="*/ 792018 w 528"/>
              <a:gd name="T67" fmla="*/ 957626 h 991"/>
              <a:gd name="T68" fmla="*/ 794039 w 528"/>
              <a:gd name="T69" fmla="*/ 989024 h 991"/>
              <a:gd name="T70" fmla="*/ 789998 w 528"/>
              <a:gd name="T71" fmla="*/ 1032196 h 991"/>
              <a:gd name="T72" fmla="*/ 783936 w 528"/>
              <a:gd name="T73" fmla="*/ 1063593 h 991"/>
              <a:gd name="T74" fmla="*/ 777875 w 528"/>
              <a:gd name="T75" fmla="*/ 1098916 h 991"/>
              <a:gd name="T76" fmla="*/ 767773 w 528"/>
              <a:gd name="T77" fmla="*/ 1142087 h 991"/>
              <a:gd name="T78" fmla="*/ 755650 w 528"/>
              <a:gd name="T79" fmla="*/ 1183297 h 991"/>
              <a:gd name="T80" fmla="*/ 737466 w 528"/>
              <a:gd name="T81" fmla="*/ 1230393 h 991"/>
              <a:gd name="T82" fmla="*/ 717261 w 528"/>
              <a:gd name="T83" fmla="*/ 1275527 h 991"/>
              <a:gd name="T84" fmla="*/ 695036 w 528"/>
              <a:gd name="T85" fmla="*/ 1324586 h 991"/>
              <a:gd name="T86" fmla="*/ 662709 w 528"/>
              <a:gd name="T87" fmla="*/ 1369720 h 991"/>
              <a:gd name="T88" fmla="*/ 630382 w 528"/>
              <a:gd name="T89" fmla="*/ 1414854 h 991"/>
              <a:gd name="T90" fmla="*/ 587952 w 528"/>
              <a:gd name="T91" fmla="*/ 1456063 h 991"/>
              <a:gd name="T92" fmla="*/ 561686 w 528"/>
              <a:gd name="T93" fmla="*/ 1481574 h 991"/>
              <a:gd name="T94" fmla="*/ 515216 w 528"/>
              <a:gd name="T95" fmla="*/ 1516896 h 991"/>
              <a:gd name="T96" fmla="*/ 478848 w 528"/>
              <a:gd name="T97" fmla="*/ 1546331 h 991"/>
              <a:gd name="T98" fmla="*/ 440459 w 528"/>
              <a:gd name="T99" fmla="*/ 1569879 h 991"/>
              <a:gd name="T100" fmla="*/ 398029 w 528"/>
              <a:gd name="T101" fmla="*/ 1593428 h 991"/>
              <a:gd name="T102" fmla="*/ 345498 w 528"/>
              <a:gd name="T103" fmla="*/ 1615013 h 991"/>
              <a:gd name="T104" fmla="*/ 290945 w 528"/>
              <a:gd name="T105" fmla="*/ 1636599 h 991"/>
              <a:gd name="T106" fmla="*/ 224270 w 528"/>
              <a:gd name="T107" fmla="*/ 1650336 h 991"/>
              <a:gd name="T108" fmla="*/ 155575 w 528"/>
              <a:gd name="T109" fmla="*/ 1666034 h 991"/>
              <a:gd name="T110" fmla="*/ 80818 w 528"/>
              <a:gd name="T111" fmla="*/ 1671922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39946" name="Freeform 19"/>
          <p:cNvSpPr>
            <a:spLocks noChangeAspect="1"/>
          </p:cNvSpPr>
          <p:nvPr/>
        </p:nvSpPr>
        <p:spPr bwMode="gray">
          <a:xfrm>
            <a:off x="3357563" y="1143000"/>
            <a:ext cx="1052512" cy="1949450"/>
          </a:xfrm>
          <a:custGeom>
            <a:avLst/>
            <a:gdLst>
              <a:gd name="T0" fmla="*/ 686246 w 523"/>
              <a:gd name="T1" fmla="*/ 174900 h 992"/>
              <a:gd name="T2" fmla="*/ 193195 w 523"/>
              <a:gd name="T3" fmla="*/ 394999 h 992"/>
              <a:gd name="T4" fmla="*/ 2012 w 523"/>
              <a:gd name="T5" fmla="*/ 874501 h 992"/>
              <a:gd name="T6" fmla="*/ 0 w 523"/>
              <a:gd name="T7" fmla="*/ 931491 h 992"/>
              <a:gd name="T8" fmla="*/ 0 w 523"/>
              <a:gd name="T9" fmla="*/ 964899 h 992"/>
              <a:gd name="T10" fmla="*/ 0 w 523"/>
              <a:gd name="T11" fmla="*/ 996342 h 992"/>
              <a:gd name="T12" fmla="*/ 0 w 523"/>
              <a:gd name="T13" fmla="*/ 1029750 h 992"/>
              <a:gd name="T14" fmla="*/ 4025 w 523"/>
              <a:gd name="T15" fmla="*/ 1065123 h 992"/>
              <a:gd name="T16" fmla="*/ 317967 w 523"/>
              <a:gd name="T17" fmla="*/ 1526938 h 992"/>
              <a:gd name="T18" fmla="*/ 867366 w 523"/>
              <a:gd name="T19" fmla="*/ 1829575 h 992"/>
              <a:gd name="T20" fmla="*/ 994151 w 523"/>
              <a:gd name="T21" fmla="*/ 1676291 h 992"/>
              <a:gd name="T22" fmla="*/ 963964 w 523"/>
              <a:gd name="T23" fmla="*/ 1674326 h 992"/>
              <a:gd name="T24" fmla="*/ 923715 w 523"/>
              <a:gd name="T25" fmla="*/ 1672361 h 992"/>
              <a:gd name="T26" fmla="*/ 887491 w 523"/>
              <a:gd name="T27" fmla="*/ 1666465 h 992"/>
              <a:gd name="T28" fmla="*/ 843217 w 523"/>
              <a:gd name="T29" fmla="*/ 1654674 h 992"/>
              <a:gd name="T30" fmla="*/ 794918 w 523"/>
              <a:gd name="T31" fmla="*/ 1646814 h 992"/>
              <a:gd name="T32" fmla="*/ 742594 w 523"/>
              <a:gd name="T33" fmla="*/ 1629127 h 992"/>
              <a:gd name="T34" fmla="*/ 692283 w 523"/>
              <a:gd name="T35" fmla="*/ 1611441 h 992"/>
              <a:gd name="T36" fmla="*/ 637947 w 523"/>
              <a:gd name="T37" fmla="*/ 1585893 h 992"/>
              <a:gd name="T38" fmla="*/ 587636 w 523"/>
              <a:gd name="T39" fmla="*/ 1552485 h 992"/>
              <a:gd name="T40" fmla="*/ 537324 w 523"/>
              <a:gd name="T41" fmla="*/ 1517112 h 992"/>
              <a:gd name="T42" fmla="*/ 493050 w 523"/>
              <a:gd name="T43" fmla="*/ 1471913 h 992"/>
              <a:gd name="T44" fmla="*/ 464876 w 523"/>
              <a:gd name="T45" fmla="*/ 1446366 h 992"/>
              <a:gd name="T46" fmla="*/ 426640 w 523"/>
              <a:gd name="T47" fmla="*/ 1401167 h 992"/>
              <a:gd name="T48" fmla="*/ 402490 w 523"/>
              <a:gd name="T49" fmla="*/ 1367759 h 992"/>
              <a:gd name="T50" fmla="*/ 378341 w 523"/>
              <a:gd name="T51" fmla="*/ 1330421 h 992"/>
              <a:gd name="T52" fmla="*/ 354191 w 523"/>
              <a:gd name="T53" fmla="*/ 1283257 h 992"/>
              <a:gd name="T54" fmla="*/ 332054 w 523"/>
              <a:gd name="T55" fmla="*/ 1234128 h 992"/>
              <a:gd name="T56" fmla="*/ 309917 w 523"/>
              <a:gd name="T57" fmla="*/ 1179103 h 992"/>
              <a:gd name="T58" fmla="*/ 293818 w 523"/>
              <a:gd name="T59" fmla="*/ 1114252 h 992"/>
              <a:gd name="T60" fmla="*/ 281743 w 523"/>
              <a:gd name="T61" fmla="*/ 1043506 h 992"/>
              <a:gd name="T62" fmla="*/ 277718 w 523"/>
              <a:gd name="T63" fmla="*/ 970795 h 992"/>
              <a:gd name="T64" fmla="*/ 277718 w 523"/>
              <a:gd name="T65" fmla="*/ 935422 h 992"/>
              <a:gd name="T66" fmla="*/ 283756 w 523"/>
              <a:gd name="T67" fmla="*/ 888257 h 992"/>
              <a:gd name="T68" fmla="*/ 289793 w 523"/>
              <a:gd name="T69" fmla="*/ 850919 h 992"/>
              <a:gd name="T70" fmla="*/ 297843 w 523"/>
              <a:gd name="T71" fmla="*/ 811616 h 992"/>
              <a:gd name="T72" fmla="*/ 309917 w 523"/>
              <a:gd name="T73" fmla="*/ 766417 h 992"/>
              <a:gd name="T74" fmla="*/ 324005 w 523"/>
              <a:gd name="T75" fmla="*/ 719253 h 992"/>
              <a:gd name="T76" fmla="*/ 346142 w 523"/>
              <a:gd name="T77" fmla="*/ 670124 h 992"/>
              <a:gd name="T78" fmla="*/ 372303 w 523"/>
              <a:gd name="T79" fmla="*/ 622959 h 992"/>
              <a:gd name="T80" fmla="*/ 402490 w 523"/>
              <a:gd name="T81" fmla="*/ 573830 h 992"/>
              <a:gd name="T82" fmla="*/ 436702 w 523"/>
              <a:gd name="T83" fmla="*/ 528631 h 992"/>
              <a:gd name="T84" fmla="*/ 478963 w 523"/>
              <a:gd name="T85" fmla="*/ 487363 h 992"/>
              <a:gd name="T86" fmla="*/ 507138 w 523"/>
              <a:gd name="T87" fmla="*/ 461815 h 992"/>
              <a:gd name="T88" fmla="*/ 549399 w 523"/>
              <a:gd name="T89" fmla="*/ 422512 h 992"/>
              <a:gd name="T90" fmla="*/ 587636 w 523"/>
              <a:gd name="T91" fmla="*/ 394999 h 992"/>
              <a:gd name="T92" fmla="*/ 623860 w 523"/>
              <a:gd name="T93" fmla="*/ 371417 h 992"/>
              <a:gd name="T94" fmla="*/ 670146 w 523"/>
              <a:gd name="T95" fmla="*/ 347835 h 992"/>
              <a:gd name="T96" fmla="*/ 720457 w 523"/>
              <a:gd name="T97" fmla="*/ 324253 h 992"/>
              <a:gd name="T98" fmla="*/ 778819 w 523"/>
              <a:gd name="T99" fmla="*/ 308532 h 992"/>
              <a:gd name="T100" fmla="*/ 841204 w 523"/>
              <a:gd name="T101" fmla="*/ 288880 h 992"/>
              <a:gd name="T102" fmla="*/ 911640 w 523"/>
              <a:gd name="T103" fmla="*/ 277089 h 992"/>
              <a:gd name="T104" fmla="*/ 988113 w 523"/>
              <a:gd name="T105" fmla="*/ 273159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39947" name="Oval 20"/>
          <p:cNvSpPr>
            <a:spLocks noChangeArrowheads="1"/>
          </p:cNvSpPr>
          <p:nvPr/>
        </p:nvSpPr>
        <p:spPr bwMode="gray">
          <a:xfrm>
            <a:off x="3557588" y="1331913"/>
            <a:ext cx="1595437" cy="1571625"/>
          </a:xfrm>
          <a:prstGeom prst="ellipse">
            <a:avLst/>
          </a:prstGeom>
          <a:solidFill>
            <a:srgbClr val="EAEAEA"/>
          </a:solidFill>
          <a:ln w="28575">
            <a:solidFill>
              <a:srgbClr val="DDDDDD"/>
            </a:solidFill>
            <a:round/>
            <a:headEnd/>
            <a:tailEnd/>
          </a:ln>
        </p:spPr>
        <p:txBody>
          <a:bodyPr/>
          <a:lstStyle/>
          <a:p>
            <a:endParaRPr lang="en-US"/>
          </a:p>
        </p:txBody>
      </p:sp>
      <p:sp>
        <p:nvSpPr>
          <p:cNvPr id="39948" name="Oval 21"/>
          <p:cNvSpPr>
            <a:spLocks noChangeArrowheads="1"/>
          </p:cNvSpPr>
          <p:nvPr/>
        </p:nvSpPr>
        <p:spPr bwMode="gray">
          <a:xfrm flipV="1">
            <a:off x="4244975" y="200977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39949" name="Text Box 22"/>
          <p:cNvSpPr txBox="1">
            <a:spLocks noChangeArrowheads="1"/>
          </p:cNvSpPr>
          <p:nvPr/>
        </p:nvSpPr>
        <p:spPr bwMode="gray">
          <a:xfrm>
            <a:off x="3381375" y="1338263"/>
            <a:ext cx="1938338"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Implementation Activities</a:t>
            </a:r>
            <a:endParaRPr lang="en-US" sz="1000"/>
          </a:p>
        </p:txBody>
      </p:sp>
      <p:sp>
        <p:nvSpPr>
          <p:cNvPr id="39950" name="Freeform 24"/>
          <p:cNvSpPr>
            <a:spLocks noChangeAspect="1"/>
          </p:cNvSpPr>
          <p:nvPr/>
        </p:nvSpPr>
        <p:spPr bwMode="gray">
          <a:xfrm>
            <a:off x="2347913" y="2986088"/>
            <a:ext cx="1066800" cy="1944687"/>
          </a:xfrm>
          <a:custGeom>
            <a:avLst/>
            <a:gdLst>
              <a:gd name="T0" fmla="*/ 381866 w 528"/>
              <a:gd name="T1" fmla="*/ 1770038 h 991"/>
              <a:gd name="T2" fmla="*/ 876877 w 528"/>
              <a:gd name="T3" fmla="*/ 1550255 h 991"/>
              <a:gd name="T4" fmla="*/ 1066800 w 528"/>
              <a:gd name="T5" fmla="*/ 1073405 h 991"/>
              <a:gd name="T6" fmla="*/ 1066800 w 528"/>
              <a:gd name="T7" fmla="*/ 1040045 h 991"/>
              <a:gd name="T8" fmla="*/ 1066800 w 528"/>
              <a:gd name="T9" fmla="*/ 1012572 h 991"/>
              <a:gd name="T10" fmla="*/ 1066800 w 528"/>
              <a:gd name="T11" fmla="*/ 967438 h 991"/>
              <a:gd name="T12" fmla="*/ 1066800 w 528"/>
              <a:gd name="T13" fmla="*/ 939965 h 991"/>
              <a:gd name="T14" fmla="*/ 1066800 w 528"/>
              <a:gd name="T15" fmla="*/ 885019 h 991"/>
              <a:gd name="T16" fmla="*/ 753629 w 528"/>
              <a:gd name="T17" fmla="*/ 423867 h 991"/>
              <a:gd name="T18" fmla="*/ 198005 w 528"/>
              <a:gd name="T19" fmla="*/ 121666 h 991"/>
              <a:gd name="T20" fmla="*/ 70716 w 528"/>
              <a:gd name="T21" fmla="*/ 270804 h 991"/>
              <a:gd name="T22" fmla="*/ 107084 w 528"/>
              <a:gd name="T23" fmla="*/ 270804 h 991"/>
              <a:gd name="T24" fmla="*/ 145473 w 528"/>
              <a:gd name="T25" fmla="*/ 274729 h 991"/>
              <a:gd name="T26" fmla="*/ 183861 w 528"/>
              <a:gd name="T27" fmla="*/ 280616 h 991"/>
              <a:gd name="T28" fmla="*/ 230332 w 528"/>
              <a:gd name="T29" fmla="*/ 292390 h 991"/>
              <a:gd name="T30" fmla="*/ 278823 w 528"/>
              <a:gd name="T31" fmla="*/ 304164 h 991"/>
              <a:gd name="T32" fmla="*/ 331355 w 528"/>
              <a:gd name="T33" fmla="*/ 319863 h 991"/>
              <a:gd name="T34" fmla="*/ 381866 w 528"/>
              <a:gd name="T35" fmla="*/ 341449 h 991"/>
              <a:gd name="T36" fmla="*/ 438439 w 528"/>
              <a:gd name="T37" fmla="*/ 368921 h 991"/>
              <a:gd name="T38" fmla="*/ 488950 w 528"/>
              <a:gd name="T39" fmla="*/ 402281 h 991"/>
              <a:gd name="T40" fmla="*/ 537441 w 528"/>
              <a:gd name="T41" fmla="*/ 441528 h 991"/>
              <a:gd name="T42" fmla="*/ 583911 w 528"/>
              <a:gd name="T43" fmla="*/ 486662 h 991"/>
              <a:gd name="T44" fmla="*/ 622300 w 528"/>
              <a:gd name="T45" fmla="*/ 521985 h 991"/>
              <a:gd name="T46" fmla="*/ 652607 w 528"/>
              <a:gd name="T47" fmla="*/ 559269 h 991"/>
              <a:gd name="T48" fmla="*/ 682914 w 528"/>
              <a:gd name="T49" fmla="*/ 598516 h 991"/>
              <a:gd name="T50" fmla="*/ 705139 w 528"/>
              <a:gd name="T51" fmla="*/ 639726 h 991"/>
              <a:gd name="T52" fmla="*/ 725343 w 528"/>
              <a:gd name="T53" fmla="*/ 680935 h 991"/>
              <a:gd name="T54" fmla="*/ 745548 w 528"/>
              <a:gd name="T55" fmla="*/ 726069 h 991"/>
              <a:gd name="T56" fmla="*/ 757670 w 528"/>
              <a:gd name="T57" fmla="*/ 765316 h 991"/>
              <a:gd name="T58" fmla="*/ 769793 w 528"/>
              <a:gd name="T59" fmla="*/ 808487 h 991"/>
              <a:gd name="T60" fmla="*/ 779895 w 528"/>
              <a:gd name="T61" fmla="*/ 847734 h 991"/>
              <a:gd name="T62" fmla="*/ 783936 w 528"/>
              <a:gd name="T63" fmla="*/ 885019 h 991"/>
              <a:gd name="T64" fmla="*/ 789998 w 528"/>
              <a:gd name="T65" fmla="*/ 922304 h 991"/>
              <a:gd name="T66" fmla="*/ 792018 w 528"/>
              <a:gd name="T67" fmla="*/ 957626 h 991"/>
              <a:gd name="T68" fmla="*/ 794039 w 528"/>
              <a:gd name="T69" fmla="*/ 989023 h 991"/>
              <a:gd name="T70" fmla="*/ 789998 w 528"/>
              <a:gd name="T71" fmla="*/ 1032195 h 991"/>
              <a:gd name="T72" fmla="*/ 783936 w 528"/>
              <a:gd name="T73" fmla="*/ 1063593 h 991"/>
              <a:gd name="T74" fmla="*/ 777875 w 528"/>
              <a:gd name="T75" fmla="*/ 1098915 h 991"/>
              <a:gd name="T76" fmla="*/ 767773 w 528"/>
              <a:gd name="T77" fmla="*/ 1142087 h 991"/>
              <a:gd name="T78" fmla="*/ 755650 w 528"/>
              <a:gd name="T79" fmla="*/ 1183296 h 991"/>
              <a:gd name="T80" fmla="*/ 737466 w 528"/>
              <a:gd name="T81" fmla="*/ 1230392 h 991"/>
              <a:gd name="T82" fmla="*/ 717261 w 528"/>
              <a:gd name="T83" fmla="*/ 1275526 h 991"/>
              <a:gd name="T84" fmla="*/ 695036 w 528"/>
              <a:gd name="T85" fmla="*/ 1324585 h 991"/>
              <a:gd name="T86" fmla="*/ 662709 w 528"/>
              <a:gd name="T87" fmla="*/ 1369719 h 991"/>
              <a:gd name="T88" fmla="*/ 630382 w 528"/>
              <a:gd name="T89" fmla="*/ 1414853 h 991"/>
              <a:gd name="T90" fmla="*/ 587952 w 528"/>
              <a:gd name="T91" fmla="*/ 1456062 h 991"/>
              <a:gd name="T92" fmla="*/ 561686 w 528"/>
              <a:gd name="T93" fmla="*/ 1481573 h 991"/>
              <a:gd name="T94" fmla="*/ 515216 w 528"/>
              <a:gd name="T95" fmla="*/ 1516895 h 991"/>
              <a:gd name="T96" fmla="*/ 478848 w 528"/>
              <a:gd name="T97" fmla="*/ 1546330 h 991"/>
              <a:gd name="T98" fmla="*/ 440459 w 528"/>
              <a:gd name="T99" fmla="*/ 1569879 h 991"/>
              <a:gd name="T100" fmla="*/ 398029 w 528"/>
              <a:gd name="T101" fmla="*/ 1593427 h 991"/>
              <a:gd name="T102" fmla="*/ 345498 w 528"/>
              <a:gd name="T103" fmla="*/ 1615013 h 991"/>
              <a:gd name="T104" fmla="*/ 290945 w 528"/>
              <a:gd name="T105" fmla="*/ 1636598 h 991"/>
              <a:gd name="T106" fmla="*/ 224270 w 528"/>
              <a:gd name="T107" fmla="*/ 1650335 h 991"/>
              <a:gd name="T108" fmla="*/ 155575 w 528"/>
              <a:gd name="T109" fmla="*/ 1666034 h 991"/>
              <a:gd name="T110" fmla="*/ 80818 w 528"/>
              <a:gd name="T111" fmla="*/ 1671921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39951" name="Freeform 25"/>
          <p:cNvSpPr>
            <a:spLocks noChangeAspect="1"/>
          </p:cNvSpPr>
          <p:nvPr/>
        </p:nvSpPr>
        <p:spPr bwMode="gray">
          <a:xfrm>
            <a:off x="1419225" y="2986088"/>
            <a:ext cx="1052513" cy="1949450"/>
          </a:xfrm>
          <a:custGeom>
            <a:avLst/>
            <a:gdLst>
              <a:gd name="T0" fmla="*/ 686246 w 523"/>
              <a:gd name="T1" fmla="*/ 174900 h 992"/>
              <a:gd name="T2" fmla="*/ 193195 w 523"/>
              <a:gd name="T3" fmla="*/ 394999 h 992"/>
              <a:gd name="T4" fmla="*/ 2012 w 523"/>
              <a:gd name="T5" fmla="*/ 874501 h 992"/>
              <a:gd name="T6" fmla="*/ 0 w 523"/>
              <a:gd name="T7" fmla="*/ 931491 h 992"/>
              <a:gd name="T8" fmla="*/ 0 w 523"/>
              <a:gd name="T9" fmla="*/ 964899 h 992"/>
              <a:gd name="T10" fmla="*/ 0 w 523"/>
              <a:gd name="T11" fmla="*/ 996342 h 992"/>
              <a:gd name="T12" fmla="*/ 0 w 523"/>
              <a:gd name="T13" fmla="*/ 1029750 h 992"/>
              <a:gd name="T14" fmla="*/ 4025 w 523"/>
              <a:gd name="T15" fmla="*/ 1065123 h 992"/>
              <a:gd name="T16" fmla="*/ 317968 w 523"/>
              <a:gd name="T17" fmla="*/ 1526938 h 992"/>
              <a:gd name="T18" fmla="*/ 867367 w 523"/>
              <a:gd name="T19" fmla="*/ 1829575 h 992"/>
              <a:gd name="T20" fmla="*/ 994152 w 523"/>
              <a:gd name="T21" fmla="*/ 1676291 h 992"/>
              <a:gd name="T22" fmla="*/ 963965 w 523"/>
              <a:gd name="T23" fmla="*/ 1674326 h 992"/>
              <a:gd name="T24" fmla="*/ 923716 w 523"/>
              <a:gd name="T25" fmla="*/ 1672361 h 992"/>
              <a:gd name="T26" fmla="*/ 887492 w 523"/>
              <a:gd name="T27" fmla="*/ 1666465 h 992"/>
              <a:gd name="T28" fmla="*/ 843218 w 523"/>
              <a:gd name="T29" fmla="*/ 1654674 h 992"/>
              <a:gd name="T30" fmla="*/ 794919 w 523"/>
              <a:gd name="T31" fmla="*/ 1646814 h 992"/>
              <a:gd name="T32" fmla="*/ 742595 w 523"/>
              <a:gd name="T33" fmla="*/ 1629127 h 992"/>
              <a:gd name="T34" fmla="*/ 692284 w 523"/>
              <a:gd name="T35" fmla="*/ 1611441 h 992"/>
              <a:gd name="T36" fmla="*/ 637948 w 523"/>
              <a:gd name="T37" fmla="*/ 1585893 h 992"/>
              <a:gd name="T38" fmla="*/ 587636 w 523"/>
              <a:gd name="T39" fmla="*/ 1552485 h 992"/>
              <a:gd name="T40" fmla="*/ 537325 w 523"/>
              <a:gd name="T41" fmla="*/ 1517112 h 992"/>
              <a:gd name="T42" fmla="*/ 493051 w 523"/>
              <a:gd name="T43" fmla="*/ 1471913 h 992"/>
              <a:gd name="T44" fmla="*/ 464877 w 523"/>
              <a:gd name="T45" fmla="*/ 1446366 h 992"/>
              <a:gd name="T46" fmla="*/ 426640 w 523"/>
              <a:gd name="T47" fmla="*/ 1401167 h 992"/>
              <a:gd name="T48" fmla="*/ 402491 w 523"/>
              <a:gd name="T49" fmla="*/ 1367759 h 992"/>
              <a:gd name="T50" fmla="*/ 378341 w 523"/>
              <a:gd name="T51" fmla="*/ 1330421 h 992"/>
              <a:gd name="T52" fmla="*/ 354192 w 523"/>
              <a:gd name="T53" fmla="*/ 1283257 h 992"/>
              <a:gd name="T54" fmla="*/ 332055 w 523"/>
              <a:gd name="T55" fmla="*/ 1234128 h 992"/>
              <a:gd name="T56" fmla="*/ 309918 w 523"/>
              <a:gd name="T57" fmla="*/ 1179103 h 992"/>
              <a:gd name="T58" fmla="*/ 293818 w 523"/>
              <a:gd name="T59" fmla="*/ 1114252 h 992"/>
              <a:gd name="T60" fmla="*/ 281743 w 523"/>
              <a:gd name="T61" fmla="*/ 1043506 h 992"/>
              <a:gd name="T62" fmla="*/ 277719 w 523"/>
              <a:gd name="T63" fmla="*/ 970795 h 992"/>
              <a:gd name="T64" fmla="*/ 277719 w 523"/>
              <a:gd name="T65" fmla="*/ 935422 h 992"/>
              <a:gd name="T66" fmla="*/ 283756 w 523"/>
              <a:gd name="T67" fmla="*/ 888257 h 992"/>
              <a:gd name="T68" fmla="*/ 289793 w 523"/>
              <a:gd name="T69" fmla="*/ 850919 h 992"/>
              <a:gd name="T70" fmla="*/ 297843 w 523"/>
              <a:gd name="T71" fmla="*/ 811616 h 992"/>
              <a:gd name="T72" fmla="*/ 309918 w 523"/>
              <a:gd name="T73" fmla="*/ 766417 h 992"/>
              <a:gd name="T74" fmla="*/ 324005 w 523"/>
              <a:gd name="T75" fmla="*/ 719253 h 992"/>
              <a:gd name="T76" fmla="*/ 346142 w 523"/>
              <a:gd name="T77" fmla="*/ 670124 h 992"/>
              <a:gd name="T78" fmla="*/ 372304 w 523"/>
              <a:gd name="T79" fmla="*/ 622959 h 992"/>
              <a:gd name="T80" fmla="*/ 402491 w 523"/>
              <a:gd name="T81" fmla="*/ 573830 h 992"/>
              <a:gd name="T82" fmla="*/ 436702 w 523"/>
              <a:gd name="T83" fmla="*/ 528631 h 992"/>
              <a:gd name="T84" fmla="*/ 478964 w 523"/>
              <a:gd name="T85" fmla="*/ 487363 h 992"/>
              <a:gd name="T86" fmla="*/ 507138 w 523"/>
              <a:gd name="T87" fmla="*/ 461815 h 992"/>
              <a:gd name="T88" fmla="*/ 549400 w 523"/>
              <a:gd name="T89" fmla="*/ 422512 h 992"/>
              <a:gd name="T90" fmla="*/ 587636 w 523"/>
              <a:gd name="T91" fmla="*/ 394999 h 992"/>
              <a:gd name="T92" fmla="*/ 623860 w 523"/>
              <a:gd name="T93" fmla="*/ 371417 h 992"/>
              <a:gd name="T94" fmla="*/ 670147 w 523"/>
              <a:gd name="T95" fmla="*/ 347835 h 992"/>
              <a:gd name="T96" fmla="*/ 720458 w 523"/>
              <a:gd name="T97" fmla="*/ 324253 h 992"/>
              <a:gd name="T98" fmla="*/ 778819 w 523"/>
              <a:gd name="T99" fmla="*/ 308532 h 992"/>
              <a:gd name="T100" fmla="*/ 841205 w 523"/>
              <a:gd name="T101" fmla="*/ 288880 h 992"/>
              <a:gd name="T102" fmla="*/ 911641 w 523"/>
              <a:gd name="T103" fmla="*/ 277089 h 992"/>
              <a:gd name="T104" fmla="*/ 988114 w 523"/>
              <a:gd name="T105" fmla="*/ 273159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39952" name="Oval 26"/>
          <p:cNvSpPr>
            <a:spLocks noChangeArrowheads="1"/>
          </p:cNvSpPr>
          <p:nvPr/>
        </p:nvSpPr>
        <p:spPr bwMode="gray">
          <a:xfrm>
            <a:off x="1619250" y="3175000"/>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39953" name="Oval 27"/>
          <p:cNvSpPr>
            <a:spLocks noChangeArrowheads="1"/>
          </p:cNvSpPr>
          <p:nvPr/>
        </p:nvSpPr>
        <p:spPr bwMode="gray">
          <a:xfrm flipV="1">
            <a:off x="2306638" y="3852863"/>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39954" name="Freeform 30"/>
          <p:cNvSpPr>
            <a:spLocks noChangeAspect="1"/>
          </p:cNvSpPr>
          <p:nvPr/>
        </p:nvSpPr>
        <p:spPr bwMode="gray">
          <a:xfrm>
            <a:off x="4310063" y="4875213"/>
            <a:ext cx="1066800" cy="1944687"/>
          </a:xfrm>
          <a:custGeom>
            <a:avLst/>
            <a:gdLst>
              <a:gd name="T0" fmla="*/ 381866 w 528"/>
              <a:gd name="T1" fmla="*/ 1770038 h 991"/>
              <a:gd name="T2" fmla="*/ 876877 w 528"/>
              <a:gd name="T3" fmla="*/ 1550255 h 991"/>
              <a:gd name="T4" fmla="*/ 1066800 w 528"/>
              <a:gd name="T5" fmla="*/ 1073405 h 991"/>
              <a:gd name="T6" fmla="*/ 1066800 w 528"/>
              <a:gd name="T7" fmla="*/ 1040045 h 991"/>
              <a:gd name="T8" fmla="*/ 1066800 w 528"/>
              <a:gd name="T9" fmla="*/ 1012572 h 991"/>
              <a:gd name="T10" fmla="*/ 1066800 w 528"/>
              <a:gd name="T11" fmla="*/ 967438 h 991"/>
              <a:gd name="T12" fmla="*/ 1066800 w 528"/>
              <a:gd name="T13" fmla="*/ 939965 h 991"/>
              <a:gd name="T14" fmla="*/ 1066800 w 528"/>
              <a:gd name="T15" fmla="*/ 885019 h 991"/>
              <a:gd name="T16" fmla="*/ 753629 w 528"/>
              <a:gd name="T17" fmla="*/ 423867 h 991"/>
              <a:gd name="T18" fmla="*/ 198005 w 528"/>
              <a:gd name="T19" fmla="*/ 121666 h 991"/>
              <a:gd name="T20" fmla="*/ 70716 w 528"/>
              <a:gd name="T21" fmla="*/ 270804 h 991"/>
              <a:gd name="T22" fmla="*/ 107084 w 528"/>
              <a:gd name="T23" fmla="*/ 270804 h 991"/>
              <a:gd name="T24" fmla="*/ 145473 w 528"/>
              <a:gd name="T25" fmla="*/ 274729 h 991"/>
              <a:gd name="T26" fmla="*/ 183861 w 528"/>
              <a:gd name="T27" fmla="*/ 280616 h 991"/>
              <a:gd name="T28" fmla="*/ 230332 w 528"/>
              <a:gd name="T29" fmla="*/ 292390 h 991"/>
              <a:gd name="T30" fmla="*/ 278823 w 528"/>
              <a:gd name="T31" fmla="*/ 304164 h 991"/>
              <a:gd name="T32" fmla="*/ 331355 w 528"/>
              <a:gd name="T33" fmla="*/ 319863 h 991"/>
              <a:gd name="T34" fmla="*/ 381866 w 528"/>
              <a:gd name="T35" fmla="*/ 341449 h 991"/>
              <a:gd name="T36" fmla="*/ 438439 w 528"/>
              <a:gd name="T37" fmla="*/ 368921 h 991"/>
              <a:gd name="T38" fmla="*/ 488950 w 528"/>
              <a:gd name="T39" fmla="*/ 402281 h 991"/>
              <a:gd name="T40" fmla="*/ 537441 w 528"/>
              <a:gd name="T41" fmla="*/ 441528 h 991"/>
              <a:gd name="T42" fmla="*/ 583911 w 528"/>
              <a:gd name="T43" fmla="*/ 486662 h 991"/>
              <a:gd name="T44" fmla="*/ 622300 w 528"/>
              <a:gd name="T45" fmla="*/ 521985 h 991"/>
              <a:gd name="T46" fmla="*/ 652607 w 528"/>
              <a:gd name="T47" fmla="*/ 559269 h 991"/>
              <a:gd name="T48" fmla="*/ 682914 w 528"/>
              <a:gd name="T49" fmla="*/ 598516 h 991"/>
              <a:gd name="T50" fmla="*/ 705139 w 528"/>
              <a:gd name="T51" fmla="*/ 639726 h 991"/>
              <a:gd name="T52" fmla="*/ 725343 w 528"/>
              <a:gd name="T53" fmla="*/ 680935 h 991"/>
              <a:gd name="T54" fmla="*/ 745548 w 528"/>
              <a:gd name="T55" fmla="*/ 726069 h 991"/>
              <a:gd name="T56" fmla="*/ 757670 w 528"/>
              <a:gd name="T57" fmla="*/ 765316 h 991"/>
              <a:gd name="T58" fmla="*/ 769793 w 528"/>
              <a:gd name="T59" fmla="*/ 808487 h 991"/>
              <a:gd name="T60" fmla="*/ 779895 w 528"/>
              <a:gd name="T61" fmla="*/ 847734 h 991"/>
              <a:gd name="T62" fmla="*/ 783936 w 528"/>
              <a:gd name="T63" fmla="*/ 885019 h 991"/>
              <a:gd name="T64" fmla="*/ 789998 w 528"/>
              <a:gd name="T65" fmla="*/ 922304 h 991"/>
              <a:gd name="T66" fmla="*/ 792018 w 528"/>
              <a:gd name="T67" fmla="*/ 957626 h 991"/>
              <a:gd name="T68" fmla="*/ 794039 w 528"/>
              <a:gd name="T69" fmla="*/ 989023 h 991"/>
              <a:gd name="T70" fmla="*/ 789998 w 528"/>
              <a:gd name="T71" fmla="*/ 1032195 h 991"/>
              <a:gd name="T72" fmla="*/ 783936 w 528"/>
              <a:gd name="T73" fmla="*/ 1063593 h 991"/>
              <a:gd name="T74" fmla="*/ 777875 w 528"/>
              <a:gd name="T75" fmla="*/ 1098915 h 991"/>
              <a:gd name="T76" fmla="*/ 767773 w 528"/>
              <a:gd name="T77" fmla="*/ 1142087 h 991"/>
              <a:gd name="T78" fmla="*/ 755650 w 528"/>
              <a:gd name="T79" fmla="*/ 1183296 h 991"/>
              <a:gd name="T80" fmla="*/ 737466 w 528"/>
              <a:gd name="T81" fmla="*/ 1230392 h 991"/>
              <a:gd name="T82" fmla="*/ 717261 w 528"/>
              <a:gd name="T83" fmla="*/ 1275526 h 991"/>
              <a:gd name="T84" fmla="*/ 695036 w 528"/>
              <a:gd name="T85" fmla="*/ 1324585 h 991"/>
              <a:gd name="T86" fmla="*/ 662709 w 528"/>
              <a:gd name="T87" fmla="*/ 1369719 h 991"/>
              <a:gd name="T88" fmla="*/ 630382 w 528"/>
              <a:gd name="T89" fmla="*/ 1414853 h 991"/>
              <a:gd name="T90" fmla="*/ 587952 w 528"/>
              <a:gd name="T91" fmla="*/ 1456062 h 991"/>
              <a:gd name="T92" fmla="*/ 561686 w 528"/>
              <a:gd name="T93" fmla="*/ 1481573 h 991"/>
              <a:gd name="T94" fmla="*/ 515216 w 528"/>
              <a:gd name="T95" fmla="*/ 1516895 h 991"/>
              <a:gd name="T96" fmla="*/ 478848 w 528"/>
              <a:gd name="T97" fmla="*/ 1546330 h 991"/>
              <a:gd name="T98" fmla="*/ 440459 w 528"/>
              <a:gd name="T99" fmla="*/ 1569879 h 991"/>
              <a:gd name="T100" fmla="*/ 398029 w 528"/>
              <a:gd name="T101" fmla="*/ 1593427 h 991"/>
              <a:gd name="T102" fmla="*/ 345498 w 528"/>
              <a:gd name="T103" fmla="*/ 1615013 h 991"/>
              <a:gd name="T104" fmla="*/ 290945 w 528"/>
              <a:gd name="T105" fmla="*/ 1636598 h 991"/>
              <a:gd name="T106" fmla="*/ 224270 w 528"/>
              <a:gd name="T107" fmla="*/ 1650335 h 991"/>
              <a:gd name="T108" fmla="*/ 155575 w 528"/>
              <a:gd name="T109" fmla="*/ 1666034 h 991"/>
              <a:gd name="T110" fmla="*/ 80818 w 528"/>
              <a:gd name="T111" fmla="*/ 1671921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39955" name="Freeform 31"/>
          <p:cNvSpPr>
            <a:spLocks noChangeAspect="1"/>
          </p:cNvSpPr>
          <p:nvPr/>
        </p:nvSpPr>
        <p:spPr bwMode="gray">
          <a:xfrm>
            <a:off x="3381375" y="4875213"/>
            <a:ext cx="1052513" cy="1949450"/>
          </a:xfrm>
          <a:custGeom>
            <a:avLst/>
            <a:gdLst>
              <a:gd name="T0" fmla="*/ 686246 w 523"/>
              <a:gd name="T1" fmla="*/ 174900 h 992"/>
              <a:gd name="T2" fmla="*/ 193195 w 523"/>
              <a:gd name="T3" fmla="*/ 394999 h 992"/>
              <a:gd name="T4" fmla="*/ 2012 w 523"/>
              <a:gd name="T5" fmla="*/ 874501 h 992"/>
              <a:gd name="T6" fmla="*/ 0 w 523"/>
              <a:gd name="T7" fmla="*/ 931491 h 992"/>
              <a:gd name="T8" fmla="*/ 0 w 523"/>
              <a:gd name="T9" fmla="*/ 964899 h 992"/>
              <a:gd name="T10" fmla="*/ 0 w 523"/>
              <a:gd name="T11" fmla="*/ 996342 h 992"/>
              <a:gd name="T12" fmla="*/ 0 w 523"/>
              <a:gd name="T13" fmla="*/ 1029750 h 992"/>
              <a:gd name="T14" fmla="*/ 4025 w 523"/>
              <a:gd name="T15" fmla="*/ 1065123 h 992"/>
              <a:gd name="T16" fmla="*/ 317968 w 523"/>
              <a:gd name="T17" fmla="*/ 1526938 h 992"/>
              <a:gd name="T18" fmla="*/ 867367 w 523"/>
              <a:gd name="T19" fmla="*/ 1829575 h 992"/>
              <a:gd name="T20" fmla="*/ 994152 w 523"/>
              <a:gd name="T21" fmla="*/ 1676291 h 992"/>
              <a:gd name="T22" fmla="*/ 963965 w 523"/>
              <a:gd name="T23" fmla="*/ 1674326 h 992"/>
              <a:gd name="T24" fmla="*/ 923716 w 523"/>
              <a:gd name="T25" fmla="*/ 1672361 h 992"/>
              <a:gd name="T26" fmla="*/ 887492 w 523"/>
              <a:gd name="T27" fmla="*/ 1666465 h 992"/>
              <a:gd name="T28" fmla="*/ 843218 w 523"/>
              <a:gd name="T29" fmla="*/ 1654674 h 992"/>
              <a:gd name="T30" fmla="*/ 794919 w 523"/>
              <a:gd name="T31" fmla="*/ 1646814 h 992"/>
              <a:gd name="T32" fmla="*/ 742595 w 523"/>
              <a:gd name="T33" fmla="*/ 1629127 h 992"/>
              <a:gd name="T34" fmla="*/ 692284 w 523"/>
              <a:gd name="T35" fmla="*/ 1611441 h 992"/>
              <a:gd name="T36" fmla="*/ 637948 w 523"/>
              <a:gd name="T37" fmla="*/ 1585893 h 992"/>
              <a:gd name="T38" fmla="*/ 587636 w 523"/>
              <a:gd name="T39" fmla="*/ 1552485 h 992"/>
              <a:gd name="T40" fmla="*/ 537325 w 523"/>
              <a:gd name="T41" fmla="*/ 1517112 h 992"/>
              <a:gd name="T42" fmla="*/ 493051 w 523"/>
              <a:gd name="T43" fmla="*/ 1471913 h 992"/>
              <a:gd name="T44" fmla="*/ 464877 w 523"/>
              <a:gd name="T45" fmla="*/ 1446366 h 992"/>
              <a:gd name="T46" fmla="*/ 426640 w 523"/>
              <a:gd name="T47" fmla="*/ 1401167 h 992"/>
              <a:gd name="T48" fmla="*/ 402491 w 523"/>
              <a:gd name="T49" fmla="*/ 1367759 h 992"/>
              <a:gd name="T50" fmla="*/ 378341 w 523"/>
              <a:gd name="T51" fmla="*/ 1330421 h 992"/>
              <a:gd name="T52" fmla="*/ 354192 w 523"/>
              <a:gd name="T53" fmla="*/ 1283257 h 992"/>
              <a:gd name="T54" fmla="*/ 332055 w 523"/>
              <a:gd name="T55" fmla="*/ 1234128 h 992"/>
              <a:gd name="T56" fmla="*/ 309918 w 523"/>
              <a:gd name="T57" fmla="*/ 1179103 h 992"/>
              <a:gd name="T58" fmla="*/ 293818 w 523"/>
              <a:gd name="T59" fmla="*/ 1114252 h 992"/>
              <a:gd name="T60" fmla="*/ 281743 w 523"/>
              <a:gd name="T61" fmla="*/ 1043506 h 992"/>
              <a:gd name="T62" fmla="*/ 277719 w 523"/>
              <a:gd name="T63" fmla="*/ 970795 h 992"/>
              <a:gd name="T64" fmla="*/ 277719 w 523"/>
              <a:gd name="T65" fmla="*/ 935422 h 992"/>
              <a:gd name="T66" fmla="*/ 283756 w 523"/>
              <a:gd name="T67" fmla="*/ 888257 h 992"/>
              <a:gd name="T68" fmla="*/ 289793 w 523"/>
              <a:gd name="T69" fmla="*/ 850919 h 992"/>
              <a:gd name="T70" fmla="*/ 297843 w 523"/>
              <a:gd name="T71" fmla="*/ 811616 h 992"/>
              <a:gd name="T72" fmla="*/ 309918 w 523"/>
              <a:gd name="T73" fmla="*/ 766417 h 992"/>
              <a:gd name="T74" fmla="*/ 324005 w 523"/>
              <a:gd name="T75" fmla="*/ 719253 h 992"/>
              <a:gd name="T76" fmla="*/ 346142 w 523"/>
              <a:gd name="T77" fmla="*/ 670124 h 992"/>
              <a:gd name="T78" fmla="*/ 372304 w 523"/>
              <a:gd name="T79" fmla="*/ 622959 h 992"/>
              <a:gd name="T80" fmla="*/ 402491 w 523"/>
              <a:gd name="T81" fmla="*/ 573830 h 992"/>
              <a:gd name="T82" fmla="*/ 436702 w 523"/>
              <a:gd name="T83" fmla="*/ 528631 h 992"/>
              <a:gd name="T84" fmla="*/ 478964 w 523"/>
              <a:gd name="T85" fmla="*/ 487363 h 992"/>
              <a:gd name="T86" fmla="*/ 507138 w 523"/>
              <a:gd name="T87" fmla="*/ 461815 h 992"/>
              <a:gd name="T88" fmla="*/ 549400 w 523"/>
              <a:gd name="T89" fmla="*/ 422512 h 992"/>
              <a:gd name="T90" fmla="*/ 587636 w 523"/>
              <a:gd name="T91" fmla="*/ 394999 h 992"/>
              <a:gd name="T92" fmla="*/ 623860 w 523"/>
              <a:gd name="T93" fmla="*/ 371417 h 992"/>
              <a:gd name="T94" fmla="*/ 670147 w 523"/>
              <a:gd name="T95" fmla="*/ 347835 h 992"/>
              <a:gd name="T96" fmla="*/ 720458 w 523"/>
              <a:gd name="T97" fmla="*/ 324253 h 992"/>
              <a:gd name="T98" fmla="*/ 778819 w 523"/>
              <a:gd name="T99" fmla="*/ 308532 h 992"/>
              <a:gd name="T100" fmla="*/ 841205 w 523"/>
              <a:gd name="T101" fmla="*/ 288880 h 992"/>
              <a:gd name="T102" fmla="*/ 911641 w 523"/>
              <a:gd name="T103" fmla="*/ 277089 h 992"/>
              <a:gd name="T104" fmla="*/ 988114 w 523"/>
              <a:gd name="T105" fmla="*/ 273159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39956" name="Oval 32"/>
          <p:cNvSpPr>
            <a:spLocks noChangeArrowheads="1"/>
          </p:cNvSpPr>
          <p:nvPr/>
        </p:nvSpPr>
        <p:spPr bwMode="gray">
          <a:xfrm>
            <a:off x="3578225" y="5056188"/>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39957" name="Oval 33"/>
          <p:cNvSpPr>
            <a:spLocks noChangeArrowheads="1"/>
          </p:cNvSpPr>
          <p:nvPr/>
        </p:nvSpPr>
        <p:spPr bwMode="gray">
          <a:xfrm flipV="1">
            <a:off x="4249738" y="573722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39958" name="Oval 39"/>
          <p:cNvSpPr>
            <a:spLocks noChangeArrowheads="1"/>
          </p:cNvSpPr>
          <p:nvPr/>
        </p:nvSpPr>
        <p:spPr bwMode="gray">
          <a:xfrm flipV="1">
            <a:off x="6161088" y="393382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39959" name="Text Box 43"/>
          <p:cNvSpPr txBox="1">
            <a:spLocks noChangeArrowheads="1"/>
          </p:cNvSpPr>
          <p:nvPr/>
        </p:nvSpPr>
        <p:spPr bwMode="gray">
          <a:xfrm>
            <a:off x="3381375" y="5054600"/>
            <a:ext cx="1938338"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Communications</a:t>
            </a:r>
            <a:endParaRPr lang="en-US" sz="1000"/>
          </a:p>
        </p:txBody>
      </p:sp>
      <p:sp>
        <p:nvSpPr>
          <p:cNvPr id="39960" name="Text Box 44"/>
          <p:cNvSpPr txBox="1">
            <a:spLocks noChangeArrowheads="1"/>
          </p:cNvSpPr>
          <p:nvPr/>
        </p:nvSpPr>
        <p:spPr bwMode="gray">
          <a:xfrm>
            <a:off x="1674813" y="3159125"/>
            <a:ext cx="1495425"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Finance &amp; Accounting</a:t>
            </a:r>
            <a:endParaRPr lang="en-US" sz="1000"/>
          </a:p>
        </p:txBody>
      </p:sp>
      <p:sp>
        <p:nvSpPr>
          <p:cNvPr id="39961" name="Text Box 45"/>
          <p:cNvSpPr txBox="1">
            <a:spLocks noChangeArrowheads="1"/>
          </p:cNvSpPr>
          <p:nvPr/>
        </p:nvSpPr>
        <p:spPr bwMode="gray">
          <a:xfrm>
            <a:off x="5791200" y="1535113"/>
            <a:ext cx="2809875" cy="1187450"/>
          </a:xfrm>
          <a:prstGeom prst="rect">
            <a:avLst/>
          </a:prstGeom>
          <a:noFill/>
          <a:ln w="9525" algn="ctr">
            <a:noFill/>
            <a:miter lim="800000"/>
            <a:headEnd/>
            <a:tailEnd/>
          </a:ln>
        </p:spPr>
        <p:txBody>
          <a:bodyPr>
            <a:spAutoFit/>
          </a:bodyPr>
          <a:lstStyle/>
          <a:p>
            <a:pPr marL="119063" indent="-119063">
              <a:buFontTx/>
              <a:buChar char="•"/>
            </a:pPr>
            <a:r>
              <a:rPr lang="en-US" sz="1200">
                <a:solidFill>
                  <a:schemeClr val="bg2"/>
                </a:solidFill>
              </a:rPr>
              <a:t>Contract defined activities for target audiences</a:t>
            </a:r>
          </a:p>
          <a:p>
            <a:pPr marL="119063" indent="-119063">
              <a:buFontTx/>
              <a:buChar char="•"/>
            </a:pPr>
            <a:r>
              <a:rPr lang="en-US" sz="1200">
                <a:solidFill>
                  <a:schemeClr val="bg2"/>
                </a:solidFill>
              </a:rPr>
              <a:t>HIV Testing </a:t>
            </a:r>
          </a:p>
          <a:p>
            <a:pPr marL="119063" indent="-119063">
              <a:buFontTx/>
              <a:buChar char="•"/>
            </a:pPr>
            <a:r>
              <a:rPr lang="en-US" sz="1200">
                <a:solidFill>
                  <a:schemeClr val="bg2"/>
                </a:solidFill>
              </a:rPr>
              <a:t>Contraceptive distribution</a:t>
            </a:r>
          </a:p>
          <a:p>
            <a:pPr marL="119063" indent="-119063">
              <a:buFontTx/>
              <a:buChar char="•"/>
            </a:pPr>
            <a:r>
              <a:rPr lang="en-US" sz="1200">
                <a:solidFill>
                  <a:schemeClr val="bg2"/>
                </a:solidFill>
              </a:rPr>
              <a:t>Counseling/ support services</a:t>
            </a:r>
          </a:p>
          <a:p>
            <a:pPr marL="119063" indent="-119063">
              <a:buFontTx/>
              <a:buChar char="•"/>
            </a:pPr>
            <a:r>
              <a:rPr lang="en-US" sz="1200">
                <a:solidFill>
                  <a:schemeClr val="bg2"/>
                </a:solidFill>
              </a:rPr>
              <a:t>STD testing</a:t>
            </a:r>
          </a:p>
        </p:txBody>
      </p:sp>
      <p:sp>
        <p:nvSpPr>
          <p:cNvPr id="39962" name="Text Box 47"/>
          <p:cNvSpPr txBox="1">
            <a:spLocks noChangeArrowheads="1"/>
          </p:cNvSpPr>
          <p:nvPr/>
        </p:nvSpPr>
        <p:spPr bwMode="gray">
          <a:xfrm>
            <a:off x="6889750" y="4964113"/>
            <a:ext cx="2152650" cy="822325"/>
          </a:xfrm>
          <a:prstGeom prst="rect">
            <a:avLst/>
          </a:prstGeom>
          <a:noFill/>
          <a:ln w="9525" algn="ctr">
            <a:noFill/>
            <a:miter lim="800000"/>
            <a:headEnd/>
            <a:tailEnd/>
          </a:ln>
        </p:spPr>
        <p:txBody>
          <a:bodyPr wrap="none">
            <a:spAutoFit/>
          </a:bodyPr>
          <a:lstStyle/>
          <a:p>
            <a:pPr marL="119063" indent="-119063">
              <a:buFontTx/>
              <a:buChar char="•"/>
            </a:pPr>
            <a:r>
              <a:rPr lang="en-US" sz="1200">
                <a:solidFill>
                  <a:schemeClr val="bg2"/>
                </a:solidFill>
              </a:rPr>
              <a:t>Key performance indicators</a:t>
            </a:r>
          </a:p>
          <a:p>
            <a:pPr marL="119063" indent="-119063">
              <a:buFontTx/>
              <a:buChar char="•"/>
            </a:pPr>
            <a:r>
              <a:rPr lang="en-US" sz="1200">
                <a:solidFill>
                  <a:schemeClr val="bg2"/>
                </a:solidFill>
              </a:rPr>
              <a:t>Program outcomes</a:t>
            </a:r>
          </a:p>
          <a:p>
            <a:pPr marL="119063" indent="-119063">
              <a:buFontTx/>
              <a:buChar char="•"/>
            </a:pPr>
            <a:r>
              <a:rPr lang="en-US" sz="1200">
                <a:solidFill>
                  <a:schemeClr val="bg2"/>
                </a:solidFill>
              </a:rPr>
              <a:t>Capacity status</a:t>
            </a:r>
          </a:p>
          <a:p>
            <a:pPr marL="119063" indent="-119063">
              <a:buFontTx/>
              <a:buChar char="•"/>
            </a:pPr>
            <a:r>
              <a:rPr lang="en-US" sz="1200">
                <a:solidFill>
                  <a:schemeClr val="bg2"/>
                </a:solidFill>
              </a:rPr>
              <a:t>Trends</a:t>
            </a:r>
          </a:p>
        </p:txBody>
      </p:sp>
      <p:sp>
        <p:nvSpPr>
          <p:cNvPr id="39963" name="Text Box 49"/>
          <p:cNvSpPr txBox="1">
            <a:spLocks noChangeArrowheads="1"/>
          </p:cNvSpPr>
          <p:nvPr/>
        </p:nvSpPr>
        <p:spPr bwMode="gray">
          <a:xfrm>
            <a:off x="-44450" y="2144713"/>
            <a:ext cx="1828800" cy="639762"/>
          </a:xfrm>
          <a:prstGeom prst="rect">
            <a:avLst/>
          </a:prstGeom>
          <a:noFill/>
          <a:ln w="9525" algn="ctr">
            <a:noFill/>
            <a:miter lim="800000"/>
            <a:headEnd/>
            <a:tailEnd/>
          </a:ln>
        </p:spPr>
        <p:txBody>
          <a:bodyPr>
            <a:spAutoFit/>
          </a:bodyPr>
          <a:lstStyle/>
          <a:p>
            <a:pPr marL="119063" indent="-119063" algn="r">
              <a:buFontTx/>
              <a:buChar char="•"/>
            </a:pPr>
            <a:r>
              <a:rPr lang="en-US" sz="1200">
                <a:solidFill>
                  <a:schemeClr val="bg2"/>
                </a:solidFill>
              </a:rPr>
              <a:t>Budgeting, Planning and Forecasting</a:t>
            </a:r>
          </a:p>
          <a:p>
            <a:pPr marL="119063" indent="-119063" algn="r">
              <a:buFontTx/>
              <a:buChar char="•"/>
            </a:pPr>
            <a:r>
              <a:rPr lang="en-US" sz="1200">
                <a:solidFill>
                  <a:schemeClr val="bg2"/>
                </a:solidFill>
              </a:rPr>
              <a:t>Payment Processing</a:t>
            </a:r>
          </a:p>
        </p:txBody>
      </p:sp>
      <p:sp>
        <p:nvSpPr>
          <p:cNvPr id="39964" name="Line 50"/>
          <p:cNvSpPr>
            <a:spLocks noChangeShapeType="1"/>
          </p:cNvSpPr>
          <p:nvPr/>
        </p:nvSpPr>
        <p:spPr bwMode="gray">
          <a:xfrm>
            <a:off x="5791200" y="1611313"/>
            <a:ext cx="7938" cy="884237"/>
          </a:xfrm>
          <a:prstGeom prst="line">
            <a:avLst/>
          </a:prstGeom>
          <a:noFill/>
          <a:ln w="9525">
            <a:solidFill>
              <a:schemeClr val="bg2"/>
            </a:solidFill>
            <a:round/>
            <a:headEnd/>
            <a:tailEnd/>
          </a:ln>
        </p:spPr>
        <p:txBody>
          <a:bodyPr/>
          <a:lstStyle/>
          <a:p>
            <a:endParaRPr lang="en-US"/>
          </a:p>
        </p:txBody>
      </p:sp>
      <p:sp>
        <p:nvSpPr>
          <p:cNvPr id="39965" name="Line 54"/>
          <p:cNvSpPr>
            <a:spLocks noChangeShapeType="1"/>
          </p:cNvSpPr>
          <p:nvPr/>
        </p:nvSpPr>
        <p:spPr bwMode="gray">
          <a:xfrm>
            <a:off x="6934200" y="4964113"/>
            <a:ext cx="0" cy="860425"/>
          </a:xfrm>
          <a:prstGeom prst="line">
            <a:avLst/>
          </a:prstGeom>
          <a:noFill/>
          <a:ln w="9525">
            <a:solidFill>
              <a:schemeClr val="bg2"/>
            </a:solidFill>
            <a:round/>
            <a:headEnd/>
            <a:tailEnd/>
          </a:ln>
        </p:spPr>
        <p:txBody>
          <a:bodyPr/>
          <a:lstStyle/>
          <a:p>
            <a:endParaRPr lang="en-US"/>
          </a:p>
        </p:txBody>
      </p:sp>
      <p:sp>
        <p:nvSpPr>
          <p:cNvPr id="39966" name="Line 55"/>
          <p:cNvSpPr>
            <a:spLocks noChangeShapeType="1"/>
          </p:cNvSpPr>
          <p:nvPr/>
        </p:nvSpPr>
        <p:spPr bwMode="gray">
          <a:xfrm flipH="1" flipV="1">
            <a:off x="6553200" y="4659313"/>
            <a:ext cx="363538" cy="608012"/>
          </a:xfrm>
          <a:prstGeom prst="line">
            <a:avLst/>
          </a:prstGeom>
          <a:noFill/>
          <a:ln w="9525">
            <a:solidFill>
              <a:schemeClr val="bg2"/>
            </a:solidFill>
            <a:round/>
            <a:headEnd/>
            <a:tailEnd/>
          </a:ln>
        </p:spPr>
        <p:txBody>
          <a:bodyPr/>
          <a:lstStyle/>
          <a:p>
            <a:endParaRPr lang="en-US"/>
          </a:p>
        </p:txBody>
      </p:sp>
      <p:sp>
        <p:nvSpPr>
          <p:cNvPr id="39967" name="Line 57"/>
          <p:cNvSpPr>
            <a:spLocks noChangeShapeType="1"/>
          </p:cNvSpPr>
          <p:nvPr/>
        </p:nvSpPr>
        <p:spPr bwMode="gray">
          <a:xfrm>
            <a:off x="1752600" y="2982913"/>
            <a:ext cx="369888" cy="593725"/>
          </a:xfrm>
          <a:prstGeom prst="line">
            <a:avLst/>
          </a:prstGeom>
          <a:noFill/>
          <a:ln w="9525">
            <a:solidFill>
              <a:schemeClr val="bg2"/>
            </a:solidFill>
            <a:round/>
            <a:headEnd/>
            <a:tailEnd/>
          </a:ln>
        </p:spPr>
        <p:txBody>
          <a:bodyPr/>
          <a:lstStyle/>
          <a:p>
            <a:endParaRPr lang="en-US"/>
          </a:p>
        </p:txBody>
      </p:sp>
      <p:sp>
        <p:nvSpPr>
          <p:cNvPr id="39968" name="Text Box 58"/>
          <p:cNvSpPr txBox="1">
            <a:spLocks noChangeArrowheads="1"/>
          </p:cNvSpPr>
          <p:nvPr/>
        </p:nvSpPr>
        <p:spPr bwMode="gray">
          <a:xfrm>
            <a:off x="1203325" y="5243513"/>
            <a:ext cx="1768475" cy="1004887"/>
          </a:xfrm>
          <a:prstGeom prst="rect">
            <a:avLst/>
          </a:prstGeom>
          <a:noFill/>
          <a:ln w="9525" algn="ctr">
            <a:noFill/>
            <a:miter lim="800000"/>
            <a:headEnd/>
            <a:tailEnd/>
          </a:ln>
        </p:spPr>
        <p:txBody>
          <a:bodyPr>
            <a:spAutoFit/>
          </a:bodyPr>
          <a:lstStyle/>
          <a:p>
            <a:pPr marL="119063" indent="-119063" algn="r">
              <a:buFontTx/>
              <a:buChar char="•"/>
            </a:pPr>
            <a:r>
              <a:rPr lang="en-US" sz="1200">
                <a:solidFill>
                  <a:schemeClr val="bg2"/>
                </a:solidFill>
              </a:rPr>
              <a:t>Website, Facebook</a:t>
            </a:r>
          </a:p>
          <a:p>
            <a:pPr marL="119063" indent="-119063" algn="r">
              <a:buFontTx/>
              <a:buChar char="•"/>
            </a:pPr>
            <a:r>
              <a:rPr lang="en-US" sz="1200">
                <a:solidFill>
                  <a:schemeClr val="bg2"/>
                </a:solidFill>
              </a:rPr>
              <a:t>Print Media</a:t>
            </a:r>
          </a:p>
          <a:p>
            <a:pPr marL="119063" indent="-119063" algn="r">
              <a:buFontTx/>
              <a:buChar char="•"/>
            </a:pPr>
            <a:r>
              <a:rPr lang="en-US" sz="1200">
                <a:solidFill>
                  <a:schemeClr val="bg2"/>
                </a:solidFill>
              </a:rPr>
              <a:t>Internal </a:t>
            </a:r>
          </a:p>
          <a:p>
            <a:pPr marL="119063" indent="-119063" algn="r">
              <a:buFontTx/>
              <a:buChar char="•"/>
            </a:pPr>
            <a:r>
              <a:rPr lang="en-US" sz="1200">
                <a:solidFill>
                  <a:schemeClr val="bg2"/>
                </a:solidFill>
              </a:rPr>
              <a:t>External/PR</a:t>
            </a:r>
          </a:p>
          <a:p>
            <a:pPr marL="119063" indent="-119063" algn="r">
              <a:buFontTx/>
              <a:buChar char="•"/>
            </a:pPr>
            <a:r>
              <a:rPr lang="en-US" sz="1200">
                <a:solidFill>
                  <a:schemeClr val="bg2"/>
                </a:solidFill>
              </a:rPr>
              <a:t>Calendar of events </a:t>
            </a:r>
          </a:p>
        </p:txBody>
      </p:sp>
      <p:sp>
        <p:nvSpPr>
          <p:cNvPr id="39969" name="Line 59"/>
          <p:cNvSpPr>
            <a:spLocks noChangeShapeType="1"/>
          </p:cNvSpPr>
          <p:nvPr/>
        </p:nvSpPr>
        <p:spPr bwMode="gray">
          <a:xfrm>
            <a:off x="2925763" y="5224463"/>
            <a:ext cx="0" cy="881062"/>
          </a:xfrm>
          <a:prstGeom prst="line">
            <a:avLst/>
          </a:prstGeom>
          <a:noFill/>
          <a:ln w="9525">
            <a:solidFill>
              <a:schemeClr val="bg2"/>
            </a:solidFill>
            <a:round/>
            <a:headEnd/>
            <a:tailEnd/>
          </a:ln>
        </p:spPr>
        <p:txBody>
          <a:bodyPr/>
          <a:lstStyle/>
          <a:p>
            <a:endParaRPr lang="en-US"/>
          </a:p>
        </p:txBody>
      </p:sp>
      <p:sp>
        <p:nvSpPr>
          <p:cNvPr id="39970" name="Line 60"/>
          <p:cNvSpPr>
            <a:spLocks noChangeShapeType="1"/>
          </p:cNvSpPr>
          <p:nvPr/>
        </p:nvSpPr>
        <p:spPr bwMode="gray">
          <a:xfrm>
            <a:off x="2971800" y="5497513"/>
            <a:ext cx="685800" cy="228600"/>
          </a:xfrm>
          <a:prstGeom prst="line">
            <a:avLst/>
          </a:prstGeom>
          <a:noFill/>
          <a:ln w="9525">
            <a:solidFill>
              <a:schemeClr val="bg2"/>
            </a:solidFill>
            <a:round/>
            <a:headEnd/>
            <a:tailEnd/>
          </a:ln>
        </p:spPr>
        <p:txBody>
          <a:bodyPr/>
          <a:lstStyle/>
          <a:p>
            <a:endParaRPr lang="en-US"/>
          </a:p>
        </p:txBody>
      </p:sp>
      <p:sp>
        <p:nvSpPr>
          <p:cNvPr id="39971" name="Freeform 18"/>
          <p:cNvSpPr>
            <a:spLocks noChangeAspect="1"/>
          </p:cNvSpPr>
          <p:nvPr/>
        </p:nvSpPr>
        <p:spPr bwMode="gray">
          <a:xfrm>
            <a:off x="6248400" y="3022600"/>
            <a:ext cx="1066800" cy="1944688"/>
          </a:xfrm>
          <a:custGeom>
            <a:avLst/>
            <a:gdLst>
              <a:gd name="T0" fmla="*/ 381866 w 528"/>
              <a:gd name="T1" fmla="*/ 1770039 h 991"/>
              <a:gd name="T2" fmla="*/ 876877 w 528"/>
              <a:gd name="T3" fmla="*/ 1550256 h 991"/>
              <a:gd name="T4" fmla="*/ 1066800 w 528"/>
              <a:gd name="T5" fmla="*/ 1073405 h 991"/>
              <a:gd name="T6" fmla="*/ 1066800 w 528"/>
              <a:gd name="T7" fmla="*/ 1040045 h 991"/>
              <a:gd name="T8" fmla="*/ 1066800 w 528"/>
              <a:gd name="T9" fmla="*/ 1012572 h 991"/>
              <a:gd name="T10" fmla="*/ 1066800 w 528"/>
              <a:gd name="T11" fmla="*/ 967438 h 991"/>
              <a:gd name="T12" fmla="*/ 1066800 w 528"/>
              <a:gd name="T13" fmla="*/ 939965 h 991"/>
              <a:gd name="T14" fmla="*/ 1066800 w 528"/>
              <a:gd name="T15" fmla="*/ 885019 h 991"/>
              <a:gd name="T16" fmla="*/ 753629 w 528"/>
              <a:gd name="T17" fmla="*/ 423867 h 991"/>
              <a:gd name="T18" fmla="*/ 198005 w 528"/>
              <a:gd name="T19" fmla="*/ 121666 h 991"/>
              <a:gd name="T20" fmla="*/ 70716 w 528"/>
              <a:gd name="T21" fmla="*/ 270804 h 991"/>
              <a:gd name="T22" fmla="*/ 107084 w 528"/>
              <a:gd name="T23" fmla="*/ 270804 h 991"/>
              <a:gd name="T24" fmla="*/ 145473 w 528"/>
              <a:gd name="T25" fmla="*/ 274729 h 991"/>
              <a:gd name="T26" fmla="*/ 183861 w 528"/>
              <a:gd name="T27" fmla="*/ 280616 h 991"/>
              <a:gd name="T28" fmla="*/ 230332 w 528"/>
              <a:gd name="T29" fmla="*/ 292390 h 991"/>
              <a:gd name="T30" fmla="*/ 278823 w 528"/>
              <a:gd name="T31" fmla="*/ 304164 h 991"/>
              <a:gd name="T32" fmla="*/ 331355 w 528"/>
              <a:gd name="T33" fmla="*/ 319863 h 991"/>
              <a:gd name="T34" fmla="*/ 381866 w 528"/>
              <a:gd name="T35" fmla="*/ 341449 h 991"/>
              <a:gd name="T36" fmla="*/ 438439 w 528"/>
              <a:gd name="T37" fmla="*/ 368922 h 991"/>
              <a:gd name="T38" fmla="*/ 488950 w 528"/>
              <a:gd name="T39" fmla="*/ 402282 h 991"/>
              <a:gd name="T40" fmla="*/ 537441 w 528"/>
              <a:gd name="T41" fmla="*/ 441529 h 991"/>
              <a:gd name="T42" fmla="*/ 583911 w 528"/>
              <a:gd name="T43" fmla="*/ 486663 h 991"/>
              <a:gd name="T44" fmla="*/ 622300 w 528"/>
              <a:gd name="T45" fmla="*/ 521985 h 991"/>
              <a:gd name="T46" fmla="*/ 652607 w 528"/>
              <a:gd name="T47" fmla="*/ 559270 h 991"/>
              <a:gd name="T48" fmla="*/ 682914 w 528"/>
              <a:gd name="T49" fmla="*/ 598517 h 991"/>
              <a:gd name="T50" fmla="*/ 705139 w 528"/>
              <a:gd name="T51" fmla="*/ 639726 h 991"/>
              <a:gd name="T52" fmla="*/ 725343 w 528"/>
              <a:gd name="T53" fmla="*/ 680935 h 991"/>
              <a:gd name="T54" fmla="*/ 745548 w 528"/>
              <a:gd name="T55" fmla="*/ 726069 h 991"/>
              <a:gd name="T56" fmla="*/ 757670 w 528"/>
              <a:gd name="T57" fmla="*/ 765316 h 991"/>
              <a:gd name="T58" fmla="*/ 769793 w 528"/>
              <a:gd name="T59" fmla="*/ 808488 h 991"/>
              <a:gd name="T60" fmla="*/ 779895 w 528"/>
              <a:gd name="T61" fmla="*/ 847735 h 991"/>
              <a:gd name="T62" fmla="*/ 783936 w 528"/>
              <a:gd name="T63" fmla="*/ 885019 h 991"/>
              <a:gd name="T64" fmla="*/ 789998 w 528"/>
              <a:gd name="T65" fmla="*/ 922304 h 991"/>
              <a:gd name="T66" fmla="*/ 792018 w 528"/>
              <a:gd name="T67" fmla="*/ 957626 h 991"/>
              <a:gd name="T68" fmla="*/ 794039 w 528"/>
              <a:gd name="T69" fmla="*/ 989024 h 991"/>
              <a:gd name="T70" fmla="*/ 789998 w 528"/>
              <a:gd name="T71" fmla="*/ 1032196 h 991"/>
              <a:gd name="T72" fmla="*/ 783936 w 528"/>
              <a:gd name="T73" fmla="*/ 1063593 h 991"/>
              <a:gd name="T74" fmla="*/ 777875 w 528"/>
              <a:gd name="T75" fmla="*/ 1098916 h 991"/>
              <a:gd name="T76" fmla="*/ 767773 w 528"/>
              <a:gd name="T77" fmla="*/ 1142087 h 991"/>
              <a:gd name="T78" fmla="*/ 755650 w 528"/>
              <a:gd name="T79" fmla="*/ 1183297 h 991"/>
              <a:gd name="T80" fmla="*/ 737466 w 528"/>
              <a:gd name="T81" fmla="*/ 1230393 h 991"/>
              <a:gd name="T82" fmla="*/ 717261 w 528"/>
              <a:gd name="T83" fmla="*/ 1275527 h 991"/>
              <a:gd name="T84" fmla="*/ 695036 w 528"/>
              <a:gd name="T85" fmla="*/ 1324586 h 991"/>
              <a:gd name="T86" fmla="*/ 662709 w 528"/>
              <a:gd name="T87" fmla="*/ 1369720 h 991"/>
              <a:gd name="T88" fmla="*/ 630382 w 528"/>
              <a:gd name="T89" fmla="*/ 1414854 h 991"/>
              <a:gd name="T90" fmla="*/ 587952 w 528"/>
              <a:gd name="T91" fmla="*/ 1456063 h 991"/>
              <a:gd name="T92" fmla="*/ 561686 w 528"/>
              <a:gd name="T93" fmla="*/ 1481574 h 991"/>
              <a:gd name="T94" fmla="*/ 515216 w 528"/>
              <a:gd name="T95" fmla="*/ 1516896 h 991"/>
              <a:gd name="T96" fmla="*/ 478848 w 528"/>
              <a:gd name="T97" fmla="*/ 1546331 h 991"/>
              <a:gd name="T98" fmla="*/ 440459 w 528"/>
              <a:gd name="T99" fmla="*/ 1569879 h 991"/>
              <a:gd name="T100" fmla="*/ 398029 w 528"/>
              <a:gd name="T101" fmla="*/ 1593428 h 991"/>
              <a:gd name="T102" fmla="*/ 345498 w 528"/>
              <a:gd name="T103" fmla="*/ 1615013 h 991"/>
              <a:gd name="T104" fmla="*/ 290945 w 528"/>
              <a:gd name="T105" fmla="*/ 1636599 h 991"/>
              <a:gd name="T106" fmla="*/ 224270 w 528"/>
              <a:gd name="T107" fmla="*/ 1650336 h 991"/>
              <a:gd name="T108" fmla="*/ 155575 w 528"/>
              <a:gd name="T109" fmla="*/ 1666034 h 991"/>
              <a:gd name="T110" fmla="*/ 80818 w 528"/>
              <a:gd name="T111" fmla="*/ 1671922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39972" name="Freeform 19"/>
          <p:cNvSpPr>
            <a:spLocks noChangeAspect="1"/>
          </p:cNvSpPr>
          <p:nvPr/>
        </p:nvSpPr>
        <p:spPr bwMode="gray">
          <a:xfrm>
            <a:off x="5319713" y="3022600"/>
            <a:ext cx="1052512" cy="1949450"/>
          </a:xfrm>
          <a:custGeom>
            <a:avLst/>
            <a:gdLst>
              <a:gd name="T0" fmla="*/ 686246 w 523"/>
              <a:gd name="T1" fmla="*/ 174900 h 992"/>
              <a:gd name="T2" fmla="*/ 193195 w 523"/>
              <a:gd name="T3" fmla="*/ 394999 h 992"/>
              <a:gd name="T4" fmla="*/ 2012 w 523"/>
              <a:gd name="T5" fmla="*/ 874501 h 992"/>
              <a:gd name="T6" fmla="*/ 0 w 523"/>
              <a:gd name="T7" fmla="*/ 931491 h 992"/>
              <a:gd name="T8" fmla="*/ 0 w 523"/>
              <a:gd name="T9" fmla="*/ 964899 h 992"/>
              <a:gd name="T10" fmla="*/ 0 w 523"/>
              <a:gd name="T11" fmla="*/ 996342 h 992"/>
              <a:gd name="T12" fmla="*/ 0 w 523"/>
              <a:gd name="T13" fmla="*/ 1029750 h 992"/>
              <a:gd name="T14" fmla="*/ 4025 w 523"/>
              <a:gd name="T15" fmla="*/ 1065123 h 992"/>
              <a:gd name="T16" fmla="*/ 317967 w 523"/>
              <a:gd name="T17" fmla="*/ 1526938 h 992"/>
              <a:gd name="T18" fmla="*/ 867366 w 523"/>
              <a:gd name="T19" fmla="*/ 1829575 h 992"/>
              <a:gd name="T20" fmla="*/ 994151 w 523"/>
              <a:gd name="T21" fmla="*/ 1676291 h 992"/>
              <a:gd name="T22" fmla="*/ 963964 w 523"/>
              <a:gd name="T23" fmla="*/ 1674326 h 992"/>
              <a:gd name="T24" fmla="*/ 923715 w 523"/>
              <a:gd name="T25" fmla="*/ 1672361 h 992"/>
              <a:gd name="T26" fmla="*/ 887491 w 523"/>
              <a:gd name="T27" fmla="*/ 1666465 h 992"/>
              <a:gd name="T28" fmla="*/ 843217 w 523"/>
              <a:gd name="T29" fmla="*/ 1654674 h 992"/>
              <a:gd name="T30" fmla="*/ 794918 w 523"/>
              <a:gd name="T31" fmla="*/ 1646814 h 992"/>
              <a:gd name="T32" fmla="*/ 742594 w 523"/>
              <a:gd name="T33" fmla="*/ 1629127 h 992"/>
              <a:gd name="T34" fmla="*/ 692283 w 523"/>
              <a:gd name="T35" fmla="*/ 1611441 h 992"/>
              <a:gd name="T36" fmla="*/ 637947 w 523"/>
              <a:gd name="T37" fmla="*/ 1585893 h 992"/>
              <a:gd name="T38" fmla="*/ 587636 w 523"/>
              <a:gd name="T39" fmla="*/ 1552485 h 992"/>
              <a:gd name="T40" fmla="*/ 537324 w 523"/>
              <a:gd name="T41" fmla="*/ 1517112 h 992"/>
              <a:gd name="T42" fmla="*/ 493050 w 523"/>
              <a:gd name="T43" fmla="*/ 1471913 h 992"/>
              <a:gd name="T44" fmla="*/ 464876 w 523"/>
              <a:gd name="T45" fmla="*/ 1446366 h 992"/>
              <a:gd name="T46" fmla="*/ 426640 w 523"/>
              <a:gd name="T47" fmla="*/ 1401167 h 992"/>
              <a:gd name="T48" fmla="*/ 402490 w 523"/>
              <a:gd name="T49" fmla="*/ 1367759 h 992"/>
              <a:gd name="T50" fmla="*/ 378341 w 523"/>
              <a:gd name="T51" fmla="*/ 1330421 h 992"/>
              <a:gd name="T52" fmla="*/ 354191 w 523"/>
              <a:gd name="T53" fmla="*/ 1283257 h 992"/>
              <a:gd name="T54" fmla="*/ 332054 w 523"/>
              <a:gd name="T55" fmla="*/ 1234128 h 992"/>
              <a:gd name="T56" fmla="*/ 309917 w 523"/>
              <a:gd name="T57" fmla="*/ 1179103 h 992"/>
              <a:gd name="T58" fmla="*/ 293818 w 523"/>
              <a:gd name="T59" fmla="*/ 1114252 h 992"/>
              <a:gd name="T60" fmla="*/ 281743 w 523"/>
              <a:gd name="T61" fmla="*/ 1043506 h 992"/>
              <a:gd name="T62" fmla="*/ 277718 w 523"/>
              <a:gd name="T63" fmla="*/ 970795 h 992"/>
              <a:gd name="T64" fmla="*/ 277718 w 523"/>
              <a:gd name="T65" fmla="*/ 935422 h 992"/>
              <a:gd name="T66" fmla="*/ 283756 w 523"/>
              <a:gd name="T67" fmla="*/ 888257 h 992"/>
              <a:gd name="T68" fmla="*/ 289793 w 523"/>
              <a:gd name="T69" fmla="*/ 850919 h 992"/>
              <a:gd name="T70" fmla="*/ 297843 w 523"/>
              <a:gd name="T71" fmla="*/ 811616 h 992"/>
              <a:gd name="T72" fmla="*/ 309917 w 523"/>
              <a:gd name="T73" fmla="*/ 766417 h 992"/>
              <a:gd name="T74" fmla="*/ 324005 w 523"/>
              <a:gd name="T75" fmla="*/ 719253 h 992"/>
              <a:gd name="T76" fmla="*/ 346142 w 523"/>
              <a:gd name="T77" fmla="*/ 670124 h 992"/>
              <a:gd name="T78" fmla="*/ 372303 w 523"/>
              <a:gd name="T79" fmla="*/ 622959 h 992"/>
              <a:gd name="T80" fmla="*/ 402490 w 523"/>
              <a:gd name="T81" fmla="*/ 573830 h 992"/>
              <a:gd name="T82" fmla="*/ 436702 w 523"/>
              <a:gd name="T83" fmla="*/ 528631 h 992"/>
              <a:gd name="T84" fmla="*/ 478963 w 523"/>
              <a:gd name="T85" fmla="*/ 487363 h 992"/>
              <a:gd name="T86" fmla="*/ 507138 w 523"/>
              <a:gd name="T87" fmla="*/ 461815 h 992"/>
              <a:gd name="T88" fmla="*/ 549399 w 523"/>
              <a:gd name="T89" fmla="*/ 422512 h 992"/>
              <a:gd name="T90" fmla="*/ 587636 w 523"/>
              <a:gd name="T91" fmla="*/ 394999 h 992"/>
              <a:gd name="T92" fmla="*/ 623860 w 523"/>
              <a:gd name="T93" fmla="*/ 371417 h 992"/>
              <a:gd name="T94" fmla="*/ 670146 w 523"/>
              <a:gd name="T95" fmla="*/ 347835 h 992"/>
              <a:gd name="T96" fmla="*/ 720457 w 523"/>
              <a:gd name="T97" fmla="*/ 324253 h 992"/>
              <a:gd name="T98" fmla="*/ 778819 w 523"/>
              <a:gd name="T99" fmla="*/ 308532 h 992"/>
              <a:gd name="T100" fmla="*/ 841204 w 523"/>
              <a:gd name="T101" fmla="*/ 288880 h 992"/>
              <a:gd name="T102" fmla="*/ 911640 w 523"/>
              <a:gd name="T103" fmla="*/ 277089 h 992"/>
              <a:gd name="T104" fmla="*/ 988113 w 523"/>
              <a:gd name="T105" fmla="*/ 273159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39973" name="Oval 38"/>
          <p:cNvSpPr>
            <a:spLocks noChangeArrowheads="1"/>
          </p:cNvSpPr>
          <p:nvPr/>
        </p:nvSpPr>
        <p:spPr bwMode="gray">
          <a:xfrm>
            <a:off x="5514975" y="3219450"/>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39974" name="Text Box 42"/>
          <p:cNvSpPr txBox="1">
            <a:spLocks noChangeArrowheads="1"/>
          </p:cNvSpPr>
          <p:nvPr/>
        </p:nvSpPr>
        <p:spPr bwMode="gray">
          <a:xfrm>
            <a:off x="5532438" y="3305175"/>
            <a:ext cx="1495425"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Operational Metrics</a:t>
            </a:r>
            <a:endParaRPr lang="en-US" sz="1000"/>
          </a:p>
        </p:txBody>
      </p:sp>
      <p:sp>
        <p:nvSpPr>
          <p:cNvPr id="39975" name="Line 50"/>
          <p:cNvSpPr>
            <a:spLocks noChangeShapeType="1"/>
          </p:cNvSpPr>
          <p:nvPr/>
        </p:nvSpPr>
        <p:spPr bwMode="gray">
          <a:xfrm>
            <a:off x="1741488" y="2257425"/>
            <a:ext cx="7937" cy="884238"/>
          </a:xfrm>
          <a:prstGeom prst="line">
            <a:avLst/>
          </a:prstGeom>
          <a:noFill/>
          <a:ln w="9525">
            <a:solidFill>
              <a:schemeClr val="bg2"/>
            </a:solidFill>
            <a:round/>
            <a:headEnd/>
            <a:tailEnd/>
          </a:ln>
        </p:spPr>
        <p:txBody>
          <a:bodyPr/>
          <a:lstStyle/>
          <a:p>
            <a:endParaRPr lang="en-US"/>
          </a:p>
        </p:txBody>
      </p:sp>
      <p:sp>
        <p:nvSpPr>
          <p:cNvPr id="39976" name="Line 60"/>
          <p:cNvSpPr>
            <a:spLocks noChangeShapeType="1"/>
          </p:cNvSpPr>
          <p:nvPr/>
        </p:nvSpPr>
        <p:spPr bwMode="gray">
          <a:xfrm>
            <a:off x="5105400" y="1611313"/>
            <a:ext cx="685800" cy="228600"/>
          </a:xfrm>
          <a:prstGeom prst="line">
            <a:avLst/>
          </a:prstGeom>
          <a:noFill/>
          <a:ln w="9525">
            <a:solidFill>
              <a:schemeClr val="bg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182563" y="257175"/>
            <a:ext cx="6981825" cy="701675"/>
          </a:xfrm>
        </p:spPr>
        <p:txBody>
          <a:bodyPr tIns="1317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mtClean="0"/>
              <a:t>ALCS members contributed to the project with their passion, expertise and tremendous Moroccan hospitality </a:t>
            </a:r>
          </a:p>
        </p:txBody>
      </p:sp>
      <p:sp>
        <p:nvSpPr>
          <p:cNvPr id="23554" name="Slide Number Placeholder 4"/>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EED73B92-FF11-4295-B240-707F5016EC3E}" type="slidenum">
              <a:rPr lang="en-US" sz="800"/>
              <a:pPr/>
              <a:t>9</a:t>
            </a:fld>
            <a:endParaRPr lang="en-US" sz="800"/>
          </a:p>
        </p:txBody>
      </p:sp>
      <p:pic>
        <p:nvPicPr>
          <p:cNvPr id="23560" name="Picture 8" descr="IMG_5269"/>
          <p:cNvPicPr>
            <a:picLocks noChangeAspect="1" noChangeArrowheads="1"/>
          </p:cNvPicPr>
          <p:nvPr/>
        </p:nvPicPr>
        <p:blipFill>
          <a:blip r:embed="rId3"/>
          <a:srcRect/>
          <a:stretch>
            <a:fillRect/>
          </a:stretch>
        </p:blipFill>
        <p:spPr bwMode="auto">
          <a:xfrm>
            <a:off x="395288" y="1979613"/>
            <a:ext cx="3149600" cy="2362200"/>
          </a:xfrm>
          <a:prstGeom prst="rect">
            <a:avLst/>
          </a:prstGeom>
          <a:noFill/>
        </p:spPr>
      </p:pic>
      <p:pic>
        <p:nvPicPr>
          <p:cNvPr id="23561" name="Picture 9" descr="IMAG0095"/>
          <p:cNvPicPr>
            <a:picLocks noChangeAspect="1" noChangeArrowheads="1"/>
          </p:cNvPicPr>
          <p:nvPr/>
        </p:nvPicPr>
        <p:blipFill>
          <a:blip r:embed="rId4"/>
          <a:srcRect/>
          <a:stretch>
            <a:fillRect/>
          </a:stretch>
        </p:blipFill>
        <p:spPr bwMode="auto">
          <a:xfrm>
            <a:off x="549275" y="4341813"/>
            <a:ext cx="3460750" cy="2195512"/>
          </a:xfrm>
          <a:prstGeom prst="rect">
            <a:avLst/>
          </a:prstGeom>
          <a:noFill/>
        </p:spPr>
      </p:pic>
      <p:pic>
        <p:nvPicPr>
          <p:cNvPr id="23562" name="Picture 10" descr="IMAG0175"/>
          <p:cNvPicPr>
            <a:picLocks noChangeAspect="1" noChangeArrowheads="1"/>
          </p:cNvPicPr>
          <p:nvPr/>
        </p:nvPicPr>
        <p:blipFill>
          <a:blip r:embed="rId5"/>
          <a:srcRect/>
          <a:stretch>
            <a:fillRect/>
          </a:stretch>
        </p:blipFill>
        <p:spPr bwMode="auto">
          <a:xfrm>
            <a:off x="6107113" y="3676650"/>
            <a:ext cx="2830512" cy="2860675"/>
          </a:xfrm>
          <a:prstGeom prst="rect">
            <a:avLst/>
          </a:prstGeom>
          <a:noFill/>
        </p:spPr>
      </p:pic>
      <p:pic>
        <p:nvPicPr>
          <p:cNvPr id="23565" name="Picture 13" descr="ALCS 5"/>
          <p:cNvPicPr>
            <a:picLocks noChangeAspect="1" noChangeArrowheads="1"/>
          </p:cNvPicPr>
          <p:nvPr/>
        </p:nvPicPr>
        <p:blipFill>
          <a:blip r:embed="rId6"/>
          <a:srcRect/>
          <a:stretch>
            <a:fillRect/>
          </a:stretch>
        </p:blipFill>
        <p:spPr bwMode="auto">
          <a:xfrm>
            <a:off x="4010025" y="3676650"/>
            <a:ext cx="2806700" cy="2667000"/>
          </a:xfrm>
          <a:prstGeom prst="rect">
            <a:avLst/>
          </a:prstGeom>
          <a:noFill/>
        </p:spPr>
      </p:pic>
      <p:pic>
        <p:nvPicPr>
          <p:cNvPr id="23567" name="Picture 15" descr="2014-05-09+12"/>
          <p:cNvPicPr>
            <a:picLocks noChangeAspect="1" noChangeArrowheads="1"/>
          </p:cNvPicPr>
          <p:nvPr/>
        </p:nvPicPr>
        <p:blipFill>
          <a:blip r:embed="rId7"/>
          <a:srcRect/>
          <a:stretch>
            <a:fillRect/>
          </a:stretch>
        </p:blipFill>
        <p:spPr bwMode="auto">
          <a:xfrm>
            <a:off x="3544888" y="1220788"/>
            <a:ext cx="5059362" cy="3121025"/>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heme/theme1.xml><?xml version="1.0" encoding="utf-8"?>
<a:theme xmlns:a="http://schemas.openxmlformats.org/drawingml/2006/main" name="NA Delivery template">
  <a:themeElements>
    <a:clrScheme name="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NA Deliver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noFill/>
          <a:miter lim="800000"/>
          <a:headEnd/>
          <a:tailEnd/>
        </a:ln>
        <a:effectLst/>
      </a:spPr>
      <a:bodyPr lIns="0" tIns="0" rIns="0" bIns="0"/>
      <a:lstStyle>
        <a:defPPr marL="225425" indent="-225425">
          <a:buClr>
            <a:srgbClr val="7889FB"/>
          </a:buClr>
          <a:buFont typeface="Wingdings" pitchFamily="2" charset="2"/>
          <a:buChar char="§"/>
          <a:defRPr sz="13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22374</TotalTime>
  <Words>1437</Words>
  <Application>Microsoft Office PowerPoint</Application>
  <PresentationFormat>On-screen Show (4:3)</PresentationFormat>
  <Paragraphs>294</Paragraphs>
  <Slides>16</Slides>
  <Notes>4</Notes>
  <HiddenSlides>0</HiddenSlides>
  <MMClips>0</MMClips>
  <ScaleCrop>false</ScaleCrop>
  <HeadingPairs>
    <vt:vector size="6" baseType="variant">
      <vt:variant>
        <vt:lpstr>Fonts Used</vt:lpstr>
      </vt:variant>
      <vt:variant>
        <vt:i4>7</vt:i4>
      </vt:variant>
      <vt:variant>
        <vt:lpstr>Design Template</vt:lpstr>
      </vt:variant>
      <vt:variant>
        <vt:i4>2</vt:i4>
      </vt:variant>
      <vt:variant>
        <vt:lpstr>Slide Titles</vt:lpstr>
      </vt:variant>
      <vt:variant>
        <vt:i4>16</vt:i4>
      </vt:variant>
    </vt:vector>
  </HeadingPairs>
  <TitlesOfParts>
    <vt:vector size="25" baseType="lpstr">
      <vt:lpstr>Arial</vt:lpstr>
      <vt:lpstr>Wingdings</vt:lpstr>
      <vt:lpstr>Calibri</vt:lpstr>
      <vt:lpstr>SimSun</vt:lpstr>
      <vt:lpstr>Helvetica</vt:lpstr>
      <vt:lpstr>HelveticaNeueLT Pro 65 Md</vt:lpstr>
      <vt:lpstr>Symbol</vt:lpstr>
      <vt:lpstr>NA Delivery template</vt:lpstr>
      <vt:lpstr>NA Delivery template</vt:lpstr>
      <vt:lpstr>IT Solutions for Business Impact and Sustainability Association de lutte contre la sida (ALCS)    May 23, 2014</vt:lpstr>
      <vt:lpstr>Slide 2</vt:lpstr>
      <vt:lpstr>Our Understanding of ALCS Priorities </vt:lpstr>
      <vt:lpstr>Executive Summary</vt:lpstr>
      <vt:lpstr>Overall CSC Project Goals</vt:lpstr>
      <vt:lpstr>Our Commitments to ALCS</vt:lpstr>
      <vt:lpstr>Our Approach   </vt:lpstr>
      <vt:lpstr>ALCS operations and management are driven by programs/projects </vt:lpstr>
      <vt:lpstr>ALCS members contributed to the project with their passion, expertise and tremendous Moroccan hospitality </vt:lpstr>
      <vt:lpstr>Slide 10</vt:lpstr>
      <vt:lpstr>Slide 11</vt:lpstr>
      <vt:lpstr>Slide 12</vt:lpstr>
      <vt:lpstr>Strengths and weaknesses may be turned into opportunities                        – keeping in mind the potential threats</vt:lpstr>
      <vt:lpstr>Slide 14</vt:lpstr>
      <vt:lpstr>Investing in a centralized program management application will improve operational efficiency and sustainability</vt:lpstr>
      <vt:lpstr>Design Considerations</vt:lpstr>
    </vt:vector>
  </TitlesOfParts>
  <Company>IBM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dc:title>
  <dc:creator>ADMINIBM</dc:creator>
  <cp:lastModifiedBy>ADMINIBM</cp:lastModifiedBy>
  <cp:revision>406</cp:revision>
  <dcterms:created xsi:type="dcterms:W3CDTF">2013-05-22T07:22:00Z</dcterms:created>
  <dcterms:modified xsi:type="dcterms:W3CDTF">2014-05-19T18:45:44Z</dcterms:modified>
</cp:coreProperties>
</file>