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334" r:id="rId3"/>
    <p:sldId id="256" r:id="rId4"/>
    <p:sldId id="320" r:id="rId5"/>
    <p:sldId id="321" r:id="rId6"/>
    <p:sldId id="342" r:id="rId7"/>
    <p:sldId id="343" r:id="rId8"/>
    <p:sldId id="346" r:id="rId9"/>
    <p:sldId id="358" r:id="rId10"/>
    <p:sldId id="347" r:id="rId11"/>
    <p:sldId id="335" r:id="rId12"/>
    <p:sldId id="338" r:id="rId13"/>
    <p:sldId id="356" r:id="rId14"/>
    <p:sldId id="357" r:id="rId15"/>
    <p:sldId id="340" r:id="rId16"/>
    <p:sldId id="350" r:id="rId17"/>
    <p:sldId id="328" r:id="rId18"/>
    <p:sldId id="344" r:id="rId19"/>
    <p:sldId id="352" r:id="rId20"/>
    <p:sldId id="266" r:id="rId21"/>
    <p:sldId id="353" r:id="rId22"/>
    <p:sldId id="316" r:id="rId23"/>
    <p:sldId id="339" r:id="rId24"/>
    <p:sldId id="354" r:id="rId25"/>
    <p:sldId id="290" r:id="rId26"/>
    <p:sldId id="348" r:id="rId27"/>
    <p:sldId id="349" r:id="rId2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90" autoAdjust="0"/>
    <p:restoredTop sz="94660"/>
  </p:normalViewPr>
  <p:slideViewPr>
    <p:cSldViewPr snapToObjects="1">
      <p:cViewPr>
        <p:scale>
          <a:sx n="66" d="100"/>
          <a:sy n="66" d="100"/>
        </p:scale>
        <p:origin x="-2334" y="-5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279EB0-2B09-1C4F-8E3A-849F1BEE4621}" type="datetimeFigureOut">
              <a:rPr lang="fr-FR" smtClean="0"/>
              <a:pPr/>
              <a:t>23/04/2014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BDB77-3BA7-7840-80AE-23BCC3F08F7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279EB0-2B09-1C4F-8E3A-849F1BEE4621}" type="datetimeFigureOut">
              <a:rPr lang="fr-FR" smtClean="0"/>
              <a:pPr/>
              <a:t>23/04/2014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BDB77-3BA7-7840-80AE-23BCC3F08F7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279EB0-2B09-1C4F-8E3A-849F1BEE4621}" type="datetimeFigureOut">
              <a:rPr lang="fr-FR" smtClean="0"/>
              <a:pPr/>
              <a:t>23/04/2014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BDB77-3BA7-7840-80AE-23BCC3F08F7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279EB0-2B09-1C4F-8E3A-849F1BEE4621}" type="datetimeFigureOut">
              <a:rPr lang="fr-FR" smtClean="0"/>
              <a:pPr/>
              <a:t>23/04/2014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BDB77-3BA7-7840-80AE-23BCC3F08F7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279EB0-2B09-1C4F-8E3A-849F1BEE4621}" type="datetimeFigureOut">
              <a:rPr lang="fr-FR" smtClean="0"/>
              <a:pPr/>
              <a:t>23/04/2014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BDB77-3BA7-7840-80AE-23BCC3F08F7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279EB0-2B09-1C4F-8E3A-849F1BEE4621}" type="datetimeFigureOut">
              <a:rPr lang="fr-FR" smtClean="0"/>
              <a:pPr/>
              <a:t>23/04/2014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BDB77-3BA7-7840-80AE-23BCC3F08F7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279EB0-2B09-1C4F-8E3A-849F1BEE4621}" type="datetimeFigureOut">
              <a:rPr lang="fr-FR" smtClean="0"/>
              <a:pPr/>
              <a:t>23/04/2014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BDB77-3BA7-7840-80AE-23BCC3F08F7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279EB0-2B09-1C4F-8E3A-849F1BEE4621}" type="datetimeFigureOut">
              <a:rPr lang="fr-FR" smtClean="0"/>
              <a:pPr/>
              <a:t>23/04/2014</a:t>
            </a:fld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BDB77-3BA7-7840-80AE-23BCC3F08F7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279EB0-2B09-1C4F-8E3A-849F1BEE4621}" type="datetimeFigureOut">
              <a:rPr lang="fr-FR" smtClean="0"/>
              <a:pPr/>
              <a:t>23/04/2014</a:t>
            </a:fld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BDB77-3BA7-7840-80AE-23BCC3F08F7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279EB0-2B09-1C4F-8E3A-849F1BEE4621}" type="datetimeFigureOut">
              <a:rPr lang="fr-FR" smtClean="0"/>
              <a:pPr/>
              <a:t>23/04/2014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BDB77-3BA7-7840-80AE-23BCC3F08F7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279EB0-2B09-1C4F-8E3A-849F1BEE4621}" type="datetimeFigureOut">
              <a:rPr lang="fr-FR" smtClean="0"/>
              <a:pPr/>
              <a:t>23/04/2014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BDB77-3BA7-7840-80AE-23BCC3F08F7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C279EB0-2B09-1C4F-8E3A-849F1BEE4621}" type="datetimeFigureOut">
              <a:rPr lang="fr-FR" smtClean="0"/>
              <a:pPr/>
              <a:t>23/04/2014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69BBDB77-3BA7-7840-80AE-23BCC3F08F7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24000">
              <a:srgbClr val="0000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Grp="1" noChangeArrowheads="1"/>
          </p:cNvSpPr>
          <p:nvPr>
            <p:ph type="ctrTitle"/>
          </p:nvPr>
        </p:nvSpPr>
        <p:spPr bwMode="auto">
          <a:xfrm>
            <a:off x="2170112" y="2598256"/>
            <a:ext cx="7123113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6500" b="1" dirty="0" err="1">
                <a:solidFill>
                  <a:schemeClr val="bg1">
                    <a:lumMod val="50000"/>
                  </a:schemeClr>
                </a:solidFill>
                <a:latin typeface="Calibri"/>
                <a:ea typeface="Arial" pitchFamily="-107" charset="0"/>
                <a:cs typeface="Calibri"/>
              </a:rPr>
              <a:t>Contre</a:t>
            </a:r>
            <a:r>
              <a:rPr lang="fr-FR" sz="6500" b="1" dirty="0" err="1">
                <a:solidFill>
                  <a:srgbClr val="CC0000"/>
                </a:solidFill>
                <a:latin typeface="Calibri"/>
                <a:ea typeface="Arial" pitchFamily="-107" charset="0"/>
                <a:cs typeface="Calibri"/>
              </a:rPr>
              <a:t>le</a:t>
            </a:r>
            <a:r>
              <a:rPr lang="fr-FR" sz="6500" b="1" dirty="0">
                <a:solidFill>
                  <a:srgbClr val="CC0000"/>
                </a:solidFill>
                <a:latin typeface="Calibri"/>
                <a:ea typeface="Arial" pitchFamily="-107" charset="0"/>
                <a:cs typeface="Calibri"/>
              </a:rPr>
              <a:t> </a:t>
            </a:r>
            <a:r>
              <a:rPr lang="fr-FR" sz="6500" b="1" dirty="0" smtClean="0">
                <a:solidFill>
                  <a:srgbClr val="CC0000"/>
                </a:solidFill>
                <a:latin typeface="Calibri"/>
                <a:ea typeface="Arial" pitchFamily="-107" charset="0"/>
                <a:cs typeface="Calibri"/>
              </a:rPr>
              <a:t>Sida</a:t>
            </a:r>
            <a:br>
              <a:rPr lang="fr-FR" sz="6500" b="1" dirty="0" smtClean="0">
                <a:solidFill>
                  <a:srgbClr val="CC0000"/>
                </a:solidFill>
                <a:latin typeface="Calibri"/>
                <a:ea typeface="Arial" pitchFamily="-107" charset="0"/>
                <a:cs typeface="Calibri"/>
              </a:rPr>
            </a:br>
            <a:r>
              <a:rPr lang="fr-FR" sz="6500" b="1" dirty="0" smtClean="0">
                <a:solidFill>
                  <a:srgbClr val="CC0000"/>
                </a:solidFill>
                <a:latin typeface="Calibri"/>
                <a:ea typeface="Arial" pitchFamily="-107" charset="0"/>
                <a:cs typeface="Calibri"/>
              </a:rPr>
              <a:t>ALCS</a:t>
            </a:r>
            <a:endParaRPr lang="fr-FR" sz="6500" dirty="0">
              <a:latin typeface="Calibri"/>
              <a:cs typeface="Calibri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09600" y="2183993"/>
            <a:ext cx="8413596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6500" b="1" dirty="0">
                <a:solidFill>
                  <a:schemeClr val="bg1"/>
                </a:solidFill>
                <a:latin typeface="Calibri"/>
                <a:ea typeface="Arial" pitchFamily="-107" charset="0"/>
                <a:cs typeface="Calibri"/>
              </a:rPr>
              <a:t>Association de Lutte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5003800" y="6491288"/>
            <a:ext cx="3457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b="1">
                <a:solidFill>
                  <a:srgbClr val="CC0000"/>
                </a:solidFill>
                <a:latin typeface="Arial" charset="0"/>
              </a:rPr>
              <a:t> </a:t>
            </a:r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1116013" y="320675"/>
            <a:ext cx="71643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3600" b="1" dirty="0" smtClean="0">
                <a:solidFill>
                  <a:srgbClr val="CC0000"/>
                </a:solidFill>
                <a:latin typeface="Arial" charset="0"/>
              </a:rPr>
              <a:t>Sidaction </a:t>
            </a:r>
            <a:r>
              <a:rPr lang="fr-FR" sz="3600" b="1" dirty="0">
                <a:solidFill>
                  <a:srgbClr val="CC0000"/>
                </a:solidFill>
                <a:latin typeface="Arial" charset="0"/>
              </a:rPr>
              <a:t>Maroc </a:t>
            </a:r>
            <a:r>
              <a:rPr lang="fr-FR" sz="3600" b="1" dirty="0" smtClean="0">
                <a:solidFill>
                  <a:srgbClr val="CC0000"/>
                </a:solidFill>
                <a:latin typeface="Arial" charset="0"/>
              </a:rPr>
              <a:t>2012</a:t>
            </a:r>
            <a:endParaRPr lang="fr-FR" sz="3600" b="1" dirty="0">
              <a:solidFill>
                <a:srgbClr val="CC0000"/>
              </a:solidFill>
              <a:latin typeface="Arial" charset="0"/>
            </a:endParaRPr>
          </a:p>
        </p:txBody>
      </p:sp>
      <p:pic>
        <p:nvPicPr>
          <p:cNvPr id="2050" name="Picture 2" descr="E:\Karima Backup new fixe déc 2013\SDM2012\Photos soirée 2M\DSC_29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268760"/>
            <a:ext cx="3599116" cy="2390279"/>
          </a:xfrm>
          <a:prstGeom prst="rect">
            <a:avLst/>
          </a:prstGeom>
          <a:noFill/>
        </p:spPr>
      </p:pic>
      <p:pic>
        <p:nvPicPr>
          <p:cNvPr id="2051" name="Picture 3" descr="E:\Karima Backup new fixe déc 2013\SDM2012\Photos soirée 2M\DSC_28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6136" y="1216164"/>
            <a:ext cx="3678312" cy="2442875"/>
          </a:xfrm>
          <a:prstGeom prst="rect">
            <a:avLst/>
          </a:prstGeom>
          <a:noFill/>
        </p:spPr>
      </p:pic>
      <p:pic>
        <p:nvPicPr>
          <p:cNvPr id="2052" name="Picture 4" descr="E:\Karima Backup new fixe déc 2013\SDM2012\Photos soirée 2M\DSC_278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7" y="4101009"/>
            <a:ext cx="3599115" cy="2390279"/>
          </a:xfrm>
          <a:prstGeom prst="rect">
            <a:avLst/>
          </a:prstGeom>
          <a:noFill/>
        </p:spPr>
      </p:pic>
      <p:pic>
        <p:nvPicPr>
          <p:cNvPr id="2053" name="Picture 5" descr="E:\Karima Backup new fixe déc 2013\SDM2012\Photos soirée 2M\DSC_28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6136" y="4048413"/>
            <a:ext cx="3678312" cy="2442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685800" y="22768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/>
            </a:r>
            <a:br>
              <a:rPr lang="fr-FR" b="1" dirty="0" smtClean="0">
                <a:solidFill>
                  <a:srgbClr val="C00000"/>
                </a:solidFill>
              </a:rPr>
            </a:br>
            <a:r>
              <a:rPr lang="fr-FR" b="1" dirty="0" smtClean="0">
                <a:solidFill>
                  <a:srgbClr val="C00000"/>
                </a:solidFill>
              </a:rPr>
              <a:t>Domaines </a:t>
            </a:r>
            <a:r>
              <a:rPr lang="fr-FR" b="1" dirty="0">
                <a:solidFill>
                  <a:srgbClr val="C00000"/>
                </a:solidFill>
              </a:rPr>
              <a:t>d’intervention de l’ALCS</a:t>
            </a:r>
            <a:br>
              <a:rPr lang="fr-FR" b="1" dirty="0">
                <a:solidFill>
                  <a:srgbClr val="C00000"/>
                </a:solidFill>
              </a:rPr>
            </a:br>
            <a:endParaRPr lang="fr-FR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sz="3600" b="1" dirty="0" smtClean="0">
                <a:solidFill>
                  <a:srgbClr val="CC0000"/>
                </a:solidFill>
              </a:rPr>
              <a:t>Prise en charge des PVVIH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 lnSpcReduction="10000"/>
          </a:bodyPr>
          <a:lstStyle/>
          <a:p>
            <a:pPr>
              <a:buClr>
                <a:srgbClr val="CC0000"/>
              </a:buClr>
              <a:buFont typeface="Wingdings" pitchFamily="2" charset="2"/>
              <a:buChar char="§"/>
            </a:pPr>
            <a:r>
              <a:rPr lang="fr-FR" sz="2800" dirty="0" smtClean="0">
                <a:cs typeface="Arial" charset="0"/>
              </a:rPr>
              <a:t>Accès </a:t>
            </a:r>
            <a:r>
              <a:rPr lang="fr-FR" sz="2800" dirty="0">
                <a:cs typeface="Arial" charset="0"/>
              </a:rPr>
              <a:t>aux traitements </a:t>
            </a:r>
            <a:endParaRPr lang="fr-FR" sz="2800" dirty="0" smtClean="0">
              <a:cs typeface="Arial" charset="0"/>
            </a:endParaRP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endParaRPr lang="fr-FR" sz="2800" dirty="0">
              <a:cs typeface="Arial" charset="0"/>
            </a:endParaRP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r>
              <a:rPr lang="fr-FR" sz="2800" dirty="0">
                <a:cs typeface="Arial" charset="0"/>
              </a:rPr>
              <a:t>Accompagnement </a:t>
            </a:r>
            <a:r>
              <a:rPr lang="fr-FR" sz="2800" dirty="0" smtClean="0">
                <a:cs typeface="Arial" charset="0"/>
              </a:rPr>
              <a:t>thérapeutique</a:t>
            </a: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endParaRPr lang="fr-FR" sz="2800" dirty="0" smtClean="0">
              <a:cs typeface="Arial" charset="0"/>
            </a:endParaRP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r>
              <a:rPr lang="fr-FR" sz="2800" dirty="0" smtClean="0">
                <a:cs typeface="Arial" charset="0"/>
              </a:rPr>
              <a:t>Aide financière d’urgence </a:t>
            </a: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endParaRPr lang="fr-FR" sz="2800" dirty="0" smtClean="0">
              <a:cs typeface="Arial" charset="0"/>
            </a:endParaRP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r>
              <a:rPr lang="fr-FR" sz="2800" dirty="0" smtClean="0">
                <a:cs typeface="Arial" charset="0"/>
              </a:rPr>
              <a:t>Accompagnement et relation d’aide</a:t>
            </a: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endParaRPr lang="fr-FR" sz="2800" dirty="0" smtClean="0">
              <a:cs typeface="Arial" charset="0"/>
            </a:endParaRP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r>
              <a:rPr lang="fr-FR" sz="2800" dirty="0" smtClean="0">
                <a:cs typeface="Arial" charset="0"/>
              </a:rPr>
              <a:t>Assistance juridique et sociale </a:t>
            </a: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endParaRPr lang="fr-FR" sz="2800" dirty="0" smtClean="0">
              <a:cs typeface="Arial" charset="0"/>
            </a:endParaRPr>
          </a:p>
          <a:p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779912" y="260648"/>
            <a:ext cx="5211688" cy="1110952"/>
          </a:xfrm>
        </p:spPr>
        <p:txBody>
          <a:bodyPr>
            <a:normAutofit fontScale="90000"/>
          </a:bodyPr>
          <a:lstStyle/>
          <a:p>
            <a:pPr algn="r"/>
            <a:r>
              <a:rPr lang="fr-FR" b="1" dirty="0" smtClean="0">
                <a:solidFill>
                  <a:srgbClr val="CC0000"/>
                </a:solidFill>
                <a:ea typeface="Times New Roman" pitchFamily="-107" charset="0"/>
                <a:cs typeface="Times New Roman" pitchFamily="-107" charset="0"/>
              </a:rPr>
              <a:t>Contribution de l’ALCS </a:t>
            </a:r>
            <a:br>
              <a:rPr lang="fr-FR" b="1" dirty="0" smtClean="0">
                <a:solidFill>
                  <a:srgbClr val="CC0000"/>
                </a:solidFill>
                <a:ea typeface="Times New Roman" pitchFamily="-107" charset="0"/>
                <a:cs typeface="Times New Roman" pitchFamily="-107" charset="0"/>
              </a:rPr>
            </a:br>
            <a:r>
              <a:rPr lang="fr-FR" b="1" dirty="0" smtClean="0">
                <a:solidFill>
                  <a:srgbClr val="CC0000"/>
                </a:solidFill>
                <a:ea typeface="Times New Roman" pitchFamily="-107" charset="0"/>
                <a:cs typeface="Times New Roman" pitchFamily="-107" charset="0"/>
              </a:rPr>
              <a:t>à la PEC des PVVIH</a:t>
            </a:r>
            <a:endParaRPr lang="fr-FR" b="1" dirty="0"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1772816"/>
            <a:ext cx="7848600" cy="4585142"/>
          </a:xfrm>
        </p:spPr>
        <p:txBody>
          <a:bodyPr>
            <a:normAutofit fontScale="77500" lnSpcReduction="20000"/>
          </a:bodyPr>
          <a:lstStyle/>
          <a:p>
            <a:pPr algn="l">
              <a:defRPr/>
            </a:pPr>
            <a:r>
              <a:rPr lang="fr-FR" b="1" dirty="0" smtClean="0">
                <a:solidFill>
                  <a:schemeClr val="tx1"/>
                </a:solidFill>
              </a:rPr>
              <a:t>Au niveau des pôles d’excellence et des CR, sur </a:t>
            </a:r>
            <a:r>
              <a:rPr lang="fr-FR" b="1" dirty="0" smtClean="0">
                <a:solidFill>
                  <a:schemeClr val="tx1"/>
                </a:solidFill>
              </a:rPr>
              <a:t>11 </a:t>
            </a:r>
            <a:r>
              <a:rPr lang="fr-FR" b="1" dirty="0" smtClean="0">
                <a:solidFill>
                  <a:schemeClr val="tx1"/>
                </a:solidFill>
              </a:rPr>
              <a:t>villes :</a:t>
            </a:r>
          </a:p>
          <a:p>
            <a:pPr algn="l">
              <a:defRPr/>
            </a:pPr>
            <a:r>
              <a:rPr lang="fr-FR" b="1" dirty="0" smtClean="0">
                <a:solidFill>
                  <a:schemeClr val="tx1"/>
                </a:solidFill>
              </a:rPr>
              <a:t> </a:t>
            </a:r>
          </a:p>
          <a:p>
            <a:pPr marL="514350" indent="-514350" algn="l">
              <a:buClr>
                <a:srgbClr val="C00000"/>
              </a:buClr>
              <a:buSzPct val="130000"/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chemeClr val="tx1"/>
                </a:solidFill>
              </a:rPr>
              <a:t>Mise à disposition des ressources humaines</a:t>
            </a:r>
          </a:p>
          <a:p>
            <a:pPr marL="971550" lvl="1" indent="-514350" algn="l">
              <a:buClr>
                <a:srgbClr val="C00000"/>
              </a:buClr>
              <a:buSzPct val="130000"/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chemeClr val="tx1"/>
                </a:solidFill>
              </a:rPr>
              <a:t>Secrétaires</a:t>
            </a:r>
          </a:p>
          <a:p>
            <a:pPr marL="971550" lvl="1" indent="-514350" algn="l">
              <a:buClr>
                <a:srgbClr val="C00000"/>
              </a:buClr>
              <a:buSzPct val="130000"/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chemeClr val="tx1"/>
                </a:solidFill>
              </a:rPr>
              <a:t>Médiateurs thérapeutiques</a:t>
            </a:r>
          </a:p>
          <a:p>
            <a:pPr marL="971550" lvl="1" indent="-514350" algn="l">
              <a:buClr>
                <a:srgbClr val="C00000"/>
              </a:buClr>
              <a:buSzPct val="130000"/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chemeClr val="tx1"/>
                </a:solidFill>
              </a:rPr>
              <a:t>Médiateurs sociaux</a:t>
            </a:r>
          </a:p>
          <a:p>
            <a:pPr marL="971550" lvl="1" indent="-514350" algn="l">
              <a:buClr>
                <a:srgbClr val="C00000"/>
              </a:buClr>
              <a:buSzPct val="130000"/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chemeClr val="tx1"/>
                </a:solidFill>
              </a:rPr>
              <a:t>Assistantes sociales</a:t>
            </a:r>
          </a:p>
          <a:p>
            <a:pPr marL="971550" lvl="1" indent="-514350" algn="l">
              <a:buClr>
                <a:srgbClr val="C00000"/>
              </a:buClr>
              <a:buSzPct val="130000"/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chemeClr val="tx1"/>
                </a:solidFill>
              </a:rPr>
              <a:t>Psychologues à temps partiel</a:t>
            </a:r>
          </a:p>
          <a:p>
            <a:pPr marL="514350" indent="-514350" algn="l">
              <a:buClr>
                <a:srgbClr val="C00000"/>
              </a:buClr>
              <a:buSzPct val="130000"/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chemeClr val="tx1"/>
                </a:solidFill>
              </a:rPr>
              <a:t>Renforcement des compétences des équipes de PEC</a:t>
            </a:r>
          </a:p>
          <a:p>
            <a:pPr marL="514350" indent="-514350" algn="l">
              <a:buClr>
                <a:srgbClr val="C00000"/>
              </a:buClr>
              <a:buSzPct val="130000"/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chemeClr val="tx1"/>
                </a:solidFill>
              </a:rPr>
              <a:t>Equipement des salles de médiation thérapeutique</a:t>
            </a:r>
          </a:p>
          <a:p>
            <a:pPr marL="514350" indent="-514350" algn="l">
              <a:buClr>
                <a:srgbClr val="C00000"/>
              </a:buClr>
              <a:buSzPct val="130000"/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chemeClr val="tx1"/>
                </a:solidFill>
              </a:rPr>
              <a:t>Soutien de la PEC médicale (médicaments IO, bilans biologiques et radiologiques…)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91680" y="533400"/>
            <a:ext cx="7299920" cy="838200"/>
          </a:xfrm>
        </p:spPr>
        <p:txBody>
          <a:bodyPr>
            <a:normAutofit fontScale="90000"/>
          </a:bodyPr>
          <a:lstStyle/>
          <a:p>
            <a:pPr algn="r"/>
            <a:r>
              <a:rPr lang="fr-FR" sz="3600" b="1" dirty="0" smtClean="0">
                <a:solidFill>
                  <a:srgbClr val="CC0000"/>
                </a:solidFill>
                <a:ea typeface="Times New Roman" pitchFamily="-107" charset="0"/>
                <a:cs typeface="Times New Roman" pitchFamily="-107" charset="0"/>
              </a:rPr>
              <a:t>Contribution de l’ALCS </a:t>
            </a:r>
            <a:br>
              <a:rPr lang="fr-FR" sz="3600" b="1" dirty="0" smtClean="0">
                <a:solidFill>
                  <a:srgbClr val="CC0000"/>
                </a:solidFill>
                <a:ea typeface="Times New Roman" pitchFamily="-107" charset="0"/>
                <a:cs typeface="Times New Roman" pitchFamily="-107" charset="0"/>
              </a:rPr>
            </a:br>
            <a:r>
              <a:rPr lang="fr-FR" sz="3600" b="1" dirty="0" smtClean="0">
                <a:solidFill>
                  <a:srgbClr val="CC0000"/>
                </a:solidFill>
                <a:ea typeface="Times New Roman" pitchFamily="-107" charset="0"/>
                <a:cs typeface="Times New Roman" pitchFamily="-107" charset="0"/>
              </a:rPr>
              <a:t>à la PEC des PVVIH</a:t>
            </a:r>
            <a:endParaRPr lang="fr-FR" sz="3600" b="1" dirty="0"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1371600"/>
            <a:ext cx="7848600" cy="4937720"/>
          </a:xfrm>
        </p:spPr>
        <p:txBody>
          <a:bodyPr>
            <a:normAutofit fontScale="85000" lnSpcReduction="20000"/>
          </a:bodyPr>
          <a:lstStyle/>
          <a:p>
            <a:pPr algn="l">
              <a:defRPr/>
            </a:pPr>
            <a:r>
              <a:rPr lang="fr-FR" b="1" dirty="0" smtClean="0">
                <a:solidFill>
                  <a:schemeClr val="tx1"/>
                </a:solidFill>
              </a:rPr>
              <a:t>Au niveau des locaux de l’ALCS: </a:t>
            </a:r>
          </a:p>
          <a:p>
            <a:pPr algn="l">
              <a:defRPr/>
            </a:pPr>
            <a:endParaRPr lang="fr-FR" dirty="0" smtClean="0">
              <a:solidFill>
                <a:schemeClr val="tx1"/>
              </a:solidFill>
            </a:endParaRPr>
          </a:p>
          <a:p>
            <a:pPr marL="514350" indent="-514350" algn="l"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chemeClr val="tx1"/>
                </a:solidFill>
              </a:rPr>
              <a:t>Soutien socio-économique des PVVIH:</a:t>
            </a:r>
          </a:p>
          <a:p>
            <a:pPr marL="971550" lvl="1" indent="-514350" algn="l"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chemeClr val="tx1"/>
                </a:solidFill>
              </a:rPr>
              <a:t>Frais de transport</a:t>
            </a:r>
          </a:p>
          <a:p>
            <a:pPr marL="971550" lvl="1" indent="-514350" algn="l"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chemeClr val="tx1"/>
                </a:solidFill>
              </a:rPr>
              <a:t>Denrées alimentaires et repas</a:t>
            </a:r>
          </a:p>
          <a:p>
            <a:pPr marL="971550" lvl="1" indent="-514350" algn="l"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chemeClr val="tx1"/>
                </a:solidFill>
              </a:rPr>
              <a:t>Lait, biberons, couches, vêtements…</a:t>
            </a:r>
          </a:p>
          <a:p>
            <a:pPr marL="971550" lvl="1" indent="-514350" algn="l"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chemeClr val="tx1"/>
                </a:solidFill>
              </a:rPr>
              <a:t>Envoi de médicaments</a:t>
            </a:r>
          </a:p>
          <a:p>
            <a:pPr marL="971550" lvl="1" indent="-514350" algn="l">
              <a:buClr>
                <a:srgbClr val="C00000"/>
              </a:buClr>
              <a:defRPr/>
            </a:pPr>
            <a:endParaRPr lang="fr-FR" dirty="0" smtClean="0">
              <a:solidFill>
                <a:schemeClr val="tx1"/>
              </a:solidFill>
            </a:endParaRPr>
          </a:p>
          <a:p>
            <a:pPr marL="514350" indent="-514350" algn="l"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chemeClr val="tx1"/>
                </a:solidFill>
              </a:rPr>
              <a:t>Soutien psychologique des PVVIH</a:t>
            </a:r>
          </a:p>
          <a:p>
            <a:pPr marL="514350" indent="-514350" algn="l"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chemeClr val="tx1"/>
                </a:solidFill>
              </a:rPr>
              <a:t>Aide à l’intégration sociale des PVVIH</a:t>
            </a:r>
          </a:p>
          <a:p>
            <a:pPr marL="971550" lvl="1" indent="-514350" algn="l"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chemeClr val="tx1"/>
                </a:solidFill>
              </a:rPr>
              <a:t>Activités en groupes (séances thématiques, conviviales…)</a:t>
            </a:r>
          </a:p>
          <a:p>
            <a:pPr marL="971550" lvl="1" indent="-514350" algn="l"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chemeClr val="tx1"/>
                </a:solidFill>
              </a:rPr>
              <a:t>Activités génératrices de revenu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88913"/>
            <a:ext cx="8458200" cy="10668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CC0000"/>
                </a:solidFill>
              </a:rPr>
              <a:t>Centre d</a:t>
            </a:r>
            <a:r>
              <a:rPr lang="en-US" sz="3200" b="1" smtClean="0">
                <a:solidFill>
                  <a:srgbClr val="CC0000"/>
                </a:solidFill>
                <a:latin typeface="Times New Roman" pitchFamily="18" charset="0"/>
              </a:rPr>
              <a:t>’</a:t>
            </a:r>
            <a:r>
              <a:rPr lang="en-US" sz="3200" b="1" smtClean="0">
                <a:solidFill>
                  <a:srgbClr val="CC0000"/>
                </a:solidFill>
              </a:rPr>
              <a:t>Information Anonyme et Gratuit  (CIDAG)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1341438"/>
            <a:ext cx="3744913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3933825"/>
            <a:ext cx="403225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4625" y="3933825"/>
            <a:ext cx="3781425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space réservé du contenu 2"/>
          <p:cNvSpPr txBox="1">
            <a:spLocks/>
          </p:cNvSpPr>
          <p:nvPr/>
        </p:nvSpPr>
        <p:spPr bwMode="auto">
          <a:xfrm>
            <a:off x="179388" y="1269107"/>
            <a:ext cx="5132387" cy="2375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None/>
              <a:defRPr/>
            </a:pPr>
            <a:r>
              <a:rPr lang="fr-FR" sz="2400" dirty="0">
                <a:latin typeface="+mn-lt"/>
              </a:rPr>
              <a:t>                           </a:t>
            </a:r>
            <a:endParaRPr lang="fr-FR" sz="2400" b="1" dirty="0">
              <a:solidFill>
                <a:srgbClr val="C00000"/>
              </a:solidFill>
              <a:latin typeface="+mn-lt"/>
            </a:endParaRPr>
          </a:p>
          <a:p>
            <a:pPr marL="273050" indent="-273050">
              <a:spcBef>
                <a:spcPts val="600"/>
              </a:spcBef>
              <a:buClr>
                <a:srgbClr val="C00000"/>
              </a:buClr>
              <a:buSzPct val="76000"/>
              <a:buFont typeface="Wingdings 3" pitchFamily="18" charset="2"/>
              <a:buChar char=""/>
              <a:defRPr/>
            </a:pPr>
            <a:r>
              <a:rPr lang="fr-FR" sz="2400" dirty="0" smtClean="0">
                <a:latin typeface="+mn-lt"/>
              </a:rPr>
              <a:t>27 centres </a:t>
            </a:r>
            <a:r>
              <a:rPr lang="fr-FR" sz="2400" dirty="0">
                <a:latin typeface="+mn-lt"/>
              </a:rPr>
              <a:t>de diagnostic anonyme, rapide et gratuit (CIDAG)dans les sections de l’ALCS</a:t>
            </a:r>
          </a:p>
          <a:p>
            <a:pPr marL="273050" indent="-273050">
              <a:spcBef>
                <a:spcPts val="600"/>
              </a:spcBef>
              <a:buClr>
                <a:srgbClr val="C00000"/>
              </a:buClr>
              <a:buSzPct val="76000"/>
              <a:buFont typeface="Wingdings 3" pitchFamily="18" charset="2"/>
              <a:buChar char=""/>
              <a:defRPr/>
            </a:pPr>
            <a:r>
              <a:rPr lang="fr-FR" sz="2400" dirty="0" smtClean="0">
                <a:latin typeface="+mn-lt"/>
              </a:rPr>
              <a:t>5 </a:t>
            </a:r>
            <a:r>
              <a:rPr lang="fr-FR" sz="2400" dirty="0">
                <a:latin typeface="+mn-lt"/>
              </a:rPr>
              <a:t>bus aménagés en CIDAG </a:t>
            </a:r>
            <a:r>
              <a:rPr lang="fr-FR" sz="2400" dirty="0" smtClean="0">
                <a:latin typeface="+mn-lt"/>
              </a:rPr>
              <a:t>mobile</a:t>
            </a:r>
            <a:endParaRPr lang="fr-FR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9200" y="304800"/>
            <a:ext cx="7636584" cy="552432"/>
          </a:xfrm>
        </p:spPr>
        <p:txBody>
          <a:bodyPr>
            <a:normAutofit fontScale="90000"/>
          </a:bodyPr>
          <a:lstStyle/>
          <a:p>
            <a:pPr algn="r"/>
            <a:r>
              <a:rPr lang="fr-FR" sz="4800" b="1" dirty="0" smtClean="0">
                <a:solidFill>
                  <a:srgbClr val="CC0000"/>
                </a:solidFill>
              </a:rPr>
              <a:t>Journée nationale de dépistage</a:t>
            </a:r>
            <a:endParaRPr lang="fr-FR" sz="4800" b="1" dirty="0"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1340768"/>
            <a:ext cx="8169984" cy="5073352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fr-FR" dirty="0" smtClean="0">
                <a:solidFill>
                  <a:srgbClr val="262626"/>
                </a:solidFill>
                <a:ea typeface="Times New Roman" pitchFamily="-107" charset="0"/>
                <a:cs typeface="Times New Roman" pitchFamily="-107" charset="0"/>
                <a:sym typeface="Webdings" pitchFamily="-107" charset="2"/>
              </a:rPr>
              <a:t>P</a:t>
            </a:r>
            <a:r>
              <a:rPr lang="fr-FR" dirty="0" smtClean="0">
                <a:solidFill>
                  <a:srgbClr val="262626"/>
                </a:solidFill>
              </a:rPr>
              <a:t>romotion et l’incitation au dépistage anonyme et gratuit</a:t>
            </a:r>
          </a:p>
          <a:p>
            <a:pPr algn="l"/>
            <a:endParaRPr lang="fr-FR" sz="1800" dirty="0" smtClean="0">
              <a:solidFill>
                <a:schemeClr val="bg1"/>
              </a:solidFill>
            </a:endParaRPr>
          </a:p>
          <a:p>
            <a:pPr algn="l"/>
            <a:r>
              <a:rPr lang="fr-FR" dirty="0" smtClean="0">
                <a:solidFill>
                  <a:srgbClr val="CC0000"/>
                </a:solidFill>
                <a:ea typeface="Times New Roman" pitchFamily="-107" charset="0"/>
                <a:cs typeface="Times New Roman" pitchFamily="-107" charset="0"/>
                <a:sym typeface="Webdings" pitchFamily="-107" charset="2"/>
              </a:rPr>
              <a:t></a:t>
            </a:r>
            <a:r>
              <a:rPr lang="fr-FR" dirty="0" smtClean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  <a:sym typeface="Webdings" pitchFamily="-107" charset="2"/>
              </a:rPr>
              <a:t>Mobilisation de:</a:t>
            </a:r>
          </a:p>
          <a:p>
            <a:pPr marL="971550" lvl="1" indent="-514350" algn="l">
              <a:buFont typeface="Arial" pitchFamily="34" charset="0"/>
              <a:buChar char="•"/>
            </a:pPr>
            <a:r>
              <a:rPr lang="fr-FR" dirty="0" smtClean="0">
                <a:solidFill>
                  <a:srgbClr val="262626"/>
                </a:solidFill>
              </a:rPr>
              <a:t>75 médecins</a:t>
            </a:r>
          </a:p>
          <a:p>
            <a:pPr marL="971550" lvl="1" indent="-514350" algn="l">
              <a:buFont typeface="Arial" pitchFamily="34" charset="0"/>
              <a:buChar char="•"/>
            </a:pPr>
            <a:r>
              <a:rPr lang="fr-FR" dirty="0" smtClean="0">
                <a:solidFill>
                  <a:srgbClr val="262626"/>
                </a:solidFill>
              </a:rPr>
              <a:t>300 volontaires</a:t>
            </a:r>
          </a:p>
          <a:p>
            <a:pPr marL="971550" lvl="1" indent="-514350" algn="l">
              <a:buFont typeface="Arial" pitchFamily="34" charset="0"/>
              <a:buChar char="•"/>
            </a:pPr>
            <a:r>
              <a:rPr lang="fr-FR" dirty="0" smtClean="0">
                <a:solidFill>
                  <a:srgbClr val="262626"/>
                </a:solidFill>
                <a:ea typeface="Times New Roman" pitchFamily="-107" charset="0"/>
                <a:cs typeface="Times New Roman" pitchFamily="-107" charset="0"/>
                <a:sym typeface="Webdings" pitchFamily="-107" charset="2"/>
              </a:rPr>
              <a:t>4</a:t>
            </a:r>
            <a:r>
              <a:rPr lang="fr-FR" dirty="0" smtClean="0">
                <a:solidFill>
                  <a:srgbClr val="262626"/>
                </a:solidFill>
              </a:rPr>
              <a:t> unités mobiles de dépistage</a:t>
            </a:r>
          </a:p>
          <a:p>
            <a:pPr marL="514350" indent="-514350" algn="l">
              <a:buFont typeface="Wingdings" pitchFamily="2" charset="2"/>
              <a:buChar char="Ø"/>
            </a:pPr>
            <a:r>
              <a:rPr lang="fr-FR" sz="2800" dirty="0" smtClean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  <a:sym typeface="Webdings" pitchFamily="-107" charset="2"/>
              </a:rPr>
              <a:t>Action menée sur plus de 80 sites sur </a:t>
            </a:r>
          </a:p>
          <a:p>
            <a:pPr algn="l">
              <a:buClr>
                <a:srgbClr val="FF0000"/>
              </a:buClr>
            </a:pPr>
            <a:r>
              <a:rPr lang="fr-FR" sz="2800" dirty="0" smtClean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  <a:sym typeface="Webdings" pitchFamily="-107" charset="2"/>
              </a:rPr>
              <a:t>	l’ensemble du territoire national sur </a:t>
            </a:r>
          </a:p>
          <a:p>
            <a:pPr algn="l">
              <a:buClr>
                <a:srgbClr val="FF0000"/>
              </a:buClr>
            </a:pPr>
            <a:r>
              <a:rPr lang="fr-FR" sz="2800" dirty="0" smtClean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  <a:sym typeface="Webdings" pitchFamily="-107" charset="2"/>
              </a:rPr>
              <a:t>une journée</a:t>
            </a:r>
          </a:p>
          <a:p>
            <a:pPr algn="l">
              <a:buFont typeface="Wingdings" pitchFamily="2" charset="2"/>
              <a:buChar char="Ø"/>
            </a:pPr>
            <a:r>
              <a:rPr lang="fr-FR" sz="2800" dirty="0" smtClean="0">
                <a:solidFill>
                  <a:srgbClr val="262626"/>
                </a:solidFill>
                <a:ea typeface="Times New Roman" pitchFamily="-107" charset="0"/>
                <a:cs typeface="Times New Roman" pitchFamily="-107" charset="0"/>
                <a:sym typeface="Webdings" pitchFamily="-107" charset="2"/>
              </a:rPr>
              <a:t>    I</a:t>
            </a:r>
            <a:r>
              <a:rPr lang="fr-FR" sz="2800" dirty="0" smtClean="0">
                <a:solidFill>
                  <a:srgbClr val="262626"/>
                </a:solidFill>
              </a:rPr>
              <a:t>mportante mobilisation de l’ensemble des médias nationaux et locaux </a:t>
            </a:r>
          </a:p>
          <a:p>
            <a:pPr algn="l"/>
            <a:endParaRPr lang="fr-FR" sz="1100" dirty="0" smtClean="0">
              <a:solidFill>
                <a:schemeClr val="bg1"/>
              </a:solidFill>
            </a:endParaRPr>
          </a:p>
          <a:p>
            <a:pPr algn="l">
              <a:buFont typeface="Webdings" pitchFamily="-107" charset="2"/>
              <a:buChar char="&lt;"/>
            </a:pPr>
            <a:r>
              <a:rPr lang="fr-FR" sz="2900" dirty="0" smtClean="0">
                <a:solidFill>
                  <a:srgbClr val="262626"/>
                </a:solidFill>
              </a:rPr>
              <a:t>En 2009 : 5403 tests réalisés</a:t>
            </a:r>
          </a:p>
          <a:p>
            <a:pPr algn="l">
              <a:buFont typeface="Webdings" pitchFamily="-107" charset="2"/>
              <a:buChar char="&lt;"/>
            </a:pPr>
            <a:r>
              <a:rPr lang="fr-FR" sz="2900" dirty="0" smtClean="0">
                <a:solidFill>
                  <a:srgbClr val="262626"/>
                </a:solidFill>
              </a:rPr>
              <a:t>En 2010 : 6284 tests réalisés</a:t>
            </a:r>
          </a:p>
          <a:p>
            <a:pPr algn="l">
              <a:buFont typeface="Webdings" pitchFamily="-107" charset="2"/>
              <a:buChar char="&lt;"/>
            </a:pPr>
            <a:r>
              <a:rPr lang="fr-FR" sz="2900" dirty="0" smtClean="0">
                <a:solidFill>
                  <a:srgbClr val="262626"/>
                </a:solidFill>
              </a:rPr>
              <a:t>En 2011 : 6938 tests réalisés</a:t>
            </a:r>
          </a:p>
          <a:p>
            <a:pPr algn="l">
              <a:buFont typeface="Webdings" pitchFamily="-107" charset="2"/>
              <a:buChar char="&lt;"/>
            </a:pPr>
            <a:r>
              <a:rPr lang="fr-FR" sz="2900" dirty="0" smtClean="0">
                <a:solidFill>
                  <a:srgbClr val="262626"/>
                </a:solidFill>
              </a:rPr>
              <a:t>En 2012 : 7516 tests réalisés</a:t>
            </a:r>
          </a:p>
          <a:p>
            <a:pPr algn="l">
              <a:buFont typeface="Webdings" pitchFamily="-107" charset="2"/>
              <a:buChar char="&lt;"/>
            </a:pPr>
            <a:r>
              <a:rPr lang="fr-FR" sz="2900" dirty="0" smtClean="0">
                <a:solidFill>
                  <a:srgbClr val="262626"/>
                </a:solidFill>
              </a:rPr>
              <a:t>En 2013 : 6831 tests réalisés</a:t>
            </a:r>
          </a:p>
          <a:p>
            <a:pPr algn="just"/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5410200" y="1143000"/>
            <a:ext cx="3581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r">
              <a:spcBef>
                <a:spcPct val="0"/>
              </a:spcBef>
            </a:pPr>
            <a:r>
              <a:rPr lang="fr-FR" sz="3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-107" charset="0"/>
              </a:rPr>
              <a:t>RDV annuel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5" name="Image 5" descr="Affiche 4X3 vf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5616" y="1916832"/>
            <a:ext cx="2378784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SCN341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85852" y="714356"/>
            <a:ext cx="6035675" cy="4525963"/>
          </a:xfrm>
          <a:effectLst>
            <a:outerShdw dist="38100" dir="2700000" algn="br" rotWithShape="0">
              <a:srgbClr val="000000">
                <a:alpha val="42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9200" y="304800"/>
            <a:ext cx="7772400" cy="838200"/>
          </a:xfrm>
        </p:spPr>
        <p:txBody>
          <a:bodyPr>
            <a:normAutofit/>
          </a:bodyPr>
          <a:lstStyle/>
          <a:p>
            <a:pPr algn="r"/>
            <a:r>
              <a:rPr lang="fr-FR" sz="3600" b="1" dirty="0" smtClean="0">
                <a:solidFill>
                  <a:srgbClr val="CC0000"/>
                </a:solidFill>
                <a:ea typeface="Arial" pitchFamily="-107" charset="0"/>
                <a:cs typeface="Arial" pitchFamily="-107" charset="0"/>
              </a:rPr>
              <a:t>Prévention de proximité</a:t>
            </a:r>
            <a:endParaRPr lang="fr-FR" sz="3600" b="1" dirty="0"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3316" y="1143000"/>
            <a:ext cx="7848600" cy="5048272"/>
          </a:xfrm>
        </p:spPr>
        <p:txBody>
          <a:bodyPr>
            <a:noAutofit/>
          </a:bodyPr>
          <a:lstStyle/>
          <a:p>
            <a:pPr marL="541338" indent="-541338" algn="just" defTabSz="1428750">
              <a:buClr>
                <a:srgbClr val="C00000"/>
              </a:buClr>
              <a:buSzPct val="130000"/>
              <a:buFont typeface="Wingdings" pitchFamily="2" charset="2"/>
              <a:buChar char="§"/>
            </a:pPr>
            <a:r>
              <a:rPr lang="fr-FR" sz="27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L'ALCS </a:t>
            </a:r>
            <a:r>
              <a:rPr lang="fr-FR" sz="2700" dirty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a </a:t>
            </a:r>
            <a:r>
              <a:rPr lang="fr-FR" sz="27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développé des </a:t>
            </a:r>
            <a:r>
              <a:rPr lang="fr-FR" sz="2700" dirty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programmes de prévention spécifiques ciblant les populations les plus marginalisées </a:t>
            </a:r>
            <a:endParaRPr lang="fr-FR" sz="2700" dirty="0" smtClean="0">
              <a:solidFill>
                <a:srgbClr val="000000"/>
              </a:solidFill>
              <a:ea typeface="Arial" pitchFamily="-107" charset="0"/>
              <a:cs typeface="Arial" pitchFamily="-107" charset="0"/>
            </a:endParaRPr>
          </a:p>
          <a:p>
            <a:pPr marL="541338" indent="-541338" algn="just" defTabSz="1428750">
              <a:buClr>
                <a:srgbClr val="C00000"/>
              </a:buClr>
              <a:buSzPct val="130000"/>
              <a:buFont typeface="Wingdings" pitchFamily="2" charset="2"/>
              <a:buChar char="§"/>
            </a:pPr>
            <a:r>
              <a:rPr lang="fr-FR" sz="27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La </a:t>
            </a:r>
            <a:r>
              <a:rPr lang="fr-FR" sz="2700" dirty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dimension communautaire de l'ALCS a facilité l’accès à ces </a:t>
            </a:r>
            <a:r>
              <a:rPr lang="fr-FR" sz="27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populations</a:t>
            </a:r>
          </a:p>
          <a:p>
            <a:pPr marL="541338" indent="-541338" algn="just" defTabSz="1428750">
              <a:buClr>
                <a:srgbClr val="C00000"/>
              </a:buClr>
              <a:buSzPct val="130000"/>
              <a:buFont typeface="Wingdings" pitchFamily="2" charset="2"/>
              <a:buChar char="§"/>
            </a:pPr>
            <a:r>
              <a:rPr lang="fr-FR" sz="27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Populations cibles :</a:t>
            </a:r>
          </a:p>
          <a:p>
            <a:pPr marL="971550" lvl="1" indent="-514350" algn="l">
              <a:buClr>
                <a:srgbClr val="C00000"/>
              </a:buClr>
              <a:buFont typeface="Arial" pitchFamily="34" charset="0"/>
              <a:buChar char="•"/>
            </a:pPr>
            <a:r>
              <a:rPr lang="fr-FR" sz="27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  <a:sym typeface="Webdings" pitchFamily="-107" charset="2"/>
              </a:rPr>
              <a:t>P</a:t>
            </a:r>
            <a:r>
              <a:rPr lang="fr-FR" sz="27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rofessionnel(le)s du sexe</a:t>
            </a:r>
          </a:p>
          <a:p>
            <a:pPr marL="971550" lvl="1" indent="-514350" algn="l">
              <a:buClr>
                <a:srgbClr val="C00000"/>
              </a:buClr>
              <a:buFont typeface="Arial" pitchFamily="34" charset="0"/>
              <a:buChar char="•"/>
            </a:pPr>
            <a:r>
              <a:rPr lang="fr-FR" sz="27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  <a:sym typeface="Webdings" pitchFamily="-107" charset="2"/>
              </a:rPr>
              <a:t>Migrants</a:t>
            </a:r>
            <a:endParaRPr lang="fr-FR" sz="2700" dirty="0" smtClean="0">
              <a:solidFill>
                <a:schemeClr val="bg2"/>
              </a:solidFill>
              <a:ea typeface="Arial" pitchFamily="-107" charset="0"/>
              <a:cs typeface="Arial" pitchFamily="-107" charset="0"/>
              <a:sym typeface="Webdings" pitchFamily="-107" charset="2"/>
            </a:endParaRPr>
          </a:p>
          <a:p>
            <a:pPr marL="971550" lvl="1" indent="-514350" algn="l">
              <a:buClr>
                <a:srgbClr val="C00000"/>
              </a:buClr>
              <a:buFont typeface="Arial" pitchFamily="34" charset="0"/>
              <a:buChar char="•"/>
            </a:pPr>
            <a:r>
              <a:rPr lang="fr-FR" sz="27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  <a:sym typeface="Webdings" pitchFamily="-107" charset="2"/>
              </a:rPr>
              <a:t>Usagers de drogue</a:t>
            </a:r>
          </a:p>
          <a:p>
            <a:pPr marL="971550" lvl="1" indent="-514350" algn="l">
              <a:buClr>
                <a:srgbClr val="C00000"/>
              </a:buClr>
              <a:buFont typeface="Arial" pitchFamily="34" charset="0"/>
              <a:buChar char="•"/>
            </a:pPr>
            <a:r>
              <a:rPr lang="fr-FR" sz="27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  <a:sym typeface="Webdings" pitchFamily="-107" charset="2"/>
              </a:rPr>
              <a:t>Routiers</a:t>
            </a:r>
          </a:p>
          <a:p>
            <a:pPr marL="971550" lvl="1" indent="-514350" algn="l">
              <a:buClr>
                <a:srgbClr val="C00000"/>
              </a:buClr>
              <a:buFont typeface="Arial" pitchFamily="34" charset="0"/>
              <a:buChar char="•"/>
            </a:pPr>
            <a:r>
              <a:rPr lang="fr-FR" sz="27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  <a:sym typeface="Webdings" pitchFamily="-107" charset="2"/>
              </a:rPr>
              <a:t>Détenus</a:t>
            </a:r>
          </a:p>
          <a:p>
            <a:pPr marL="971550" lvl="1" indent="-514350" algn="l">
              <a:buClr>
                <a:srgbClr val="C00000"/>
              </a:buClr>
              <a:buFont typeface="Arial" pitchFamily="34" charset="0"/>
              <a:buChar char="•"/>
            </a:pPr>
            <a:r>
              <a:rPr lang="fr-FR" sz="27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  <a:sym typeface="Webdings" pitchFamily="-107" charset="2"/>
              </a:rPr>
              <a:t>Milieu du travail</a:t>
            </a:r>
          </a:p>
          <a:p>
            <a:pPr lvl="1" algn="l">
              <a:buClr>
                <a:schemeClr val="tx1"/>
              </a:buClr>
            </a:pPr>
            <a:endParaRPr lang="fr-FR" sz="2700" dirty="0">
              <a:solidFill>
                <a:srgbClr val="000000"/>
              </a:solidFill>
              <a:ea typeface="Arial" pitchFamily="-107" charset="0"/>
              <a:cs typeface="Arial" pitchFamily="-107" charset="0"/>
            </a:endParaRPr>
          </a:p>
          <a:p>
            <a:pPr algn="just"/>
            <a:endParaRPr lang="fr-FR" sz="2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 descr="Image 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64779"/>
            <a:ext cx="8839200" cy="55284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1216" y="274638"/>
            <a:ext cx="8507288" cy="1143000"/>
          </a:xfrm>
        </p:spPr>
        <p:txBody>
          <a:bodyPr/>
          <a:lstStyle/>
          <a:p>
            <a:pPr algn="r"/>
            <a:r>
              <a:rPr lang="fr-FR" sz="3600" b="1" dirty="0" smtClean="0">
                <a:solidFill>
                  <a:srgbClr val="CC0000"/>
                </a:solidFill>
              </a:rPr>
              <a:t>Le Maroc est à un tournant de l’épidémie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CC0000"/>
              </a:buClr>
              <a:buFont typeface="Wingdings" pitchFamily="2" charset="2"/>
              <a:buChar char="§"/>
            </a:pPr>
            <a:r>
              <a:rPr lang="fr-FR" sz="2800" dirty="0" smtClean="0"/>
              <a:t>Prévalence faible dans la population générale: 0,1% </a:t>
            </a:r>
          </a:p>
          <a:p>
            <a:pPr lvl="1">
              <a:lnSpc>
                <a:spcPct val="90000"/>
              </a:lnSpc>
              <a:buClr>
                <a:srgbClr val="CC0000"/>
              </a:buClr>
              <a:buFont typeface="Arial" pitchFamily="34" charset="0"/>
              <a:buChar char="•"/>
            </a:pPr>
            <a:r>
              <a:rPr lang="fr-FR" dirty="0" smtClean="0"/>
              <a:t>Nombre de cas de sida: </a:t>
            </a:r>
            <a:r>
              <a:rPr lang="fr-FR" b="1" i="1" dirty="0" smtClean="0"/>
              <a:t>8040</a:t>
            </a:r>
            <a:r>
              <a:rPr lang="fr-FR" b="1" i="1" dirty="0" smtClean="0"/>
              <a:t> </a:t>
            </a:r>
            <a:r>
              <a:rPr lang="fr-FR" sz="2400" dirty="0" smtClean="0"/>
              <a:t>(à </a:t>
            </a:r>
            <a:r>
              <a:rPr lang="fr-FR" sz="2400" dirty="0" smtClean="0"/>
              <a:t>fin octobre 2013) </a:t>
            </a:r>
            <a:r>
              <a:rPr lang="fr-FR" dirty="0" smtClean="0"/>
              <a:t>48% ont entre 15 et 34 ans</a:t>
            </a:r>
          </a:p>
          <a:p>
            <a:pPr lvl="1">
              <a:lnSpc>
                <a:spcPct val="90000"/>
              </a:lnSpc>
              <a:buClr>
                <a:srgbClr val="CC0000"/>
              </a:buClr>
              <a:buFont typeface="Arial" pitchFamily="34" charset="0"/>
              <a:buChar char="•"/>
            </a:pPr>
            <a:r>
              <a:rPr lang="fr-FR" dirty="0" smtClean="0"/>
              <a:t>Estimation du nombre </a:t>
            </a:r>
            <a:r>
              <a:rPr lang="fr-FR" sz="2800" dirty="0" smtClean="0"/>
              <a:t>de séropositifs: 30 000</a:t>
            </a:r>
          </a:p>
          <a:p>
            <a:pPr lvl="1">
              <a:lnSpc>
                <a:spcPct val="90000"/>
              </a:lnSpc>
              <a:buClr>
                <a:srgbClr val="CC0000"/>
              </a:buClr>
              <a:buNone/>
            </a:pPr>
            <a:r>
              <a:rPr lang="fr-FR" sz="2800" b="1" dirty="0" smtClean="0">
                <a:solidFill>
                  <a:srgbClr val="C00000"/>
                </a:solidFill>
              </a:rPr>
              <a:t>                                   Mais</a:t>
            </a:r>
          </a:p>
          <a:p>
            <a:pPr>
              <a:lnSpc>
                <a:spcPct val="90000"/>
              </a:lnSpc>
              <a:buClr>
                <a:srgbClr val="CC0000"/>
              </a:buClr>
              <a:buFont typeface="Wingdings" pitchFamily="2" charset="2"/>
              <a:buChar char="§"/>
            </a:pPr>
            <a:r>
              <a:rPr lang="fr-FR" sz="2800" dirty="0" smtClean="0"/>
              <a:t>Féminisation de l’épidémie: 49% des cas de sida</a:t>
            </a:r>
          </a:p>
          <a:p>
            <a:pPr>
              <a:lnSpc>
                <a:spcPct val="90000"/>
              </a:lnSpc>
              <a:buClr>
                <a:srgbClr val="CC0000"/>
              </a:buClr>
              <a:buFont typeface="Wingdings" pitchFamily="2" charset="2"/>
              <a:buChar char="§"/>
            </a:pPr>
            <a:r>
              <a:rPr lang="fr-FR" sz="2800" dirty="0" smtClean="0"/>
              <a:t>Prévalence du VIH élevée parmi </a:t>
            </a:r>
          </a:p>
          <a:p>
            <a:pPr lvl="1">
              <a:lnSpc>
                <a:spcPct val="90000"/>
              </a:lnSpc>
              <a:buClr>
                <a:srgbClr val="CC0000"/>
              </a:buClr>
              <a:buFont typeface="Arial" pitchFamily="34" charset="0"/>
              <a:buChar char="•"/>
            </a:pPr>
            <a:r>
              <a:rPr lang="fr-FR" sz="2400" dirty="0" smtClean="0"/>
              <a:t> </a:t>
            </a:r>
            <a:r>
              <a:rPr lang="fr-FR" dirty="0" smtClean="0"/>
              <a:t>Les professionnelles du sexe: 5% dans la région d’Agadir</a:t>
            </a:r>
          </a:p>
          <a:p>
            <a:pPr lvl="1">
              <a:lnSpc>
                <a:spcPct val="90000"/>
              </a:lnSpc>
              <a:buClr>
                <a:srgbClr val="CC0000"/>
              </a:buClr>
              <a:buFont typeface="Arial" pitchFamily="34" charset="0"/>
              <a:buChar char="•"/>
            </a:pPr>
            <a:r>
              <a:rPr lang="fr-FR" dirty="0" smtClean="0"/>
              <a:t> Les UDI: 30% à Nador</a:t>
            </a:r>
          </a:p>
          <a:p>
            <a:pPr>
              <a:lnSpc>
                <a:spcPct val="90000"/>
              </a:lnSpc>
              <a:buClr>
                <a:srgbClr val="CC0000"/>
              </a:buClr>
              <a:buFont typeface="Wingdings" pitchFamily="2" charset="2"/>
              <a:buChar char="§"/>
            </a:pPr>
            <a:endParaRPr lang="fr-FR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9200" y="304800"/>
            <a:ext cx="7772400" cy="838200"/>
          </a:xfrm>
        </p:spPr>
        <p:txBody>
          <a:bodyPr>
            <a:normAutofit/>
          </a:bodyPr>
          <a:lstStyle/>
          <a:p>
            <a:pPr algn="r"/>
            <a:r>
              <a:rPr lang="fr-FR" sz="3600" b="1" dirty="0" smtClean="0">
                <a:solidFill>
                  <a:srgbClr val="CC0000"/>
                </a:solidFill>
                <a:ea typeface="Arial" pitchFamily="-107" charset="0"/>
                <a:cs typeface="Arial" pitchFamily="-107" charset="0"/>
              </a:rPr>
              <a:t>Prévention grand public</a:t>
            </a:r>
            <a:endParaRPr lang="fr-FR" sz="3600" b="1" dirty="0"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1524000"/>
            <a:ext cx="7848600" cy="4976834"/>
          </a:xfrm>
        </p:spPr>
        <p:txBody>
          <a:bodyPr>
            <a:normAutofit/>
          </a:bodyPr>
          <a:lstStyle/>
          <a:p>
            <a:pPr marL="541338" indent="-541338" algn="l" defTabSz="-176213">
              <a:lnSpc>
                <a:spcPct val="90000"/>
              </a:lnSpc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Stands </a:t>
            </a:r>
            <a:r>
              <a:rPr lang="fr-FR" sz="2800" dirty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d’information (Caravanes, foires, </a:t>
            </a: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festivals, concerts, places </a:t>
            </a:r>
            <a:r>
              <a:rPr lang="fr-FR" sz="2800" dirty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publiques etc</a:t>
            </a: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.…)</a:t>
            </a:r>
          </a:p>
          <a:p>
            <a:pPr marL="541338" indent="-541338" algn="l" defTabSz="-176213">
              <a:lnSpc>
                <a:spcPct val="90000"/>
              </a:lnSpc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endParaRPr lang="fr-FR" sz="2800" dirty="0">
              <a:solidFill>
                <a:srgbClr val="000000"/>
              </a:solidFill>
              <a:ea typeface="Arial" pitchFamily="-107" charset="0"/>
              <a:cs typeface="Arial" pitchFamily="-107" charset="0"/>
            </a:endParaRPr>
          </a:p>
          <a:p>
            <a:pPr marL="541338" indent="-541338" algn="l" defTabSz="-176213">
              <a:lnSpc>
                <a:spcPct val="90000"/>
              </a:lnSpc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Animation </a:t>
            </a:r>
            <a:r>
              <a:rPr lang="fr-FR" sz="2800" dirty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de conférences, débats, ateliers, projections de films (Collèges, lycées, écoles supérieures, facultés</a:t>
            </a: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)</a:t>
            </a:r>
          </a:p>
          <a:p>
            <a:pPr marL="541338" indent="-541338" algn="l" defTabSz="-176213">
              <a:lnSpc>
                <a:spcPct val="90000"/>
              </a:lnSpc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endParaRPr lang="fr-FR" sz="2800" dirty="0">
              <a:solidFill>
                <a:srgbClr val="000000"/>
              </a:solidFill>
              <a:ea typeface="Arial" pitchFamily="-107" charset="0"/>
              <a:cs typeface="Arial" pitchFamily="-107" charset="0"/>
              <a:sym typeface="Webdings" pitchFamily="-107" charset="2"/>
            </a:endParaRPr>
          </a:p>
          <a:p>
            <a:pPr marL="533400" indent="-533400" algn="l">
              <a:lnSpc>
                <a:spcPct val="80000"/>
              </a:lnSpc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CIDAG mobile (zones semi-urbaines, plages, souks, festivals etc.) et fixes </a:t>
            </a:r>
          </a:p>
          <a:p>
            <a:pPr marL="533400" indent="-533400" algn="l">
              <a:lnSpc>
                <a:spcPct val="80000"/>
              </a:lnSpc>
            </a:pPr>
            <a:endParaRPr lang="fr-FR" dirty="0" smtClean="0">
              <a:solidFill>
                <a:srgbClr val="CC0000"/>
              </a:solidFill>
              <a:ea typeface="Times New Roman" pitchFamily="-107" charset="0"/>
              <a:cs typeface="Times New Roman" pitchFamily="-107" charset="0"/>
              <a:sym typeface="Webdings" pitchFamily="-107" charset="2"/>
            </a:endParaRPr>
          </a:p>
          <a:p>
            <a:pPr marL="533400" indent="-533400" algn="l">
              <a:lnSpc>
                <a:spcPct val="80000"/>
              </a:lnSpc>
            </a:pPr>
            <a:endParaRPr lang="fr-FR" dirty="0" smtClean="0">
              <a:solidFill>
                <a:srgbClr val="CC0000"/>
              </a:solidFill>
              <a:ea typeface="Times New Roman" pitchFamily="-107" charset="0"/>
              <a:cs typeface="Times New Roman" pitchFamily="-107" charset="0"/>
              <a:sym typeface="Webdings" pitchFamily="-107" charset="2"/>
            </a:endParaRPr>
          </a:p>
          <a:p>
            <a:pPr algn="just"/>
            <a:endParaRPr lang="fr-FR" dirty="0">
              <a:solidFill>
                <a:srgbClr val="000000"/>
              </a:solidFill>
              <a:ea typeface="Arial" pitchFamily="-107" charset="0"/>
              <a:cs typeface="Arial" pitchFamily="-10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 descr="Image 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64779"/>
            <a:ext cx="8839200" cy="55284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9200" y="304800"/>
            <a:ext cx="7772400" cy="838200"/>
          </a:xfrm>
        </p:spPr>
        <p:txBody>
          <a:bodyPr/>
          <a:lstStyle/>
          <a:p>
            <a:pPr algn="r"/>
            <a:r>
              <a:rPr lang="fr-FR" b="1" dirty="0" smtClean="0">
                <a:solidFill>
                  <a:srgbClr val="CC0000"/>
                </a:solidFill>
              </a:rPr>
              <a:t>Allo</a:t>
            </a:r>
            <a:r>
              <a:rPr lang="fr-FR" b="1" dirty="0" smtClean="0">
                <a:solidFill>
                  <a:srgbClr val="CC0000"/>
                </a:solidFill>
                <a:latin typeface="Times New Roman" pitchFamily="-107" charset="0"/>
              </a:rPr>
              <a:t>…</a:t>
            </a:r>
            <a:r>
              <a:rPr lang="fr-FR" b="1" dirty="0" smtClean="0">
                <a:solidFill>
                  <a:srgbClr val="CC0000"/>
                </a:solidFill>
              </a:rPr>
              <a:t> Info Sida</a:t>
            </a:r>
            <a:endParaRPr lang="fr-FR" b="1" dirty="0"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1371600"/>
            <a:ext cx="7848600" cy="4191000"/>
          </a:xfrm>
        </p:spPr>
        <p:txBody>
          <a:bodyPr>
            <a:normAutofit/>
          </a:bodyPr>
          <a:lstStyle/>
          <a:p>
            <a:pPr indent="-76200" algn="l">
              <a:lnSpc>
                <a:spcPct val="105000"/>
              </a:lnSpc>
            </a:pPr>
            <a:r>
              <a:rPr lang="fr-FR" b="1" dirty="0" smtClean="0">
                <a:solidFill>
                  <a:srgbClr val="CC0000"/>
                </a:solidFill>
                <a:ea typeface="Arial" pitchFamily="-107" charset="0"/>
                <a:cs typeface="Arial" pitchFamily="-107" charset="0"/>
              </a:rPr>
              <a:t>Numéro Eco </a:t>
            </a:r>
            <a:r>
              <a:rPr lang="fr-FR" sz="3243" b="1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à </a:t>
            </a:r>
            <a:r>
              <a:rPr lang="fr-FR" sz="3243" b="1" dirty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la disposition du </a:t>
            </a:r>
            <a:r>
              <a:rPr lang="fr-FR" sz="3243" b="1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public</a:t>
            </a:r>
          </a:p>
          <a:p>
            <a:pPr indent="-76200" algn="just">
              <a:lnSpc>
                <a:spcPct val="105000"/>
              </a:lnSpc>
            </a:pPr>
            <a:r>
              <a:rPr lang="fr-FR" sz="3243" dirty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Service assuré par des écoutants professionnels sur les questions liées au VIH/sida et aux maladies sexuellement transmissibles</a:t>
            </a:r>
          </a:p>
          <a:p>
            <a:pPr algn="l"/>
            <a:endParaRPr lang="fr-FR" sz="3243" dirty="0">
              <a:solidFill>
                <a:srgbClr val="000000"/>
              </a:solidFill>
              <a:ea typeface="Arial" pitchFamily="-107" charset="0"/>
              <a:cs typeface="Arial" pitchFamily="-107" charset="0"/>
            </a:endParaRPr>
          </a:p>
        </p:txBody>
      </p:sp>
      <p:pic>
        <p:nvPicPr>
          <p:cNvPr id="4" name="Image 3" descr="logo AIS fond 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721" y="4207490"/>
            <a:ext cx="3294319" cy="1355110"/>
          </a:xfrm>
          <a:prstGeom prst="rect">
            <a:avLst/>
          </a:prstGeom>
          <a:ln>
            <a:noFill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9200" y="304800"/>
            <a:ext cx="7772400" cy="838200"/>
          </a:xfrm>
        </p:spPr>
        <p:txBody>
          <a:bodyPr/>
          <a:lstStyle/>
          <a:p>
            <a:pPr algn="r"/>
            <a:r>
              <a:rPr lang="fr-FR" b="1" dirty="0" smtClean="0">
                <a:solidFill>
                  <a:srgbClr val="CC0000"/>
                </a:solidFill>
              </a:rPr>
              <a:t>Formations</a:t>
            </a:r>
            <a:endParaRPr lang="fr-FR" b="1" dirty="0"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7544" y="1524000"/>
            <a:ext cx="8066856" cy="4785320"/>
          </a:xfrm>
        </p:spPr>
        <p:txBody>
          <a:bodyPr>
            <a:normAutofit/>
          </a:bodyPr>
          <a:lstStyle/>
          <a:p>
            <a:pPr lvl="1" indent="-457200" algn="just">
              <a:lnSpc>
                <a:spcPct val="80000"/>
              </a:lnSpc>
              <a:buClr>
                <a:srgbClr val="C00000"/>
              </a:buClr>
              <a:buSzPct val="162000"/>
              <a:buFont typeface="Wingdings" pitchFamily="2" charset="2"/>
              <a:buChar char="§"/>
            </a:pPr>
            <a:r>
              <a:rPr lang="fr-FR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L’ALCS </a:t>
            </a:r>
            <a:r>
              <a:rPr lang="fr-FR" dirty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s’est dotée en 1990, d’une commission de formation </a:t>
            </a:r>
            <a:r>
              <a:rPr lang="fr-FR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 </a:t>
            </a:r>
            <a:r>
              <a:rPr lang="fr-FR" dirty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qui assure la conception et l’animation de stages de formation internes et externes </a:t>
            </a:r>
            <a:endParaRPr lang="fr-FR" dirty="0" smtClean="0">
              <a:solidFill>
                <a:srgbClr val="000000"/>
              </a:solidFill>
              <a:ea typeface="Arial" pitchFamily="-107" charset="0"/>
              <a:cs typeface="Arial" pitchFamily="-107" charset="0"/>
            </a:endParaRPr>
          </a:p>
          <a:p>
            <a:pPr lvl="1" indent="-457200" algn="just">
              <a:lnSpc>
                <a:spcPct val="80000"/>
              </a:lnSpc>
              <a:buClr>
                <a:srgbClr val="C00000"/>
              </a:buClr>
              <a:buSzPct val="162000"/>
              <a:buFont typeface="Wingdings" pitchFamily="2" charset="2"/>
              <a:buChar char="§"/>
            </a:pPr>
            <a:r>
              <a:rPr lang="fr-FR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Circuit/organigramme du secteur formation, supervisée par un chargé de formation pour assurer la coordination et le suivi et par un politique</a:t>
            </a:r>
          </a:p>
          <a:p>
            <a:pPr lvl="1" indent="-457200" algn="just">
              <a:lnSpc>
                <a:spcPct val="80000"/>
              </a:lnSpc>
              <a:buClr>
                <a:srgbClr val="C00000"/>
              </a:buClr>
              <a:buSzPct val="162000"/>
              <a:buFont typeface="Wingdings" pitchFamily="2" charset="2"/>
              <a:buChar char="§"/>
            </a:pPr>
            <a:r>
              <a:rPr lang="fr-FR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Formation initiale des volontaires obligatoire</a:t>
            </a:r>
          </a:p>
          <a:p>
            <a:pPr lvl="1" indent="-457200" algn="just">
              <a:lnSpc>
                <a:spcPct val="80000"/>
              </a:lnSpc>
              <a:buClr>
                <a:srgbClr val="C00000"/>
              </a:buClr>
              <a:buSzPct val="162000"/>
              <a:buFont typeface="Wingdings" pitchFamily="2" charset="2"/>
              <a:buChar char="§"/>
            </a:pPr>
            <a:r>
              <a:rPr lang="fr-FR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De nombreux organismes nationaux et internationaux font appel aux experts de l’ALCS (MS, OMS Emro, Aides, Agences des Nations unies..)</a:t>
            </a:r>
          </a:p>
          <a:p>
            <a:pPr lvl="1" indent="-457200" algn="just">
              <a:lnSpc>
                <a:spcPct val="80000"/>
              </a:lnSpc>
              <a:buClr>
                <a:srgbClr val="C00000"/>
              </a:buClr>
              <a:buSzPct val="162000"/>
              <a:buFont typeface="Wingdings" pitchFamily="2" charset="2"/>
              <a:buChar char="§"/>
            </a:pPr>
            <a:endParaRPr lang="fr-FR" dirty="0">
              <a:solidFill>
                <a:srgbClr val="000000"/>
              </a:solidFill>
              <a:ea typeface="Arial" pitchFamily="-107" charset="0"/>
              <a:cs typeface="Arial" pitchFamily="-107" charset="0"/>
            </a:endParaRPr>
          </a:p>
          <a:p>
            <a:pPr algn="just"/>
            <a:endParaRPr lang="fr-FR" dirty="0">
              <a:solidFill>
                <a:srgbClr val="000000"/>
              </a:solidFill>
              <a:ea typeface="Arial" pitchFamily="-107" charset="0"/>
              <a:cs typeface="Arial" pitchFamily="-10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8305800" cy="838200"/>
          </a:xfrm>
        </p:spPr>
        <p:txBody>
          <a:bodyPr>
            <a:normAutofit fontScale="90000"/>
          </a:bodyPr>
          <a:lstStyle/>
          <a:p>
            <a:pPr algn="r"/>
            <a:r>
              <a:rPr lang="fr-FR" b="1" dirty="0" smtClean="0">
                <a:solidFill>
                  <a:srgbClr val="CC0000"/>
                </a:solidFill>
                <a:ea typeface="Arial" pitchFamily="-107" charset="0"/>
                <a:cs typeface="Arial" pitchFamily="-107" charset="0"/>
              </a:rPr>
              <a:t>Actions menées par l’ALCS en matière d’accès aux soins</a:t>
            </a:r>
            <a:endParaRPr lang="fr-FR" b="1" dirty="0"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1905000"/>
            <a:ext cx="7848600" cy="4548336"/>
          </a:xfrm>
        </p:spPr>
        <p:txBody>
          <a:bodyPr>
            <a:normAutofit fontScale="92500" lnSpcReduction="20000"/>
          </a:bodyPr>
          <a:lstStyle/>
          <a:p>
            <a:pPr marL="630238" indent="-541338" algn="just">
              <a:lnSpc>
                <a:spcPct val="90000"/>
              </a:lnSpc>
              <a:buClr>
                <a:srgbClr val="C00000"/>
              </a:buClr>
              <a:buSzPct val="130000"/>
              <a:buFont typeface="Wingdings" pitchFamily="2" charset="2"/>
              <a:buChar char="§"/>
              <a:tabLst>
                <a:tab pos="541338" algn="l"/>
              </a:tabLst>
            </a:pPr>
            <a:r>
              <a:rPr lang="fr-FR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Action </a:t>
            </a:r>
            <a:r>
              <a:rPr lang="fr-FR" dirty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de lobbying auprès du Ministère de la Santé Publique marocain pour l’achat d’une partie de la trithérapie</a:t>
            </a:r>
          </a:p>
          <a:p>
            <a:pPr marL="630238" indent="-541338" algn="just">
              <a:lnSpc>
                <a:spcPct val="90000"/>
              </a:lnSpc>
              <a:buClr>
                <a:srgbClr val="C00000"/>
              </a:buClr>
              <a:buSzPct val="130000"/>
              <a:buFont typeface="Wingdings" pitchFamily="2" charset="2"/>
              <a:buChar char="§"/>
              <a:tabLst>
                <a:tab pos="541338" algn="l"/>
              </a:tabLst>
            </a:pPr>
            <a:r>
              <a:rPr lang="fr-FR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Exonération </a:t>
            </a:r>
            <a:r>
              <a:rPr lang="fr-FR" dirty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des frais de douane pour la trithérapie, grâce aux action de lobbying auprès des services douaniers et du </a:t>
            </a:r>
            <a:r>
              <a:rPr lang="fr-FR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parlement </a:t>
            </a:r>
          </a:p>
          <a:p>
            <a:pPr marL="630238" indent="-541338" algn="just">
              <a:lnSpc>
                <a:spcPct val="90000"/>
              </a:lnSpc>
              <a:buClr>
                <a:srgbClr val="C00000"/>
              </a:buClr>
              <a:buSzPct val="130000"/>
              <a:buFont typeface="Wingdings" pitchFamily="2" charset="2"/>
              <a:buChar char="§"/>
              <a:tabLst>
                <a:tab pos="541338" algn="l"/>
              </a:tabLst>
            </a:pPr>
            <a:r>
              <a:rPr lang="fr-FR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Plaidoyer auprès des mutuelles et des sociétés pour la prise en charge complète de la trithérapie de leurs affiliés et employés</a:t>
            </a:r>
          </a:p>
          <a:p>
            <a:pPr marL="630238" indent="-541338" algn="just">
              <a:lnSpc>
                <a:spcPct val="90000"/>
              </a:lnSpc>
              <a:buClr>
                <a:srgbClr val="C00000"/>
              </a:buClr>
              <a:buSzPct val="130000"/>
              <a:buFont typeface="Wingdings" pitchFamily="2" charset="2"/>
              <a:buChar char="§"/>
              <a:tabLst>
                <a:tab pos="541338" algn="l"/>
              </a:tabLst>
            </a:pPr>
            <a:r>
              <a:rPr lang="fr-FR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Plaidoyer pour la reconstitution des fonds du FMLSTP</a:t>
            </a:r>
            <a:endParaRPr lang="fr-FR" dirty="0">
              <a:solidFill>
                <a:srgbClr val="000000"/>
              </a:solidFill>
              <a:ea typeface="Arial" pitchFamily="-107" charset="0"/>
              <a:cs typeface="Arial" pitchFamily="-107" charset="0"/>
            </a:endParaRPr>
          </a:p>
          <a:p>
            <a:pPr algn="just"/>
            <a:endParaRPr lang="fr-FR" dirty="0">
              <a:solidFill>
                <a:srgbClr val="000000"/>
              </a:solidFill>
              <a:ea typeface="Arial" pitchFamily="-107" charset="0"/>
              <a:cs typeface="Arial" pitchFamily="-10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9200" y="304800"/>
            <a:ext cx="7772400" cy="838200"/>
          </a:xfrm>
        </p:spPr>
        <p:txBody>
          <a:bodyPr>
            <a:normAutofit/>
          </a:bodyPr>
          <a:lstStyle/>
          <a:p>
            <a:pPr algn="r"/>
            <a:r>
              <a:rPr lang="fr-FR" sz="3600" b="1" dirty="0" smtClean="0">
                <a:solidFill>
                  <a:srgbClr val="CC0000"/>
                </a:solidFill>
              </a:rPr>
              <a:t>Partenariat  institutionnel </a:t>
            </a:r>
            <a:endParaRPr lang="fr-FR" sz="3600" b="1" dirty="0"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1219200"/>
            <a:ext cx="8134672" cy="5210196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90000"/>
              </a:lnSpc>
              <a:buClr>
                <a:srgbClr val="CC0000"/>
              </a:buClr>
              <a:buSzPct val="122000"/>
              <a:buFont typeface="Wingdings" pitchFamily="2" charset="2"/>
              <a:buChar char="§"/>
            </a:pPr>
            <a:r>
              <a:rPr lang="fr-FR" sz="2000" b="1" dirty="0" smtClean="0">
                <a:solidFill>
                  <a:schemeClr val="tx1"/>
                </a:solidFill>
                <a:latin typeface="Arial" pitchFamily="-107" charset="0"/>
              </a:rPr>
              <a:t>De nombreux partenaires nationaux : </a:t>
            </a:r>
          </a:p>
          <a:p>
            <a:pPr marL="914400" lvl="1" indent="-457200" algn="l">
              <a:lnSpc>
                <a:spcPct val="90000"/>
              </a:lnSpc>
              <a:buClr>
                <a:srgbClr val="CC0000"/>
              </a:buClr>
              <a:buSzPct val="120000"/>
              <a:buFont typeface="Arial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  <a:latin typeface="Arial" pitchFamily="-107" charset="0"/>
              </a:rPr>
              <a:t>Ministère de la Santé: tous nos programmes sont en conformité avec le PNLS</a:t>
            </a:r>
          </a:p>
          <a:p>
            <a:pPr marL="914400" lvl="1" indent="-457200" algn="l">
              <a:lnSpc>
                <a:spcPct val="90000"/>
              </a:lnSpc>
              <a:buClr>
                <a:srgbClr val="CC0000"/>
              </a:buClr>
              <a:buSzPct val="120000"/>
              <a:buFont typeface="Arial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  <a:latin typeface="Arial" pitchFamily="-107" charset="0"/>
              </a:rPr>
              <a:t>Nombreux autres département: Développement Social, Education Nationale, Justice, agence du développement social, communes….</a:t>
            </a:r>
          </a:p>
          <a:p>
            <a:pPr marL="457200" indent="-457200" algn="l">
              <a:lnSpc>
                <a:spcPct val="90000"/>
              </a:lnSpc>
              <a:buClr>
                <a:srgbClr val="CC0000"/>
              </a:buClr>
              <a:buSzPct val="122000"/>
              <a:buFont typeface="Wingdings" pitchFamily="2" charset="2"/>
              <a:buChar char="§"/>
            </a:pPr>
            <a:r>
              <a:rPr lang="fr-FR" sz="2000" b="1" dirty="0" smtClean="0">
                <a:solidFill>
                  <a:schemeClr val="tx1"/>
                </a:solidFill>
                <a:latin typeface="Arial" pitchFamily="-107" charset="0"/>
              </a:rPr>
              <a:t>Principaux partenaires internationaux :</a:t>
            </a:r>
          </a:p>
          <a:p>
            <a:pPr marL="914400" lvl="1" indent="-457200" algn="l">
              <a:lnSpc>
                <a:spcPct val="90000"/>
              </a:lnSpc>
              <a:buClr>
                <a:srgbClr val="CC0000"/>
              </a:buClr>
              <a:buSzPct val="120000"/>
              <a:buFont typeface="Arial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  <a:latin typeface="Arial" pitchFamily="-107" charset="0"/>
              </a:rPr>
              <a:t>Fonds mondial de lutte contre le Sida, la tuberculose et le Paludisme</a:t>
            </a:r>
          </a:p>
          <a:p>
            <a:pPr marL="914400" lvl="1" indent="-457200" algn="l">
              <a:lnSpc>
                <a:spcPct val="90000"/>
              </a:lnSpc>
              <a:buClr>
                <a:srgbClr val="CC0000"/>
              </a:buClr>
              <a:buSzPct val="120000"/>
              <a:buFont typeface="Arial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  <a:latin typeface="Arial" pitchFamily="-107" charset="0"/>
              </a:rPr>
              <a:t>OMS/ ONUSIDA</a:t>
            </a:r>
          </a:p>
          <a:p>
            <a:pPr marL="914400" lvl="1" indent="-457200" algn="l">
              <a:lnSpc>
                <a:spcPct val="90000"/>
              </a:lnSpc>
              <a:buClr>
                <a:srgbClr val="CC0000"/>
              </a:buClr>
              <a:buSzPct val="120000"/>
              <a:buFont typeface="Arial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  <a:latin typeface="Arial" pitchFamily="-107" charset="0"/>
              </a:rPr>
              <a:t>ESTHER</a:t>
            </a:r>
          </a:p>
          <a:p>
            <a:pPr marL="914400" lvl="1" indent="-457200" algn="l">
              <a:lnSpc>
                <a:spcPct val="90000"/>
              </a:lnSpc>
              <a:buClr>
                <a:srgbClr val="CC0000"/>
              </a:buClr>
              <a:buSzPct val="120000"/>
              <a:buFont typeface="Arial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  <a:latin typeface="Arial" pitchFamily="-107" charset="0"/>
              </a:rPr>
              <a:t>Fondation DROSOS</a:t>
            </a:r>
          </a:p>
          <a:p>
            <a:pPr marL="457200" indent="-457200" algn="l">
              <a:lnSpc>
                <a:spcPct val="90000"/>
              </a:lnSpc>
              <a:buClr>
                <a:srgbClr val="CC0000"/>
              </a:buClr>
              <a:buSzPct val="122000"/>
              <a:buFont typeface="Wingdings" pitchFamily="2" charset="2"/>
              <a:buChar char="§"/>
            </a:pPr>
            <a:r>
              <a:rPr lang="fr-FR" sz="2000" b="1" dirty="0" smtClean="0">
                <a:solidFill>
                  <a:schemeClr val="tx1"/>
                </a:solidFill>
                <a:latin typeface="Arial" pitchFamily="-107" charset="0"/>
              </a:rPr>
              <a:t>Autres partenaires internationaux :</a:t>
            </a:r>
            <a:endParaRPr lang="fr-FR" sz="2000" dirty="0" smtClean="0">
              <a:solidFill>
                <a:schemeClr val="tx1"/>
              </a:solidFill>
              <a:latin typeface="Arial" pitchFamily="-107" charset="0"/>
            </a:endParaRPr>
          </a:p>
          <a:p>
            <a:pPr marL="914400" lvl="1" indent="-457200" algn="l">
              <a:lnSpc>
                <a:spcPct val="90000"/>
              </a:lnSpc>
              <a:buClr>
                <a:srgbClr val="CC0000"/>
              </a:buClr>
              <a:buSzPct val="120000"/>
              <a:buFont typeface="Arial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  <a:latin typeface="Arial" pitchFamily="-107" charset="0"/>
              </a:rPr>
              <a:t>Fondation Total et Institut Pasteur</a:t>
            </a:r>
          </a:p>
          <a:p>
            <a:pPr marL="914400" lvl="1" indent="-457200" algn="l">
              <a:lnSpc>
                <a:spcPct val="90000"/>
              </a:lnSpc>
              <a:buClr>
                <a:srgbClr val="CC0000"/>
              </a:buClr>
              <a:buSzPct val="120000"/>
              <a:buFont typeface="Arial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  <a:latin typeface="Arial" pitchFamily="-107" charset="0"/>
              </a:rPr>
              <a:t>Fondation GSK  France</a:t>
            </a:r>
          </a:p>
          <a:p>
            <a:pPr marL="914400" lvl="1" indent="-457200" algn="l">
              <a:lnSpc>
                <a:spcPct val="90000"/>
              </a:lnSpc>
              <a:buClr>
                <a:srgbClr val="CC0000"/>
              </a:buClr>
              <a:buSzPct val="120000"/>
              <a:buFont typeface="Arial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  <a:latin typeface="Arial" pitchFamily="-107" charset="0"/>
              </a:rPr>
              <a:t>Fondation BMS</a:t>
            </a:r>
          </a:p>
          <a:p>
            <a:pPr marL="914400" lvl="1" indent="-457200" algn="l">
              <a:lnSpc>
                <a:spcPct val="90000"/>
              </a:lnSpc>
              <a:buClr>
                <a:srgbClr val="CC0000"/>
              </a:buClr>
              <a:buSzPct val="120000"/>
              <a:buFont typeface="Arial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  <a:latin typeface="Arial" pitchFamily="-107" charset="0"/>
              </a:rPr>
              <a:t>Fondation Ford</a:t>
            </a:r>
          </a:p>
          <a:p>
            <a:pPr algn="just"/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9200" y="304800"/>
            <a:ext cx="7772400" cy="838200"/>
          </a:xfrm>
        </p:spPr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fr-FR" sz="3600" b="1" dirty="0" smtClean="0">
                <a:solidFill>
                  <a:srgbClr val="CC0000"/>
                </a:solidFill>
              </a:rPr>
              <a:t>Partenariat associatif</a:t>
            </a:r>
            <a:endParaRPr lang="fr-FR" sz="3600" b="1" dirty="0"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1219200"/>
            <a:ext cx="7848600" cy="5272088"/>
          </a:xfrm>
        </p:spPr>
        <p:txBody>
          <a:bodyPr rtlCol="0">
            <a:noAutofit/>
          </a:bodyPr>
          <a:lstStyle/>
          <a:p>
            <a:pPr marL="457200" indent="-457200" algn="l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C0000"/>
              </a:buClr>
              <a:buFont typeface="Wingdings" pitchFamily="2" charset="2"/>
              <a:buChar char="§"/>
              <a:defRPr/>
            </a:pPr>
            <a:r>
              <a:rPr lang="fr-FR" sz="2800" b="1" dirty="0" smtClean="0">
                <a:solidFill>
                  <a:schemeClr val="tx1"/>
                </a:solidFill>
              </a:rPr>
              <a:t>De nombreux partenaires nationaux : </a:t>
            </a:r>
          </a:p>
          <a:p>
            <a:pPr marL="914400" lvl="1" indent="-457200" algn="l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C0000"/>
              </a:buClr>
              <a:buSzPct val="100000"/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chemeClr val="tx1"/>
                </a:solidFill>
              </a:rPr>
              <a:t>Associations de lutte contre le Sida dans le cadre du FASP</a:t>
            </a:r>
          </a:p>
          <a:p>
            <a:pPr marL="914400" lvl="1" indent="-457200" algn="l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C0000"/>
              </a:buClr>
              <a:buSzPct val="100000"/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chemeClr val="tx1"/>
                </a:solidFill>
              </a:rPr>
              <a:t>Associations des droits humains, des femmes, de développement</a:t>
            </a:r>
          </a:p>
          <a:p>
            <a:pPr marL="914400" lvl="1" indent="-457200" algn="l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C0000"/>
              </a:buClr>
              <a:buSzPct val="100000"/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chemeClr val="tx1"/>
                </a:solidFill>
              </a:rPr>
              <a:t>Syndicats</a:t>
            </a:r>
          </a:p>
          <a:p>
            <a:pPr marL="457200" indent="-457200" algn="l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C0000"/>
              </a:buClr>
              <a:buFont typeface="Wingdings" pitchFamily="2" charset="2"/>
              <a:buChar char="§"/>
              <a:defRPr/>
            </a:pPr>
            <a:r>
              <a:rPr lang="fr-FR" sz="2800" b="1" dirty="0" smtClean="0">
                <a:solidFill>
                  <a:schemeClr val="tx1"/>
                </a:solidFill>
              </a:rPr>
              <a:t>Des partenaires internationaux :</a:t>
            </a:r>
          </a:p>
          <a:p>
            <a:pPr marL="914400" lvl="1" indent="-457200" algn="l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C0000"/>
              </a:buClr>
              <a:buSzPct val="100000"/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chemeClr val="tx1"/>
                </a:solidFill>
              </a:rPr>
              <a:t>France: AIDES – SIDACTION - Sida Info Service</a:t>
            </a:r>
          </a:p>
          <a:p>
            <a:pPr marL="914400" lvl="1" indent="-457200" algn="l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C0000"/>
              </a:buClr>
              <a:buSzPct val="100000"/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chemeClr val="tx1"/>
                </a:solidFill>
              </a:rPr>
              <a:t>Réseau d’associations de la région MENA</a:t>
            </a:r>
          </a:p>
          <a:p>
            <a:pPr marL="914400" lvl="1" indent="-457200" algn="l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C0000"/>
              </a:buClr>
              <a:buSzPct val="100000"/>
              <a:buFont typeface="Arial" pitchFamily="34" charset="0"/>
              <a:buChar char="•"/>
              <a:defRPr/>
            </a:pPr>
            <a:r>
              <a:rPr lang="fr-FR" dirty="0" smtClean="0">
                <a:solidFill>
                  <a:schemeClr val="tx1"/>
                </a:solidFill>
              </a:rPr>
              <a:t>PATAM/ ITPC</a:t>
            </a:r>
          </a:p>
          <a:p>
            <a:pPr algn="just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fr-FR" sz="2800" b="1" dirty="0" smtClean="0">
                <a:solidFill>
                  <a:schemeClr val="tx1"/>
                </a:solidFill>
              </a:rPr>
              <a:t>L’ALCS est membre fondateur de la Coalition Plus</a:t>
            </a:r>
            <a:endParaRPr lang="fr-FR" sz="2800" b="1" dirty="0">
              <a:solidFill>
                <a:schemeClr val="tx1"/>
              </a:solidFill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5003800" y="6491288"/>
            <a:ext cx="3457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b="1">
                <a:solidFill>
                  <a:srgbClr val="CC0000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9200" y="304800"/>
            <a:ext cx="7772400" cy="838200"/>
          </a:xfrm>
        </p:spPr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fr-FR" sz="3600" b="1" dirty="0" smtClean="0">
                <a:solidFill>
                  <a:srgbClr val="CC0000"/>
                </a:solidFill>
              </a:rPr>
              <a:t>Nominations de l’ALCS</a:t>
            </a:r>
            <a:endParaRPr lang="fr-FR" sz="3600" b="1" dirty="0">
              <a:latin typeface="+mn-lt"/>
            </a:endParaRPr>
          </a:p>
        </p:txBody>
      </p:sp>
      <p:sp>
        <p:nvSpPr>
          <p:cNvPr id="19459" name="Sous-titre 2"/>
          <p:cNvSpPr>
            <a:spLocks noGrp="1"/>
          </p:cNvSpPr>
          <p:nvPr>
            <p:ph type="subTitle" idx="1"/>
          </p:nvPr>
        </p:nvSpPr>
        <p:spPr>
          <a:xfrm>
            <a:off x="685800" y="1238250"/>
            <a:ext cx="7848600" cy="4876800"/>
          </a:xfrm>
        </p:spPr>
        <p:txBody>
          <a:bodyPr>
            <a:normAutofit lnSpcReduction="10000"/>
          </a:bodyPr>
          <a:lstStyle/>
          <a:p>
            <a:pPr marL="457200" indent="-457200" algn="just" eaLnBrk="1" hangingPunct="1">
              <a:lnSpc>
                <a:spcPct val="90000"/>
              </a:lnSpc>
              <a:spcAft>
                <a:spcPts val="600"/>
              </a:spcAft>
              <a:buClr>
                <a:srgbClr val="CC0000"/>
              </a:buClr>
              <a:buSzPct val="110000"/>
              <a:buFont typeface="Wingdings" pitchFamily="2" charset="2"/>
              <a:buChar char="§"/>
            </a:pPr>
            <a:r>
              <a:rPr lang="fr-FR" sz="2400" dirty="0" smtClean="0">
                <a:solidFill>
                  <a:srgbClr val="000000"/>
                </a:solidFill>
              </a:rPr>
              <a:t>Forum consultatif de la commission Européenne en tant que représentant de la société civile sur le VIH/sida (2007-2010)</a:t>
            </a:r>
          </a:p>
          <a:p>
            <a:pPr marL="457200" indent="-457200" algn="just" eaLnBrk="1" hangingPunct="1">
              <a:lnSpc>
                <a:spcPct val="90000"/>
              </a:lnSpc>
              <a:spcAft>
                <a:spcPts val="600"/>
              </a:spcAft>
              <a:buClr>
                <a:srgbClr val="CC0000"/>
              </a:buClr>
              <a:buSzPct val="110000"/>
              <a:buFont typeface="Wingdings" pitchFamily="2" charset="2"/>
              <a:buChar char="§"/>
            </a:pPr>
            <a:r>
              <a:rPr lang="fr-FR" sz="2400" dirty="0" smtClean="0">
                <a:solidFill>
                  <a:srgbClr val="000000"/>
                </a:solidFill>
              </a:rPr>
              <a:t>CSAT en tant que coordinateur de la région Afrique du Nord/ Moyen Orient</a:t>
            </a:r>
          </a:p>
          <a:p>
            <a:pPr marL="457200" indent="-457200" algn="just" eaLnBrk="1" hangingPunct="1">
              <a:lnSpc>
                <a:spcPct val="90000"/>
              </a:lnSpc>
              <a:spcAft>
                <a:spcPts val="600"/>
              </a:spcAft>
              <a:buClr>
                <a:srgbClr val="CC0000"/>
              </a:buClr>
              <a:buSzPct val="110000"/>
              <a:buFont typeface="Wingdings" pitchFamily="2" charset="2"/>
              <a:buChar char="§"/>
            </a:pPr>
            <a:r>
              <a:rPr lang="fr-FR" sz="2400" dirty="0" smtClean="0">
                <a:solidFill>
                  <a:srgbClr val="000000"/>
                </a:solidFill>
              </a:rPr>
              <a:t>PATAM en tant que coordinateur africain du Réseau Pan Africain pour l’accès aux traitements (2008/2009)</a:t>
            </a:r>
          </a:p>
          <a:p>
            <a:pPr marL="457200" indent="-457200" algn="just" eaLnBrk="1" hangingPunct="1">
              <a:lnSpc>
                <a:spcPct val="90000"/>
              </a:lnSpc>
              <a:spcAft>
                <a:spcPts val="600"/>
              </a:spcAft>
              <a:buClr>
                <a:srgbClr val="CC0000"/>
              </a:buClr>
              <a:buSzPct val="110000"/>
              <a:buFont typeface="Wingdings" pitchFamily="2" charset="2"/>
              <a:buChar char="§"/>
            </a:pPr>
            <a:r>
              <a:rPr lang="fr-FR" sz="2400" dirty="0" smtClean="0">
                <a:solidFill>
                  <a:srgbClr val="000000"/>
                </a:solidFill>
              </a:rPr>
              <a:t> Présence dans de nombreux comités internationaux (SIDACTION – AIDES – Coalition Plus - Fonds Mondial de lutte contre le sida …)</a:t>
            </a:r>
          </a:p>
          <a:p>
            <a:pPr marL="457200" indent="-457200" algn="just" eaLnBrk="1" hangingPunct="1">
              <a:lnSpc>
                <a:spcPct val="90000"/>
              </a:lnSpc>
              <a:spcAft>
                <a:spcPts val="600"/>
              </a:spcAft>
              <a:buClr>
                <a:srgbClr val="CC0000"/>
              </a:buClr>
              <a:buSzPct val="110000"/>
              <a:buFont typeface="Wingdings" pitchFamily="2" charset="2"/>
              <a:buChar char="§"/>
            </a:pPr>
            <a:r>
              <a:rPr lang="fr-FR" sz="2400" dirty="0" smtClean="0">
                <a:solidFill>
                  <a:srgbClr val="000000"/>
                </a:solidFill>
              </a:rPr>
              <a:t>Membre du </a:t>
            </a:r>
            <a:r>
              <a:rPr lang="fr-FR" sz="2400" dirty="0" err="1" smtClean="0">
                <a:solidFill>
                  <a:srgbClr val="000000"/>
                </a:solidFill>
              </a:rPr>
              <a:t>Steering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Committee</a:t>
            </a:r>
            <a:r>
              <a:rPr lang="fr-FR" sz="2400" dirty="0" smtClean="0">
                <a:solidFill>
                  <a:srgbClr val="000000"/>
                </a:solidFill>
              </a:rPr>
              <a:t> OMS</a:t>
            </a:r>
          </a:p>
          <a:p>
            <a:pPr marL="457200" indent="-457200" algn="just" eaLnBrk="1" hangingPunct="1">
              <a:lnSpc>
                <a:spcPct val="90000"/>
              </a:lnSpc>
              <a:spcAft>
                <a:spcPts val="600"/>
              </a:spcAft>
              <a:buClr>
                <a:srgbClr val="CC0000"/>
              </a:buClr>
              <a:buSzPct val="110000"/>
              <a:buFont typeface="Wingdings" pitchFamily="2" charset="2"/>
              <a:buChar char="§"/>
            </a:pPr>
            <a:r>
              <a:rPr lang="fr-FR" sz="2400" dirty="0" smtClean="0">
                <a:solidFill>
                  <a:srgbClr val="000000"/>
                </a:solidFill>
              </a:rPr>
              <a:t>Nominée au Ruban Rouge 2008 parmi 550 ONG internationales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003800" y="6491288"/>
            <a:ext cx="3457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b="1">
                <a:solidFill>
                  <a:srgbClr val="CC0000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600" b="1" dirty="0" err="1" smtClean="0">
                <a:solidFill>
                  <a:srgbClr val="CC0000"/>
                </a:solidFill>
              </a:rPr>
              <a:t>Présentation</a:t>
            </a:r>
            <a:r>
              <a:rPr lang="en-US" sz="3600" b="1" dirty="0" smtClean="0">
                <a:solidFill>
                  <a:srgbClr val="CC0000"/>
                </a:solidFill>
              </a:rPr>
              <a:t> de </a:t>
            </a:r>
            <a:r>
              <a:rPr lang="en-US" sz="3600" b="1" dirty="0" err="1" smtClean="0">
                <a:solidFill>
                  <a:srgbClr val="CC0000"/>
                </a:solidFill>
              </a:rPr>
              <a:t>l’ALCS</a:t>
            </a:r>
            <a:endParaRPr lang="fr-FR" sz="3600" b="1" dirty="0"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idx="1"/>
          </p:nvPr>
        </p:nvSpPr>
        <p:spPr>
          <a:xfrm>
            <a:off x="486904" y="1052736"/>
            <a:ext cx="8229600" cy="5805264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2800" b="1" dirty="0" err="1" smtClean="0">
                <a:solidFill>
                  <a:srgbClr val="CC0000"/>
                </a:solidFill>
                <a:ea typeface="Arial" pitchFamily="-107" charset="0"/>
                <a:cs typeface="Arial" pitchFamily="-107" charset="0"/>
              </a:rPr>
              <a:t>Historique</a:t>
            </a:r>
            <a:endParaRPr lang="en-US" sz="2800" b="1" dirty="0" smtClean="0">
              <a:solidFill>
                <a:srgbClr val="CC0000"/>
              </a:solidFill>
              <a:ea typeface="Arial" pitchFamily="-107" charset="0"/>
              <a:cs typeface="Arial" pitchFamily="-107" charset="0"/>
            </a:endParaRPr>
          </a:p>
          <a:p>
            <a:pPr marL="95250" algn="l"/>
            <a:r>
              <a:rPr lang="en-US" sz="2800" b="1" dirty="0" smtClean="0">
                <a:solidFill>
                  <a:srgbClr val="CC0000"/>
                </a:solidFill>
                <a:ea typeface="Arial" pitchFamily="-107" charset="0"/>
                <a:cs typeface="Arial" pitchFamily="-107" charset="0"/>
              </a:rPr>
              <a:t>1986	</a:t>
            </a:r>
            <a:r>
              <a:rPr lang="en-US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Diagnostic du 1</a:t>
            </a:r>
            <a:r>
              <a:rPr lang="en-US" sz="2800" baseline="300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er</a:t>
            </a:r>
            <a:r>
              <a:rPr lang="en-US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 cas de sida au Maroc</a:t>
            </a:r>
          </a:p>
          <a:p>
            <a:pPr marL="95250" algn="l"/>
            <a:r>
              <a:rPr lang="en-US" sz="2800" b="1" dirty="0" smtClean="0">
                <a:solidFill>
                  <a:srgbClr val="CC0000"/>
                </a:solidFill>
                <a:ea typeface="Arial" pitchFamily="-107" charset="0"/>
                <a:cs typeface="Arial" pitchFamily="-107" charset="0"/>
              </a:rPr>
              <a:t>1988	</a:t>
            </a:r>
            <a:r>
              <a:rPr lang="en-US" sz="2800" dirty="0" err="1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Création</a:t>
            </a:r>
            <a:r>
              <a:rPr lang="en-US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 de </a:t>
            </a:r>
            <a:r>
              <a:rPr lang="en-US" sz="2800" dirty="0" err="1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l’ALCS</a:t>
            </a:r>
            <a:endParaRPr lang="en-US" sz="2800" dirty="0" smtClean="0">
              <a:solidFill>
                <a:srgbClr val="000000"/>
              </a:solidFill>
              <a:ea typeface="Arial" pitchFamily="-107" charset="0"/>
              <a:cs typeface="Arial" pitchFamily="-107" charset="0"/>
            </a:endParaRPr>
          </a:p>
          <a:p>
            <a:pPr marL="95250" algn="l"/>
            <a:r>
              <a:rPr lang="en-US" sz="2800" b="1" dirty="0" smtClean="0">
                <a:solidFill>
                  <a:srgbClr val="C00000"/>
                </a:solidFill>
                <a:ea typeface="Arial" pitchFamily="-107" charset="0"/>
                <a:cs typeface="Arial" pitchFamily="-107" charset="0"/>
              </a:rPr>
              <a:t>1993</a:t>
            </a:r>
            <a:r>
              <a:rPr lang="en-US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	</a:t>
            </a:r>
            <a:r>
              <a:rPr lang="en-US" sz="2800" dirty="0" err="1" smtClean="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Reconnue</a:t>
            </a:r>
            <a:r>
              <a:rPr lang="en-US" sz="2800" dirty="0" smtClean="0">
                <a:solidFill>
                  <a:schemeClr val="tx1"/>
                </a:solidFill>
                <a:ea typeface="Arial" pitchFamily="-107" charset="0"/>
                <a:cs typeface="Arial" pitchFamily="-107" charset="0"/>
              </a:rPr>
              <a:t> d’Utilité Publique</a:t>
            </a:r>
          </a:p>
          <a:p>
            <a:pPr marL="95250" indent="0" algn="l">
              <a:spcBef>
                <a:spcPts val="0"/>
              </a:spcBef>
              <a:buNone/>
            </a:pPr>
            <a:endParaRPr lang="en-US" sz="900" b="1" dirty="0" smtClean="0">
              <a:solidFill>
                <a:srgbClr val="CC0000"/>
              </a:solidFill>
              <a:ea typeface="+mj-ea"/>
              <a:cs typeface="+mj-cs"/>
            </a:endParaRPr>
          </a:p>
          <a:p>
            <a:pPr marL="95250" indent="0" algn="l">
              <a:spcBef>
                <a:spcPts val="0"/>
              </a:spcBef>
              <a:buNone/>
            </a:pPr>
            <a:r>
              <a:rPr lang="en-US" sz="2800" b="1" dirty="0" err="1" smtClean="0">
                <a:solidFill>
                  <a:srgbClr val="CC0000"/>
                </a:solidFill>
                <a:ea typeface="+mj-ea"/>
                <a:cs typeface="+mj-cs"/>
              </a:rPr>
              <a:t>Objectifs</a:t>
            </a:r>
            <a:r>
              <a:rPr lang="en-US" sz="2800" b="1" dirty="0" smtClean="0">
                <a:solidFill>
                  <a:srgbClr val="CC0000"/>
                </a:solidFill>
                <a:ea typeface="+mj-ea"/>
                <a:cs typeface="+mj-cs"/>
              </a:rPr>
              <a:t>  </a:t>
            </a:r>
          </a:p>
          <a:p>
            <a:pPr marL="541338" indent="-541338" algn="l"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La prévention de l’infection à VIH/sida</a:t>
            </a:r>
          </a:p>
          <a:p>
            <a:pPr marL="541338" indent="-541338" algn="l">
              <a:buClr>
                <a:srgbClr val="C00000"/>
              </a:buClr>
              <a:buFont typeface="Wingdings" pitchFamily="2" charset="2"/>
              <a:buChar char="§"/>
            </a:pP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La prise en charge des personnes vivant avec le VIH</a:t>
            </a:r>
          </a:p>
          <a:p>
            <a:pPr marL="541338" indent="-541338" algn="l">
              <a:buClr>
                <a:srgbClr val="C00000"/>
              </a:buClr>
              <a:buFont typeface="Wingdings" pitchFamily="2" charset="2"/>
              <a:buChar char="§"/>
            </a:pP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La défense des droits des PVVIH</a:t>
            </a:r>
          </a:p>
          <a:p>
            <a:pPr marL="0" indent="0" algn="l">
              <a:buClr>
                <a:srgbClr val="C00000"/>
              </a:buClr>
              <a:buNone/>
            </a:pPr>
            <a:r>
              <a:rPr lang="fr-FR" sz="2800" b="1" dirty="0" smtClean="0">
                <a:solidFill>
                  <a:srgbClr val="C00000"/>
                </a:solidFill>
                <a:ea typeface="Arial" pitchFamily="-107" charset="0"/>
                <a:cs typeface="Arial" pitchFamily="-107" charset="0"/>
              </a:rPr>
              <a:t>Principes</a:t>
            </a: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 </a:t>
            </a:r>
          </a:p>
          <a:p>
            <a:pPr marL="541338" indent="-541338" algn="l">
              <a:buClr>
                <a:srgbClr val="C00000"/>
              </a:buClr>
              <a:buFont typeface="Wingdings" pitchFamily="2" charset="2"/>
              <a:buChar char="§"/>
            </a:pP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Respect des droits des personnes </a:t>
            </a:r>
          </a:p>
          <a:p>
            <a:pPr marL="541338" indent="-541338" algn="l">
              <a:buClr>
                <a:srgbClr val="C00000"/>
              </a:buClr>
              <a:buFont typeface="Wingdings" pitchFamily="2" charset="2"/>
              <a:buChar char="§"/>
            </a:pP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Non jugement  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" y="188640"/>
            <a:ext cx="8839200" cy="1080120"/>
          </a:xfrm>
        </p:spPr>
        <p:txBody>
          <a:bodyPr>
            <a:normAutofit/>
          </a:bodyPr>
          <a:lstStyle/>
          <a:p>
            <a:pPr algn="r"/>
            <a:r>
              <a:rPr lang="fr-FR" sz="3600" b="1" dirty="0" smtClean="0">
                <a:solidFill>
                  <a:srgbClr val="CC0000"/>
                </a:solidFill>
              </a:rPr>
              <a:t>Association à caractère communautaire</a:t>
            </a:r>
            <a:endParaRPr lang="fr-FR" sz="3600" b="1" dirty="0"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1268760"/>
            <a:ext cx="7848600" cy="5112568"/>
          </a:xfrm>
        </p:spPr>
        <p:txBody>
          <a:bodyPr>
            <a:noAutofit/>
          </a:bodyPr>
          <a:lstStyle/>
          <a:p>
            <a:pPr algn="l"/>
            <a:r>
              <a:rPr lang="fr-FR" sz="2800" b="1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- Association regroupant</a:t>
            </a:r>
          </a:p>
          <a:p>
            <a:pPr marL="457200" indent="-457200" algn="l">
              <a:buClr>
                <a:srgbClr val="C00000"/>
              </a:buClr>
              <a:buFont typeface="Wingdings" pitchFamily="2" charset="2"/>
              <a:buChar char="§"/>
            </a:pP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300 volontaires </a:t>
            </a:r>
          </a:p>
          <a:p>
            <a:pPr marL="457200" indent="-457200" algn="l">
              <a:buClr>
                <a:srgbClr val="C00000"/>
              </a:buClr>
              <a:buFont typeface="Wingdings" pitchFamily="2" charset="2"/>
              <a:buChar char="§"/>
            </a:pP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83 permanents très engagés</a:t>
            </a:r>
          </a:p>
          <a:p>
            <a:pPr marL="457200" indent="-457200" algn="l">
              <a:buClr>
                <a:srgbClr val="C00000"/>
              </a:buClr>
              <a:buFont typeface="Wingdings" pitchFamily="2" charset="2"/>
              <a:buChar char="§"/>
            </a:pP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150 </a:t>
            </a:r>
            <a:r>
              <a:rPr lang="fr-FR" sz="2800" dirty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intervenants </a:t>
            </a: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 de terrain</a:t>
            </a:r>
          </a:p>
          <a:p>
            <a:pPr marL="457200" indent="-457200" algn="l">
              <a:buClr>
                <a:srgbClr val="C00000"/>
              </a:buClr>
            </a:pPr>
            <a:r>
              <a:rPr lang="fr-FR" sz="2800" b="1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- Présence dans </a:t>
            </a:r>
            <a:r>
              <a:rPr lang="fr-FR" sz="2800" b="1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25 </a:t>
            </a:r>
            <a:r>
              <a:rPr lang="fr-FR" sz="2800" b="1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villes </a:t>
            </a:r>
            <a:endParaRPr lang="fr-FR" sz="2800" dirty="0" smtClean="0">
              <a:solidFill>
                <a:srgbClr val="000000"/>
              </a:solidFill>
              <a:ea typeface="Arial" pitchFamily="-107" charset="0"/>
              <a:cs typeface="Arial" pitchFamily="-107" charset="0"/>
            </a:endParaRPr>
          </a:p>
          <a:p>
            <a:pPr algn="l"/>
            <a:r>
              <a:rPr lang="fr-FR" sz="2800" b="1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- Instances élues </a:t>
            </a:r>
            <a:r>
              <a:rPr lang="fr-FR" sz="2800" b="1" dirty="0" smtClean="0">
                <a:solidFill>
                  <a:schemeClr val="tx1"/>
                </a:solidFill>
                <a:ea typeface="Arial" pitchFamily="-107" charset="0"/>
                <a:cs typeface="Times New Roman" pitchFamily="-107" charset="0"/>
                <a:sym typeface="Webdings" pitchFamily="-107" charset="2"/>
              </a:rPr>
              <a:t>qui se réunissent </a:t>
            </a:r>
            <a:r>
              <a:rPr lang="fr-FR" sz="2800" b="1" dirty="0" smtClean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  <a:sym typeface="Webdings" pitchFamily="-107" charset="2"/>
              </a:rPr>
              <a:t>régulièrement</a:t>
            </a:r>
          </a:p>
          <a:p>
            <a:pPr marL="514350" indent="-514350" algn="l">
              <a:buClr>
                <a:srgbClr val="C00000"/>
              </a:buClr>
              <a:buFont typeface="Wingdings" pitchFamily="2" charset="2"/>
              <a:buChar char="§"/>
            </a:pP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Instances nationales: Comité et bureau National </a:t>
            </a:r>
          </a:p>
          <a:p>
            <a:pPr marL="514350" indent="-514350" algn="l">
              <a:buClr>
                <a:srgbClr val="C00000"/>
              </a:buClr>
              <a:buFont typeface="Wingdings" pitchFamily="2" charset="2"/>
              <a:buChar char="§"/>
            </a:pP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Instances locales: bureau au niveau de chaque section</a:t>
            </a:r>
          </a:p>
          <a:p>
            <a:pPr algn="l"/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 </a:t>
            </a:r>
            <a:endParaRPr lang="fr-FR" sz="2800" dirty="0">
              <a:solidFill>
                <a:srgbClr val="000000"/>
              </a:solidFill>
              <a:ea typeface="Arial" pitchFamily="-107" charset="0"/>
              <a:cs typeface="Arial" pitchFamily="-107" charset="0"/>
            </a:endParaRPr>
          </a:p>
          <a:p>
            <a:pPr algn="just"/>
            <a:endParaRPr lang="fr-FR" sz="28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2880" y="274638"/>
            <a:ext cx="8229600" cy="1143000"/>
          </a:xfrm>
        </p:spPr>
        <p:txBody>
          <a:bodyPr>
            <a:noAutofit/>
          </a:bodyPr>
          <a:lstStyle/>
          <a:p>
            <a:pPr algn="r"/>
            <a:r>
              <a:rPr lang="fr-FR" sz="3600" b="1" dirty="0" smtClean="0">
                <a:solidFill>
                  <a:srgbClr val="CC0000"/>
                </a:solidFill>
              </a:rPr>
              <a:t>Gestion professionnelle et transparente </a:t>
            </a:r>
            <a:endParaRPr lang="fr-FR" sz="3600" b="1" dirty="0"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idx="1"/>
          </p:nvPr>
        </p:nvSpPr>
        <p:spPr>
          <a:xfrm>
            <a:off x="323528" y="1268760"/>
            <a:ext cx="8435280" cy="5232074"/>
          </a:xfrm>
        </p:spPr>
        <p:txBody>
          <a:bodyPr>
            <a:noAutofit/>
          </a:bodyPr>
          <a:lstStyle/>
          <a:p>
            <a:pPr marL="457200" indent="-457200" algn="just">
              <a:buClr>
                <a:srgbClr val="C00000"/>
              </a:buClr>
              <a:buFont typeface="Wingdings" pitchFamily="2" charset="2"/>
              <a:buChar char="§"/>
            </a:pP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Département </a:t>
            </a:r>
            <a:r>
              <a:rPr lang="fr-FR" sz="2800" dirty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financier </a:t>
            </a: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:</a:t>
            </a:r>
          </a:p>
          <a:p>
            <a:pPr marL="1011238" indent="-514350" algn="just">
              <a:buClr>
                <a:srgbClr val="C00000"/>
              </a:buClr>
              <a:buSzPct val="130000"/>
              <a:buFont typeface="Arial" pitchFamily="34" charset="0"/>
              <a:buChar char="•"/>
            </a:pP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Une équipe de 4 comptables supervisée par un chef comptable et un responsable administratif et financier</a:t>
            </a:r>
          </a:p>
          <a:p>
            <a:pPr marL="1011238" indent="-514350" algn="just">
              <a:buClr>
                <a:srgbClr val="C00000"/>
              </a:buClr>
              <a:buSzPct val="130000"/>
              <a:buFont typeface="Arial" pitchFamily="34" charset="0"/>
              <a:buChar char="•"/>
            </a:pP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Comptabilité </a:t>
            </a:r>
            <a:r>
              <a:rPr lang="fr-FR" sz="2800" dirty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des sections </a:t>
            </a: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centralisée </a:t>
            </a:r>
            <a:r>
              <a:rPr lang="fr-FR" sz="2800" dirty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au niveau du siège en une comptabilité </a:t>
            </a: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unique</a:t>
            </a:r>
          </a:p>
          <a:p>
            <a:pPr marL="457200" indent="-457200" algn="just"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Audits externes :</a:t>
            </a:r>
          </a:p>
          <a:p>
            <a:pPr marL="1011238" indent="-514350" algn="just">
              <a:buClr>
                <a:srgbClr val="C00000"/>
              </a:buClr>
              <a:buSzPct val="130000"/>
              <a:buFont typeface="Arial" pitchFamily="34" charset="0"/>
              <a:buChar char="•"/>
            </a:pP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Audit annuel des </a:t>
            </a:r>
            <a:r>
              <a:rPr lang="fr-FR" sz="2800" dirty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comptes </a:t>
            </a: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par </a:t>
            </a:r>
            <a:r>
              <a:rPr lang="fr-FR" sz="2800" dirty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un cabinet international : </a:t>
            </a:r>
            <a:r>
              <a:rPr lang="fr-FR" sz="2800" dirty="0" err="1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Fidaroc</a:t>
            </a: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 Grant </a:t>
            </a:r>
            <a:r>
              <a:rPr lang="fr-FR" sz="2800" dirty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Thortorn</a:t>
            </a:r>
            <a:endParaRPr lang="fr-FR" sz="2800" dirty="0" smtClean="0">
              <a:solidFill>
                <a:srgbClr val="000000"/>
              </a:solidFill>
              <a:ea typeface="Arial" pitchFamily="-107" charset="0"/>
              <a:cs typeface="Arial" pitchFamily="-107" charset="0"/>
            </a:endParaRPr>
          </a:p>
          <a:p>
            <a:pPr marL="1011238" indent="-514350" algn="just">
              <a:buClr>
                <a:srgbClr val="C00000"/>
              </a:buClr>
              <a:buSzPct val="130000"/>
              <a:buFont typeface="Arial" pitchFamily="34" charset="0"/>
              <a:buChar char="•"/>
            </a:pP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Utilisation des fonds auditée régulièrement  </a:t>
            </a:r>
          </a:p>
          <a:p>
            <a:pPr marL="1011238" indent="-514350" algn="just">
              <a:buClr>
                <a:srgbClr val="C00000"/>
              </a:buClr>
              <a:buSzPct val="130000"/>
              <a:buNone/>
            </a:pPr>
            <a:r>
              <a:rPr lang="fr-FR" sz="28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	par les bailleurs</a:t>
            </a:r>
            <a:endParaRPr lang="fr-FR" sz="28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9200" y="304800"/>
            <a:ext cx="7772400" cy="838200"/>
          </a:xfrm>
        </p:spPr>
        <p:txBody>
          <a:bodyPr>
            <a:normAutofit/>
          </a:bodyPr>
          <a:lstStyle/>
          <a:p>
            <a:pPr algn="r"/>
            <a:r>
              <a:rPr lang="fr-FR" b="1" dirty="0" smtClean="0">
                <a:solidFill>
                  <a:srgbClr val="CC0000"/>
                </a:solidFill>
              </a:rPr>
              <a:t>Département des programmes</a:t>
            </a:r>
            <a:endParaRPr lang="fr-FR" b="1" dirty="0"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5536" y="1143000"/>
            <a:ext cx="8136904" cy="5454352"/>
          </a:xfrm>
        </p:spPr>
        <p:txBody>
          <a:bodyPr>
            <a:noAutofit/>
          </a:bodyPr>
          <a:lstStyle/>
          <a:p>
            <a:pPr algn="l"/>
            <a:r>
              <a:rPr lang="fr-FR" sz="24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Responsable, et  </a:t>
            </a:r>
            <a:r>
              <a:rPr lang="fr-FR" sz="2400" dirty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chargés de projet, assurant la coordination et le suivi des projets de </a:t>
            </a:r>
            <a:r>
              <a:rPr lang="fr-FR" sz="24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l’ALCS avec des coordinateurs et des intervenants:</a:t>
            </a:r>
          </a:p>
          <a:p>
            <a:pPr marL="808038" lvl="1" indent="-366713" algn="l">
              <a:buClr>
                <a:srgbClr val="C00000"/>
              </a:buClr>
              <a:buSzPct val="130000"/>
              <a:buFont typeface="Wingdings" pitchFamily="2" charset="2"/>
              <a:buChar char="§"/>
            </a:pPr>
            <a:r>
              <a:rPr lang="fr-FR" sz="24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Mise </a:t>
            </a:r>
            <a:r>
              <a:rPr lang="fr-FR" sz="2400" dirty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en place d’outils de suivi et d’une base de données d’indicateurs</a:t>
            </a:r>
            <a:endParaRPr lang="fr-FR" sz="2400" dirty="0" smtClean="0">
              <a:solidFill>
                <a:srgbClr val="000000"/>
              </a:solidFill>
              <a:ea typeface="Arial" pitchFamily="-107" charset="0"/>
              <a:cs typeface="Arial" pitchFamily="-107" charset="0"/>
            </a:endParaRPr>
          </a:p>
          <a:p>
            <a:pPr marL="808038" lvl="1" indent="-366713" algn="l">
              <a:buClr>
                <a:srgbClr val="C00000"/>
              </a:buClr>
              <a:buSzPct val="130000"/>
              <a:buFont typeface="Wingdings" pitchFamily="2" charset="2"/>
              <a:buChar char="§"/>
            </a:pPr>
            <a:r>
              <a:rPr lang="fr-FR" sz="24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13 </a:t>
            </a:r>
            <a:r>
              <a:rPr lang="fr-FR" sz="2400" dirty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projets professionnalisés </a:t>
            </a:r>
            <a:r>
              <a:rPr lang="fr-FR" sz="24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auprès des populations clés:  travailleuses du sexe – hommes ayant des relations sexuelles avec des hommes – ouvriers et ouvrières – usagers de drogues – routiers - migrants - jeunes et grand public</a:t>
            </a:r>
          </a:p>
          <a:p>
            <a:pPr marL="808038" lvl="1" indent="-366713" algn="l">
              <a:buClr>
                <a:srgbClr val="C00000"/>
              </a:buClr>
              <a:buSzPct val="130000"/>
              <a:buFont typeface="Wingdings" pitchFamily="2" charset="2"/>
              <a:buChar char="§"/>
            </a:pPr>
            <a:r>
              <a:rPr lang="fr-FR" sz="24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Ainsi que des projets de: dépistage, prise en charge, activités génératrices de revenus, fonds d’appui aux structures partenaires, ligne d’écoute « Allo Info Sida »,  plateforme SMS « </a:t>
            </a:r>
            <a:r>
              <a:rPr lang="fr-FR" sz="2400" dirty="0" err="1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Bilaharaje</a:t>
            </a:r>
            <a:r>
              <a:rPr lang="fr-FR" sz="2400" dirty="0" smtClean="0">
                <a:solidFill>
                  <a:srgbClr val="000000"/>
                </a:solidFill>
                <a:ea typeface="Arial" pitchFamily="-107" charset="0"/>
                <a:cs typeface="Arial" pitchFamily="-107" charset="0"/>
              </a:rPr>
              <a:t> 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22288"/>
            <a:ext cx="8637588" cy="641350"/>
          </a:xfrm>
        </p:spPr>
        <p:txBody>
          <a:bodyPr/>
          <a:lstStyle/>
          <a:p>
            <a:pPr algn="r" eaLnBrk="1" hangingPunct="1"/>
            <a:r>
              <a:rPr lang="fr-FR" sz="3600" b="1" dirty="0" smtClean="0">
                <a:solidFill>
                  <a:srgbClr val="CC0000"/>
                </a:solidFill>
              </a:rPr>
              <a:t>Département Communication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60362" y="1700807"/>
            <a:ext cx="8594725" cy="460851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CC0000"/>
              </a:buClr>
              <a:buNone/>
            </a:pPr>
            <a:r>
              <a:rPr lang="fr-FR" sz="2800" dirty="0" smtClean="0"/>
              <a:t>Une responsable et une infographiste</a:t>
            </a:r>
          </a:p>
          <a:p>
            <a:pPr eaLnBrk="1" hangingPunct="1">
              <a:lnSpc>
                <a:spcPct val="80000"/>
              </a:lnSpc>
              <a:buClr>
                <a:srgbClr val="CC0000"/>
              </a:buClr>
              <a:buNone/>
            </a:pPr>
            <a:endParaRPr lang="fr-FR" sz="2800" dirty="0" smtClean="0"/>
          </a:p>
          <a:p>
            <a:pPr eaLnBrk="1" hangingPunct="1">
              <a:lnSpc>
                <a:spcPct val="80000"/>
              </a:lnSpc>
              <a:buClr>
                <a:srgbClr val="CC0000"/>
              </a:buClr>
              <a:buFont typeface="Wingdings" pitchFamily="2" charset="2"/>
              <a:buChar char="§"/>
            </a:pPr>
            <a:r>
              <a:rPr lang="fr-FR" sz="2800" dirty="0" smtClean="0"/>
              <a:t>Travaillent en collaboration avec </a:t>
            </a:r>
          </a:p>
          <a:p>
            <a:pPr lvl="1">
              <a:lnSpc>
                <a:spcPct val="80000"/>
              </a:lnSpc>
              <a:buClr>
                <a:srgbClr val="CC0000"/>
              </a:buClr>
              <a:buFontTx/>
              <a:buChar char="•"/>
            </a:pPr>
            <a:r>
              <a:rPr lang="fr-FR" dirty="0" smtClean="0"/>
              <a:t>Le département des programmes</a:t>
            </a:r>
          </a:p>
          <a:p>
            <a:pPr lvl="1" eaLnBrk="1" hangingPunct="1">
              <a:lnSpc>
                <a:spcPct val="80000"/>
              </a:lnSpc>
              <a:buClr>
                <a:srgbClr val="CC0000"/>
              </a:buClr>
              <a:buFontTx/>
              <a:buChar char="•"/>
            </a:pPr>
            <a:r>
              <a:rPr lang="fr-FR" dirty="0" smtClean="0"/>
              <a:t>Le coordinateur des sections</a:t>
            </a:r>
          </a:p>
          <a:p>
            <a:pPr eaLnBrk="1" hangingPunct="1">
              <a:lnSpc>
                <a:spcPct val="80000"/>
              </a:lnSpc>
              <a:buClr>
                <a:srgbClr val="CC0000"/>
              </a:buClr>
              <a:buFont typeface="Wingdings" pitchFamily="2" charset="2"/>
              <a:buChar char="§"/>
            </a:pPr>
            <a:r>
              <a:rPr lang="fr-FR" sz="2800" dirty="0" smtClean="0"/>
              <a:t>Tâches :</a:t>
            </a:r>
          </a:p>
          <a:p>
            <a:pPr lvl="1" eaLnBrk="1" hangingPunct="1">
              <a:lnSpc>
                <a:spcPct val="80000"/>
              </a:lnSpc>
              <a:buClr>
                <a:srgbClr val="CC0000"/>
              </a:buClr>
              <a:buFontTx/>
              <a:buChar char="•"/>
            </a:pPr>
            <a:r>
              <a:rPr lang="fr-FR" dirty="0" smtClean="0"/>
              <a:t>Création d’outils de communication</a:t>
            </a:r>
          </a:p>
          <a:p>
            <a:pPr lvl="1" eaLnBrk="1" hangingPunct="1">
              <a:lnSpc>
                <a:spcPct val="80000"/>
              </a:lnSpc>
              <a:buClr>
                <a:srgbClr val="CC0000"/>
              </a:buClr>
              <a:buFontTx/>
              <a:buChar char="•"/>
            </a:pPr>
            <a:r>
              <a:rPr lang="fr-FR" dirty="0" smtClean="0"/>
              <a:t>Relations presse</a:t>
            </a:r>
          </a:p>
          <a:p>
            <a:pPr lvl="1" eaLnBrk="1" hangingPunct="1">
              <a:lnSpc>
                <a:spcPct val="80000"/>
              </a:lnSpc>
              <a:buClr>
                <a:srgbClr val="CC0000"/>
              </a:buClr>
              <a:buFontTx/>
              <a:buChar char="•"/>
            </a:pPr>
            <a:r>
              <a:rPr lang="fr-FR" dirty="0" smtClean="0"/>
              <a:t>Organisation du Sidaction Maroc</a:t>
            </a:r>
          </a:p>
          <a:p>
            <a:pPr lvl="1" eaLnBrk="1" hangingPunct="1">
              <a:lnSpc>
                <a:spcPct val="80000"/>
              </a:lnSpc>
              <a:buClr>
                <a:srgbClr val="CC0000"/>
              </a:buClr>
              <a:buFontTx/>
              <a:buChar char="•"/>
            </a:pPr>
            <a:r>
              <a:rPr lang="fr-FR" dirty="0" smtClean="0"/>
              <a:t>Web : Site Internet, réseaux sociaux</a:t>
            </a:r>
          </a:p>
          <a:p>
            <a:pPr lvl="1" eaLnBrk="1" hangingPunct="1">
              <a:lnSpc>
                <a:spcPct val="80000"/>
              </a:lnSpc>
              <a:buClr>
                <a:srgbClr val="CC0000"/>
              </a:buClr>
              <a:buFontTx/>
              <a:buChar char="•"/>
            </a:pPr>
            <a:r>
              <a:rPr lang="fr-FR" dirty="0" smtClean="0"/>
              <a:t>Bilan d’activité, news, …</a:t>
            </a:r>
          </a:p>
          <a:p>
            <a:pPr lvl="1" eaLnBrk="1" hangingPunct="1">
              <a:lnSpc>
                <a:spcPct val="80000"/>
              </a:lnSpc>
              <a:buClr>
                <a:srgbClr val="CC0000"/>
              </a:buClr>
              <a:buFontTx/>
              <a:buChar char="•"/>
            </a:pPr>
            <a:r>
              <a:rPr lang="fr-FR" dirty="0" smtClean="0"/>
              <a:t>Organisation de manifestations nationales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1979613" y="0"/>
            <a:ext cx="71643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sz="3600" b="1" dirty="0">
                <a:solidFill>
                  <a:srgbClr val="CC0000"/>
                </a:solidFill>
                <a:latin typeface="Arial" charset="0"/>
              </a:rPr>
              <a:t>Supports de communication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003800" y="6491288"/>
            <a:ext cx="3457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b="1">
                <a:solidFill>
                  <a:srgbClr val="CC0000"/>
                </a:solidFill>
                <a:latin typeface="Arial" charset="0"/>
              </a:rPr>
              <a:t> </a:t>
            </a:r>
          </a:p>
        </p:txBody>
      </p:sp>
      <p:pic>
        <p:nvPicPr>
          <p:cNvPr id="15364" name="Image 3" descr="revue PTM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34419">
            <a:off x="6709207" y="4066129"/>
            <a:ext cx="2309812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71046">
            <a:off x="3521075" y="750888"/>
            <a:ext cx="2549525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15" descr="CSAT (2)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407475">
            <a:off x="323850" y="3525838"/>
            <a:ext cx="2227263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age 17" descr="dépliants ALCS (3)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658914">
            <a:off x="252413" y="247650"/>
            <a:ext cx="2882900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 7" descr="Image 484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180154">
            <a:off x="3534817" y="4024936"/>
            <a:ext cx="314325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Image 8" descr="Image 488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433782">
            <a:off x="6646863" y="750888"/>
            <a:ext cx="2147887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Dossier Nidal\livret jeune AR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00486" y="3405264"/>
            <a:ext cx="1853233" cy="13907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39552" y="1314628"/>
            <a:ext cx="7740848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Date :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du 6 au 31 décembre 2012</a:t>
            </a:r>
            <a:endParaRPr kumimoji="0" lang="fr-F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Thème :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« Les jeunes sont les plus touchés par le sida. Protégez-les en donnant au Sidaction Maroc »</a:t>
            </a:r>
            <a:endParaRPr kumimoji="0" lang="fr-F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Campagne de collecte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 : </a:t>
            </a:r>
            <a:endParaRPr kumimoji="0" lang="fr-F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Modes de collecte : compte bancaire, compte postal, paiement électronique, SMS</a:t>
            </a:r>
            <a:endParaRPr kumimoji="0" lang="fr-F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Campagne de sensibilisation et de collecte dans les établissements scolaires</a:t>
            </a:r>
            <a:endParaRPr kumimoji="0" lang="fr-F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Soirée télévisée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le 14 décembre 2012</a:t>
            </a:r>
            <a:endParaRPr kumimoji="0" lang="fr-F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Animateurs :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Choumicha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Chafay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et Ali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Baddou</a:t>
            </a:r>
            <a:endParaRPr kumimoji="0" lang="fr-F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Soirée composée de plateaux d’information, de reportages et de divertissement avec la présence de spécialistes et d’artistes</a:t>
            </a:r>
            <a:endParaRPr kumimoji="0" lang="fr-F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Montant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des dons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 :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10.8 millions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de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dirhams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116013" y="320675"/>
            <a:ext cx="71643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3600" b="1" dirty="0" smtClean="0">
                <a:solidFill>
                  <a:srgbClr val="CC0000"/>
                </a:solidFill>
                <a:latin typeface="Arial" charset="0"/>
              </a:rPr>
              <a:t>Sidaction </a:t>
            </a:r>
            <a:r>
              <a:rPr lang="fr-FR" sz="3600" b="1" dirty="0">
                <a:solidFill>
                  <a:srgbClr val="CC0000"/>
                </a:solidFill>
                <a:latin typeface="Arial" charset="0"/>
              </a:rPr>
              <a:t>Maroc </a:t>
            </a:r>
            <a:r>
              <a:rPr lang="fr-FR" sz="3600" b="1" dirty="0" smtClean="0">
                <a:solidFill>
                  <a:srgbClr val="CC0000"/>
                </a:solidFill>
                <a:latin typeface="Arial" charset="0"/>
              </a:rPr>
              <a:t>2012</a:t>
            </a:r>
            <a:endParaRPr lang="fr-FR" sz="3600" b="1" dirty="0">
              <a:solidFill>
                <a:srgbClr val="CC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ALC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ALCS</Template>
  <TotalTime>2142</TotalTime>
  <Words>996</Words>
  <Application>Microsoft Office PowerPoint</Application>
  <PresentationFormat>Affichage à l'écran (4:3)</PresentationFormat>
  <Paragraphs>199</Paragraphs>
  <Slides>27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Thème ALCS</vt:lpstr>
      <vt:lpstr>Contrele Sida ALCS</vt:lpstr>
      <vt:lpstr>Le Maroc est à un tournant de l’épidémie</vt:lpstr>
      <vt:lpstr>Présentation de l’ALCS</vt:lpstr>
      <vt:lpstr>Association à caractère communautaire</vt:lpstr>
      <vt:lpstr>Gestion professionnelle et transparente </vt:lpstr>
      <vt:lpstr>Département des programmes</vt:lpstr>
      <vt:lpstr>Département Communication </vt:lpstr>
      <vt:lpstr>Diapositive 8</vt:lpstr>
      <vt:lpstr>Diapositive 9</vt:lpstr>
      <vt:lpstr>Diapositive 10</vt:lpstr>
      <vt:lpstr> Domaines d’intervention de l’ALCS </vt:lpstr>
      <vt:lpstr>Prise en charge des PVVIH</vt:lpstr>
      <vt:lpstr>Contribution de l’ALCS  à la PEC des PVVIH</vt:lpstr>
      <vt:lpstr>Contribution de l’ALCS  à la PEC des PVVIH</vt:lpstr>
      <vt:lpstr>Centre d’Information Anonyme et Gratuit  (CIDAG)</vt:lpstr>
      <vt:lpstr>Journée nationale de dépistage</vt:lpstr>
      <vt:lpstr>Diapositive 17</vt:lpstr>
      <vt:lpstr>Prévention de proximité</vt:lpstr>
      <vt:lpstr>Diapositive 19</vt:lpstr>
      <vt:lpstr>Prévention grand public</vt:lpstr>
      <vt:lpstr>Diapositive 21</vt:lpstr>
      <vt:lpstr>Allo… Info Sida</vt:lpstr>
      <vt:lpstr>Formations</vt:lpstr>
      <vt:lpstr>Actions menées par l’ALCS en matière d’accès aux soins</vt:lpstr>
      <vt:lpstr>Partenariat  institutionnel </vt:lpstr>
      <vt:lpstr>Partenariat associatif</vt:lpstr>
      <vt:lpstr>Nominations de l’ALCS</vt:lpstr>
    </vt:vector>
  </TitlesOfParts>
  <Company>ALCS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Contre le Sida</dc:title>
  <dc:creator>ALCS NATIONAL</dc:creator>
  <cp:lastModifiedBy>Karima</cp:lastModifiedBy>
  <cp:revision>220</cp:revision>
  <dcterms:created xsi:type="dcterms:W3CDTF">2010-05-12T18:21:42Z</dcterms:created>
  <dcterms:modified xsi:type="dcterms:W3CDTF">2014-04-23T17:23:36Z</dcterms:modified>
</cp:coreProperties>
</file>