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89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6" descr="Global_cover_0109.jpg"/>
          <p:cNvPicPr>
            <a:picLocks/>
          </p:cNvPicPr>
          <p:nvPr/>
        </p:nvPicPr>
        <p:blipFill>
          <a:blip r:embed="rId2"/>
          <a:srcRect b="410"/>
          <a:stretch>
            <a:fillRect/>
          </a:stretch>
        </p:blipFill>
        <p:spPr bwMode="auto">
          <a:xfrm>
            <a:off x="273050" y="3667125"/>
            <a:ext cx="8593138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9700" y="1417638"/>
            <a:ext cx="8729663" cy="2011362"/>
          </a:xfrm>
        </p:spPr>
        <p:txBody>
          <a:bodyPr anchor="b"/>
          <a:lstStyle>
            <a:lvl1pPr>
              <a:defRPr sz="3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2563" y="228600"/>
            <a:ext cx="4389437" cy="822325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11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274638" y="1050925"/>
            <a:ext cx="8594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74638" y="3663950"/>
            <a:ext cx="8594725" cy="2233613"/>
            <a:chOff x="160" y="2308"/>
            <a:chExt cx="5437" cy="1399"/>
          </a:xfrm>
        </p:grpSpPr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160" y="2308"/>
              <a:ext cx="858" cy="288"/>
            </a:xfrm>
            <a:prstGeom prst="rect">
              <a:avLst/>
            </a:prstGeom>
            <a:solidFill>
              <a:schemeClr val="bg1">
                <a:alpha val="49001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auto">
            <a:xfrm>
              <a:off x="160" y="2862"/>
              <a:ext cx="858" cy="289"/>
            </a:xfrm>
            <a:prstGeom prst="rect">
              <a:avLst/>
            </a:prstGeom>
            <a:solidFill>
              <a:schemeClr val="bg1">
                <a:alpha val="49001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160" y="3419"/>
              <a:ext cx="269" cy="288"/>
            </a:xfrm>
            <a:prstGeom prst="rect">
              <a:avLst/>
            </a:prstGeom>
            <a:solidFill>
              <a:schemeClr val="bg1">
                <a:alpha val="49001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4739" y="2308"/>
              <a:ext cx="858" cy="288"/>
            </a:xfrm>
            <a:prstGeom prst="rect">
              <a:avLst/>
            </a:prstGeom>
            <a:solidFill>
              <a:schemeClr val="bg1">
                <a:alpha val="49001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4739" y="2862"/>
              <a:ext cx="858" cy="289"/>
            </a:xfrm>
            <a:prstGeom prst="rect">
              <a:avLst/>
            </a:prstGeom>
            <a:solidFill>
              <a:schemeClr val="bg1">
                <a:alpha val="49001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5328" y="3419"/>
              <a:ext cx="269" cy="288"/>
            </a:xfrm>
            <a:prstGeom prst="rect">
              <a:avLst/>
            </a:prstGeom>
            <a:solidFill>
              <a:schemeClr val="bg1">
                <a:alpha val="49001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auto">
            <a:xfrm>
              <a:off x="1305" y="2308"/>
              <a:ext cx="286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88"/>
                </a:cxn>
                <a:cxn ang="0">
                  <a:pos x="2880" y="288"/>
                </a:cxn>
                <a:cxn ang="0">
                  <a:pos x="2838" y="256"/>
                </a:cxn>
                <a:cxn ang="0">
                  <a:pos x="2660" y="134"/>
                </a:cxn>
                <a:cxn ang="0">
                  <a:pos x="2430" y="46"/>
                </a:cxn>
                <a:cxn ang="0">
                  <a:pos x="2230" y="10"/>
                </a:cxn>
                <a:cxn ang="0">
                  <a:pos x="2112" y="0"/>
                </a:cxn>
                <a:cxn ang="0">
                  <a:pos x="0" y="0"/>
                </a:cxn>
              </a:cxnLst>
              <a:rect l="0" t="0" r="r" b="b"/>
              <a:pathLst>
                <a:path w="2880" h="288">
                  <a:moveTo>
                    <a:pt x="0" y="0"/>
                  </a:moveTo>
                  <a:lnTo>
                    <a:pt x="0" y="288"/>
                  </a:lnTo>
                  <a:lnTo>
                    <a:pt x="2880" y="288"/>
                  </a:lnTo>
                  <a:lnTo>
                    <a:pt x="2838" y="256"/>
                  </a:lnTo>
                  <a:cubicBezTo>
                    <a:pt x="2838" y="256"/>
                    <a:pt x="2728" y="169"/>
                    <a:pt x="2660" y="134"/>
                  </a:cubicBezTo>
                  <a:cubicBezTo>
                    <a:pt x="2592" y="99"/>
                    <a:pt x="2502" y="67"/>
                    <a:pt x="2430" y="46"/>
                  </a:cubicBezTo>
                  <a:cubicBezTo>
                    <a:pt x="2358" y="25"/>
                    <a:pt x="2283" y="18"/>
                    <a:pt x="2230" y="10"/>
                  </a:cubicBezTo>
                  <a:lnTo>
                    <a:pt x="21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49001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auto">
            <a:xfrm>
              <a:off x="1305" y="2862"/>
              <a:ext cx="3174" cy="2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88"/>
                </a:cxn>
                <a:cxn ang="0">
                  <a:pos x="3194" y="290"/>
                </a:cxn>
                <a:cxn ang="0">
                  <a:pos x="3188" y="256"/>
                </a:cxn>
                <a:cxn ang="0">
                  <a:pos x="3160" y="146"/>
                </a:cxn>
                <a:cxn ang="0">
                  <a:pos x="3118" y="34"/>
                </a:cxn>
                <a:cxn ang="0">
                  <a:pos x="3102" y="2"/>
                </a:cxn>
                <a:cxn ang="0">
                  <a:pos x="0" y="0"/>
                </a:cxn>
              </a:cxnLst>
              <a:rect l="0" t="0" r="r" b="b"/>
              <a:pathLst>
                <a:path w="3194" h="290">
                  <a:moveTo>
                    <a:pt x="0" y="0"/>
                  </a:moveTo>
                  <a:lnTo>
                    <a:pt x="0" y="288"/>
                  </a:lnTo>
                  <a:lnTo>
                    <a:pt x="3194" y="290"/>
                  </a:lnTo>
                  <a:lnTo>
                    <a:pt x="3188" y="256"/>
                  </a:lnTo>
                  <a:cubicBezTo>
                    <a:pt x="3182" y="232"/>
                    <a:pt x="3172" y="183"/>
                    <a:pt x="3160" y="146"/>
                  </a:cubicBezTo>
                  <a:cubicBezTo>
                    <a:pt x="3146" y="103"/>
                    <a:pt x="3128" y="58"/>
                    <a:pt x="3118" y="34"/>
                  </a:cubicBezTo>
                  <a:lnTo>
                    <a:pt x="310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49001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auto">
            <a:xfrm>
              <a:off x="3595" y="3417"/>
              <a:ext cx="916" cy="290"/>
            </a:xfrm>
            <a:custGeom>
              <a:avLst/>
              <a:gdLst/>
              <a:ahLst/>
              <a:cxnLst>
                <a:cxn ang="0">
                  <a:pos x="0" y="290"/>
                </a:cxn>
                <a:cxn ang="0">
                  <a:pos x="0" y="2"/>
                </a:cxn>
                <a:cxn ang="0">
                  <a:pos x="3194" y="0"/>
                </a:cxn>
                <a:cxn ang="0">
                  <a:pos x="3176" y="156"/>
                </a:cxn>
                <a:cxn ang="0">
                  <a:pos x="3150" y="254"/>
                </a:cxn>
                <a:cxn ang="0">
                  <a:pos x="3140" y="290"/>
                </a:cxn>
                <a:cxn ang="0">
                  <a:pos x="0" y="290"/>
                </a:cxn>
              </a:cxnLst>
              <a:rect l="0" t="0" r="r" b="b"/>
              <a:pathLst>
                <a:path w="3194" h="290">
                  <a:moveTo>
                    <a:pt x="0" y="290"/>
                  </a:moveTo>
                  <a:lnTo>
                    <a:pt x="0" y="2"/>
                  </a:lnTo>
                  <a:lnTo>
                    <a:pt x="3194" y="0"/>
                  </a:lnTo>
                  <a:lnTo>
                    <a:pt x="3176" y="156"/>
                  </a:lnTo>
                  <a:cubicBezTo>
                    <a:pt x="3169" y="198"/>
                    <a:pt x="3162" y="232"/>
                    <a:pt x="3150" y="254"/>
                  </a:cubicBezTo>
                  <a:lnTo>
                    <a:pt x="3140" y="290"/>
                  </a:lnTo>
                  <a:lnTo>
                    <a:pt x="0" y="290"/>
                  </a:lnTo>
                  <a:close/>
                </a:path>
              </a:pathLst>
            </a:custGeom>
            <a:solidFill>
              <a:schemeClr val="bg1">
                <a:alpha val="49001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1877" y="3419"/>
              <a:ext cx="858" cy="288"/>
            </a:xfrm>
            <a:prstGeom prst="rect">
              <a:avLst/>
            </a:prstGeom>
            <a:solidFill>
              <a:schemeClr val="bg1">
                <a:alpha val="49001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" name="Rectangle 6"/>
          <p:cNvSpPr>
            <a:spLocks noChangeArrowheads="1"/>
          </p:cNvSpPr>
          <p:nvPr/>
        </p:nvSpPr>
        <p:spPr bwMode="black">
          <a:xfrm>
            <a:off x="7589838" y="6537325"/>
            <a:ext cx="1371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r"/>
            <a:r>
              <a:rPr lang="en-US" sz="800"/>
              <a:t>© 2009 IBM Corporation</a:t>
            </a:r>
            <a:endParaRPr lang="en-US" sz="1800"/>
          </a:p>
        </p:txBody>
      </p:sp>
      <p:pic>
        <p:nvPicPr>
          <p:cNvPr id="5138" name="Picture 18" descr="5300_IBMpos_black_PPT_bkg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0400" y="684213"/>
            <a:ext cx="585788" cy="2349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2F3AF92-CA57-4500-8C42-A4C1DA5EDA4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593725"/>
            <a:ext cx="217805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593725"/>
            <a:ext cx="6386513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D93AC1-6A75-41D4-B9FC-94B5F2CEA1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593725"/>
            <a:ext cx="8686800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295400"/>
            <a:ext cx="8686800" cy="44799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82563" y="6537325"/>
            <a:ext cx="366712" cy="184150"/>
          </a:xfrm>
        </p:spPr>
        <p:txBody>
          <a:bodyPr/>
          <a:lstStyle>
            <a:lvl1pPr>
              <a:defRPr/>
            </a:lvl1pPr>
          </a:lstStyle>
          <a:p>
            <a:fld id="{EF687D82-08DE-406B-AA08-1A8D10B940B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54163" y="6537325"/>
            <a:ext cx="5943600" cy="184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6AA566D-4CB8-43E9-A91D-AE7F38D163B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F9ABE8-1634-49D6-968B-85B307A2D8B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267200" cy="4479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95400"/>
            <a:ext cx="4267200" cy="4479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959818-D8D8-400D-9B52-79F7D668544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D803B0-9B71-4EEA-8457-9B5A2ECE5F0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325916-B50A-4CD6-A002-AD5389CAEC0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DBCD5DF-7C0C-465F-9E1B-7B1A39866C3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E30537-1DD1-4CC6-A3F4-3FF0C6836A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0F9A47-B2CE-489D-BDA3-C948CE8FDD9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593725"/>
            <a:ext cx="868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686800" cy="447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V="1">
            <a:off x="274638" y="549275"/>
            <a:ext cx="8594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black">
          <a:xfrm>
            <a:off x="7589838" y="6537325"/>
            <a:ext cx="1371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r"/>
            <a:r>
              <a:rPr lang="en-US" sz="800" dirty="0"/>
              <a:t>© </a:t>
            </a:r>
            <a:r>
              <a:rPr lang="en-US" sz="800" dirty="0" smtClean="0"/>
              <a:t>2013 </a:t>
            </a:r>
            <a:r>
              <a:rPr lang="en-US" sz="800" dirty="0"/>
              <a:t>IBM Corporation</a:t>
            </a:r>
            <a:endParaRPr lang="en-US" sz="1800" dirty="0"/>
          </a:p>
        </p:txBody>
      </p:sp>
      <p:sp>
        <p:nvSpPr>
          <p:cNvPr id="16" name="Text Box 46"/>
          <p:cNvSpPr txBox="1">
            <a:spLocks noChangeArrowheads="1"/>
          </p:cNvSpPr>
          <p:nvPr/>
        </p:nvSpPr>
        <p:spPr bwMode="auto">
          <a:xfrm>
            <a:off x="182563" y="136525"/>
            <a:ext cx="78946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 anchor="b"/>
          <a:lstStyle/>
          <a:p>
            <a:pPr>
              <a:spcAft>
                <a:spcPts val="900"/>
              </a:spcAft>
            </a:pPr>
            <a:r>
              <a:rPr lang="en-US" sz="1200" dirty="0" smtClean="0"/>
              <a:t>IBM Corporate</a:t>
            </a:r>
            <a:r>
              <a:rPr lang="en-US" sz="1200" baseline="0" dirty="0" smtClean="0"/>
              <a:t> Services Corps  - Morocco</a:t>
            </a:r>
            <a:endParaRPr lang="en-US" sz="1200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182563" y="6537325"/>
            <a:ext cx="3667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fld id="{D4DD17B8-9FFF-4F03-8E32-DBE267CF1B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54163" y="6537325"/>
            <a:ext cx="5943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endParaRPr lang="en-US"/>
          </a:p>
        </p:txBody>
      </p:sp>
      <p:pic>
        <p:nvPicPr>
          <p:cNvPr id="4105" name="Picture 9" descr="5300_IBMpos_black_PPT_bkgd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83575" y="228600"/>
            <a:ext cx="585788" cy="2349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</a:defRPr>
      </a:lvl9pPr>
    </p:titleStyle>
    <p:bodyStyle>
      <a:lvl1pPr marL="173038" indent="-17303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509588" indent="-163513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2pPr>
      <a:lvl3pPr marL="855663" indent="-173038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1400">
          <a:solidFill>
            <a:schemeClr val="tx1"/>
          </a:solidFill>
          <a:latin typeface="+mn-lt"/>
        </a:defRPr>
      </a:lvl3pPr>
      <a:lvl4pPr marL="1203325" indent="-173038" algn="l" rtl="0" fontAlgn="base">
        <a:spcBef>
          <a:spcPct val="20000"/>
        </a:spcBef>
        <a:spcAft>
          <a:spcPct val="0"/>
        </a:spcAft>
        <a:buClr>
          <a:schemeClr val="bg1"/>
        </a:buClr>
        <a:defRPr sz="1600">
          <a:solidFill>
            <a:schemeClr val="bg1"/>
          </a:solidFill>
          <a:latin typeface="+mn-lt"/>
        </a:defRPr>
      </a:lvl4pPr>
      <a:lvl5pPr marL="1539875" indent="-163513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</a:defRPr>
      </a:lvl5pPr>
      <a:lvl6pPr marL="1997075" indent="-163513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</a:defRPr>
      </a:lvl6pPr>
      <a:lvl7pPr marL="2454275" indent="-163513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</a:defRPr>
      </a:lvl7pPr>
      <a:lvl8pPr marL="2911475" indent="-163513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</a:defRPr>
      </a:lvl8pPr>
      <a:lvl9pPr marL="3368675" indent="-163513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Fondation</a:t>
            </a:r>
            <a:r>
              <a:rPr lang="en-US" dirty="0" smtClean="0"/>
              <a:t> </a:t>
            </a:r>
            <a:r>
              <a:rPr lang="en-US" dirty="0" err="1" smtClean="0"/>
              <a:t>Tanger</a:t>
            </a:r>
            <a:r>
              <a:rPr lang="en-US" dirty="0" smtClean="0"/>
              <a:t> Al </a:t>
            </a:r>
            <a:r>
              <a:rPr lang="en-US" dirty="0" err="1" smtClean="0"/>
              <a:t>Madina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Statement of 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IBM Corporate Services Corps – Morocco </a:t>
            </a:r>
          </a:p>
          <a:p>
            <a:r>
              <a:rPr lang="en-US" dirty="0" smtClean="0"/>
              <a:t>May 24, 2013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 &amp; deliverables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25916-B50A-4CD6-A002-AD5389CAEC0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51"/>
          <p:cNvSpPr>
            <a:spLocks noChangeArrowheads="1"/>
          </p:cNvSpPr>
          <p:nvPr/>
        </p:nvSpPr>
        <p:spPr bwMode="auto">
          <a:xfrm>
            <a:off x="533400" y="3022600"/>
            <a:ext cx="2057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Conduct kick off meetings</a:t>
            </a:r>
          </a:p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Identify </a:t>
            </a:r>
            <a:r>
              <a:rPr lang="en-US" sz="1000" dirty="0" smtClean="0">
                <a:solidFill>
                  <a:srgbClr val="000000"/>
                </a:solidFill>
              </a:rPr>
              <a:t>existing documentation/resources</a:t>
            </a:r>
            <a:endParaRPr lang="en-US" sz="1000" dirty="0">
              <a:solidFill>
                <a:srgbClr val="000000"/>
              </a:solidFill>
            </a:endParaRPr>
          </a:p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Finalize scope / approach / deliverables</a:t>
            </a:r>
          </a:p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Identify and contact data sources</a:t>
            </a:r>
            <a:endParaRPr 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199255" y="2743200"/>
            <a:ext cx="867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Activities</a:t>
            </a:r>
            <a:endParaRPr lang="en-US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28600" y="4419179"/>
            <a:ext cx="1088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Deliverables</a:t>
            </a:r>
            <a:endParaRPr lang="en-US" sz="1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28600" y="5610578"/>
            <a:ext cx="540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Time</a:t>
            </a:r>
            <a:endParaRPr lang="en-US" sz="1200" b="1" dirty="0"/>
          </a:p>
        </p:txBody>
      </p:sp>
      <p:sp>
        <p:nvSpPr>
          <p:cNvPr id="24" name="Rectangle 23"/>
          <p:cNvSpPr/>
          <p:nvPr/>
        </p:nvSpPr>
        <p:spPr>
          <a:xfrm>
            <a:off x="2667000" y="3022600"/>
            <a:ext cx="1981200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Conduct 1-on-1 FTAM director interviews</a:t>
            </a:r>
          </a:p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 smtClean="0">
                <a:solidFill>
                  <a:srgbClr val="000000"/>
                </a:solidFill>
              </a:rPr>
              <a:t>Collect data from stakeholders </a:t>
            </a:r>
            <a:r>
              <a:rPr lang="en-US" sz="1000" dirty="0">
                <a:solidFill>
                  <a:srgbClr val="000000"/>
                </a:solidFill>
              </a:rPr>
              <a:t>(</a:t>
            </a:r>
            <a:r>
              <a:rPr lang="en-US" sz="1000" dirty="0" smtClean="0">
                <a:solidFill>
                  <a:srgbClr val="000000"/>
                </a:solidFill>
              </a:rPr>
              <a:t>email survey)</a:t>
            </a:r>
            <a:endParaRPr lang="en-US" sz="1000" dirty="0">
              <a:solidFill>
                <a:srgbClr val="000000"/>
              </a:solidFill>
            </a:endParaRPr>
          </a:p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Capture / categorize findings</a:t>
            </a:r>
          </a:p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Develop </a:t>
            </a:r>
            <a:r>
              <a:rPr lang="en-US" sz="1000" dirty="0" smtClean="0">
                <a:solidFill>
                  <a:srgbClr val="000000"/>
                </a:solidFill>
              </a:rPr>
              <a:t>business design framework </a:t>
            </a:r>
            <a:endParaRPr lang="en-US" sz="1000" dirty="0">
              <a:solidFill>
                <a:srgbClr val="000000"/>
              </a:solidFill>
            </a:endParaRPr>
          </a:p>
        </p:txBody>
      </p:sp>
      <p:sp useBgFill="1">
        <p:nvSpPr>
          <p:cNvPr id="25" name="Rectangle 3"/>
          <p:cNvSpPr>
            <a:spLocks noChangeArrowheads="1"/>
          </p:cNvSpPr>
          <p:nvPr/>
        </p:nvSpPr>
        <p:spPr bwMode="auto">
          <a:xfrm>
            <a:off x="563563" y="1781175"/>
            <a:ext cx="1658937" cy="895350"/>
          </a:xfrm>
          <a:prstGeom prst="rect">
            <a:avLst/>
          </a:prstGeom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tIns="92075" bIns="92075" anchor="ctr" anchorCtr="1"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1400" b="1" dirty="0" smtClean="0">
                <a:solidFill>
                  <a:schemeClr val="accent1"/>
                </a:solidFill>
              </a:rPr>
              <a:t>Initiate project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 useBgFill="1">
        <p:nvSpPr>
          <p:cNvPr id="26" name="Rectangle 4"/>
          <p:cNvSpPr>
            <a:spLocks noChangeArrowheads="1"/>
          </p:cNvSpPr>
          <p:nvPr/>
        </p:nvSpPr>
        <p:spPr bwMode="auto">
          <a:xfrm>
            <a:off x="2684463" y="1781175"/>
            <a:ext cx="1658937" cy="895350"/>
          </a:xfrm>
          <a:prstGeom prst="rect">
            <a:avLst/>
          </a:prstGeom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tIns="92075" bIns="92075" anchor="ctr" anchorCtr="1"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1400" b="1" dirty="0" smtClean="0">
                <a:solidFill>
                  <a:schemeClr val="accent1"/>
                </a:solidFill>
              </a:rPr>
              <a:t>Gather &amp; synthesize data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 useBgFill="1">
        <p:nvSpPr>
          <p:cNvPr id="27" name="Rectangle 5"/>
          <p:cNvSpPr>
            <a:spLocks noChangeArrowheads="1"/>
          </p:cNvSpPr>
          <p:nvPr/>
        </p:nvSpPr>
        <p:spPr bwMode="auto">
          <a:xfrm>
            <a:off x="4805363" y="1781175"/>
            <a:ext cx="1658937" cy="895350"/>
          </a:xfrm>
          <a:prstGeom prst="rect">
            <a:avLst/>
          </a:prstGeom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tIns="92075" bIns="92075" anchor="ctr" anchorCtr="1"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1400" b="1" dirty="0" smtClean="0">
                <a:solidFill>
                  <a:schemeClr val="accent1"/>
                </a:solidFill>
              </a:rPr>
              <a:t>Identify business design options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 useBgFill="1">
        <p:nvSpPr>
          <p:cNvPr id="28" name="Rectangle 6"/>
          <p:cNvSpPr>
            <a:spLocks noChangeArrowheads="1"/>
          </p:cNvSpPr>
          <p:nvPr/>
        </p:nvSpPr>
        <p:spPr bwMode="auto">
          <a:xfrm>
            <a:off x="6927850" y="1781175"/>
            <a:ext cx="1758950" cy="895350"/>
          </a:xfrm>
          <a:prstGeom prst="rect">
            <a:avLst/>
          </a:prstGeom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tIns="92075" bIns="92075" anchor="ctr" anchorCtr="1"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1400" b="1" dirty="0" smtClean="0">
                <a:solidFill>
                  <a:schemeClr val="accent1"/>
                </a:solidFill>
              </a:rPr>
              <a:t>Develop implementation plan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cxnSp>
        <p:nvCxnSpPr>
          <p:cNvPr id="29" name="AutoShape 7"/>
          <p:cNvCxnSpPr>
            <a:cxnSpLocks noChangeShapeType="1"/>
          </p:cNvCxnSpPr>
          <p:nvPr/>
        </p:nvCxnSpPr>
        <p:spPr bwMode="auto">
          <a:xfrm>
            <a:off x="2236788" y="2209800"/>
            <a:ext cx="433387" cy="0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8"/>
          <p:cNvCxnSpPr>
            <a:cxnSpLocks noChangeShapeType="1"/>
          </p:cNvCxnSpPr>
          <p:nvPr/>
        </p:nvCxnSpPr>
        <p:spPr bwMode="auto">
          <a:xfrm>
            <a:off x="4357688" y="2209800"/>
            <a:ext cx="433387" cy="0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9"/>
          <p:cNvCxnSpPr>
            <a:cxnSpLocks noChangeShapeType="1"/>
            <a:stCxn id="27" idx="3"/>
            <a:endCxn id="28" idx="1"/>
          </p:cNvCxnSpPr>
          <p:nvPr/>
        </p:nvCxnSpPr>
        <p:spPr bwMode="auto">
          <a:xfrm>
            <a:off x="6464300" y="2228850"/>
            <a:ext cx="463550" cy="1588"/>
          </a:xfrm>
          <a:prstGeom prst="straightConnector1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427038" y="1066800"/>
            <a:ext cx="82724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altLang="en-US" sz="1400" b="1" dirty="0" smtClean="0">
                <a:solidFill>
                  <a:srgbClr val="7889FB"/>
                </a:solidFill>
              </a:rPr>
              <a:t>FTAM Strategic Plan: Statement of Work</a:t>
            </a:r>
            <a:endParaRPr lang="en-US" altLang="en-US" sz="1400" b="1" dirty="0">
              <a:solidFill>
                <a:srgbClr val="7889FB"/>
              </a:solidFill>
            </a:endParaRPr>
          </a:p>
          <a:p>
            <a:pPr algn="ctr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altLang="en-US" sz="1400" i="1" dirty="0" smtClean="0">
                <a:solidFill>
                  <a:srgbClr val="7889FB"/>
                </a:solidFill>
              </a:rPr>
              <a:t>May 21 – June 13</a:t>
            </a:r>
            <a:endParaRPr lang="en-US" altLang="en-US" sz="1400" b="1" dirty="0">
              <a:solidFill>
                <a:srgbClr val="7889FB"/>
              </a:solidFill>
            </a:endParaRPr>
          </a:p>
        </p:txBody>
      </p:sp>
      <p:sp>
        <p:nvSpPr>
          <p:cNvPr id="34" name="Rectangle 51"/>
          <p:cNvSpPr>
            <a:spLocks noChangeArrowheads="1"/>
          </p:cNvSpPr>
          <p:nvPr/>
        </p:nvSpPr>
        <p:spPr bwMode="auto">
          <a:xfrm>
            <a:off x="4724400" y="3025422"/>
            <a:ext cx="2057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Develop business design options incl. organizational identity and governance, </a:t>
            </a:r>
            <a:r>
              <a:rPr lang="en-US" sz="1000" dirty="0" smtClean="0">
                <a:solidFill>
                  <a:srgbClr val="000000"/>
                </a:solidFill>
              </a:rPr>
              <a:t>mission,  goals </a:t>
            </a:r>
            <a:r>
              <a:rPr lang="en-US" sz="1000" dirty="0">
                <a:solidFill>
                  <a:srgbClr val="000000"/>
                </a:solidFill>
              </a:rPr>
              <a:t>and success metrics</a:t>
            </a:r>
          </a:p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Build operational  options including portfolio of </a:t>
            </a:r>
            <a:r>
              <a:rPr lang="en-US" sz="1000" dirty="0" smtClean="0">
                <a:solidFill>
                  <a:srgbClr val="000000"/>
                </a:solidFill>
              </a:rPr>
              <a:t>offerings, resources</a:t>
            </a:r>
            <a:r>
              <a:rPr lang="en-US" sz="1000" dirty="0">
                <a:solidFill>
                  <a:srgbClr val="000000"/>
                </a:solidFill>
              </a:rPr>
              <a:t>, partnerships and communications</a:t>
            </a:r>
            <a:endParaRPr lang="en-US" sz="1100" dirty="0"/>
          </a:p>
        </p:txBody>
      </p:sp>
      <p:sp>
        <p:nvSpPr>
          <p:cNvPr id="35" name="Rectangle 34"/>
          <p:cNvSpPr/>
          <p:nvPr/>
        </p:nvSpPr>
        <p:spPr>
          <a:xfrm>
            <a:off x="6858000" y="3025422"/>
            <a:ext cx="18288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 smtClean="0"/>
              <a:t>Develop implementation plan of the selected design option  &amp;  review findings and recommendations with FTAM</a:t>
            </a: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36" name="Rectangle 51"/>
          <p:cNvSpPr>
            <a:spLocks noChangeArrowheads="1"/>
          </p:cNvSpPr>
          <p:nvPr/>
        </p:nvSpPr>
        <p:spPr bwMode="auto">
          <a:xfrm>
            <a:off x="533400" y="4693356"/>
            <a:ext cx="2057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 smtClean="0">
                <a:solidFill>
                  <a:srgbClr val="000000"/>
                </a:solidFill>
              </a:rPr>
              <a:t>Revised SOW / project approach</a:t>
            </a:r>
            <a:endParaRPr lang="en-US" sz="1100" dirty="0"/>
          </a:p>
        </p:txBody>
      </p:sp>
      <p:sp>
        <p:nvSpPr>
          <p:cNvPr id="37" name="Rectangle 36"/>
          <p:cNvSpPr/>
          <p:nvPr/>
        </p:nvSpPr>
        <p:spPr>
          <a:xfrm>
            <a:off x="2667000" y="4693356"/>
            <a:ext cx="1981200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</a:rPr>
              <a:t>Synthesis of </a:t>
            </a:r>
            <a:r>
              <a:rPr lang="en-US" sz="1000" dirty="0" smtClean="0">
                <a:solidFill>
                  <a:srgbClr val="000000"/>
                </a:solidFill>
              </a:rPr>
              <a:t>our understanding of current challenges &amp; issues and operational model </a:t>
            </a:r>
          </a:p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 smtClean="0">
                <a:solidFill>
                  <a:srgbClr val="000000"/>
                </a:solidFill>
              </a:rPr>
              <a:t>SWOT analysis </a:t>
            </a:r>
          </a:p>
        </p:txBody>
      </p:sp>
      <p:sp>
        <p:nvSpPr>
          <p:cNvPr id="38" name="Rectangle 51"/>
          <p:cNvSpPr>
            <a:spLocks noChangeArrowheads="1"/>
          </p:cNvSpPr>
          <p:nvPr/>
        </p:nvSpPr>
        <p:spPr bwMode="auto">
          <a:xfrm>
            <a:off x="4724400" y="4699000"/>
            <a:ext cx="2057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 smtClean="0">
                <a:solidFill>
                  <a:srgbClr val="000000"/>
                </a:solidFill>
              </a:rPr>
              <a:t>2-3 business design options for next 1-3 years with associated benefits &amp; risks </a:t>
            </a:r>
          </a:p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endParaRPr lang="en-US" sz="1100" dirty="0"/>
          </a:p>
        </p:txBody>
      </p:sp>
      <p:sp>
        <p:nvSpPr>
          <p:cNvPr id="39" name="Rectangle 38"/>
          <p:cNvSpPr/>
          <p:nvPr/>
        </p:nvSpPr>
        <p:spPr>
          <a:xfrm>
            <a:off x="6858000" y="4696178"/>
            <a:ext cx="1828800" cy="121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 smtClean="0"/>
              <a:t>Strategic recommendations for  short-term sustainability and </a:t>
            </a:r>
            <a:r>
              <a:rPr lang="en-US" sz="1000" dirty="0" smtClean="0"/>
              <a:t>long-term </a:t>
            </a:r>
            <a:r>
              <a:rPr lang="en-US" sz="1000" dirty="0" smtClean="0"/>
              <a:t>growth </a:t>
            </a:r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 smtClean="0"/>
              <a:t>Communication package</a:t>
            </a:r>
            <a:endParaRPr lang="en-US" sz="1000" dirty="0" smtClean="0"/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 smtClean="0"/>
              <a:t>Implementation plan </a:t>
            </a:r>
            <a:endParaRPr lang="en-US" sz="1000" dirty="0" smtClean="0"/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40" name="Rectangle 51"/>
          <p:cNvSpPr>
            <a:spLocks noChangeArrowheads="1"/>
          </p:cNvSpPr>
          <p:nvPr/>
        </p:nvSpPr>
        <p:spPr bwMode="auto">
          <a:xfrm>
            <a:off x="533400" y="6096000"/>
            <a:ext cx="2057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 smtClean="0">
                <a:solidFill>
                  <a:srgbClr val="000000"/>
                </a:solidFill>
              </a:rPr>
              <a:t>2 days (complete)</a:t>
            </a:r>
            <a:endParaRPr lang="en-US" sz="1100" dirty="0"/>
          </a:p>
        </p:txBody>
      </p:sp>
      <p:sp>
        <p:nvSpPr>
          <p:cNvPr id="41" name="Rectangle 40"/>
          <p:cNvSpPr/>
          <p:nvPr/>
        </p:nvSpPr>
        <p:spPr>
          <a:xfrm>
            <a:off x="2667000" y="6096000"/>
            <a:ext cx="1981200" cy="238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 smtClean="0">
                <a:solidFill>
                  <a:srgbClr val="000000"/>
                </a:solidFill>
              </a:rPr>
              <a:t>1-2 weeks</a:t>
            </a:r>
          </a:p>
        </p:txBody>
      </p: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4724400" y="6101644"/>
            <a:ext cx="2057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68275" lvl="0" indent="-168275">
              <a:lnSpc>
                <a:spcPct val="95000"/>
              </a:lnSpc>
              <a:spcBef>
                <a:spcPct val="150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000" dirty="0" smtClean="0">
                <a:solidFill>
                  <a:srgbClr val="000000"/>
                </a:solidFill>
              </a:rPr>
              <a:t>1 week</a:t>
            </a:r>
            <a:endParaRPr lang="en-US" sz="1100" dirty="0"/>
          </a:p>
        </p:txBody>
      </p:sp>
      <p:sp>
        <p:nvSpPr>
          <p:cNvPr id="43" name="Rectangle 42"/>
          <p:cNvSpPr/>
          <p:nvPr/>
        </p:nvSpPr>
        <p:spPr>
          <a:xfrm>
            <a:off x="6858000" y="6098822"/>
            <a:ext cx="1828800" cy="441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 smtClean="0"/>
              <a:t>1 week</a:t>
            </a:r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endParaRPr lang="en-US" sz="1200" dirty="0">
              <a:solidFill>
                <a:schemeClr val="bg2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1600200" y="4572000"/>
            <a:ext cx="7086600" cy="1588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1600200" y="5791200"/>
            <a:ext cx="7086600" cy="1588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Rectangle 47"/>
          <p:cNvSpPr/>
          <p:nvPr/>
        </p:nvSpPr>
        <p:spPr bwMode="auto">
          <a:xfrm>
            <a:off x="457200" y="1676400"/>
            <a:ext cx="2286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2590800" y="1676400"/>
            <a:ext cx="2286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4724400" y="1676400"/>
            <a:ext cx="2286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858000" y="1676400"/>
            <a:ext cx="2286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67536-7443-4C12-A5A9-92A57136A5A5}" type="slidenum">
              <a:rPr lang="en-US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4838"/>
            <a:ext cx="7937500" cy="727075"/>
          </a:xfrm>
        </p:spPr>
        <p:txBody>
          <a:bodyPr/>
          <a:lstStyle/>
          <a:p>
            <a:r>
              <a:rPr lang="en-US" dirty="0" smtClean="0"/>
              <a:t>Timing &amp; milestones</a:t>
            </a:r>
            <a:endParaRPr lang="en-US" dirty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5299075" y="1628775"/>
            <a:ext cx="73025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5980113" y="1697038"/>
            <a:ext cx="512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1600" b="1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481013" y="2057400"/>
            <a:ext cx="2678112" cy="441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68275" indent="-168275">
              <a:lnSpc>
                <a:spcPct val="95000"/>
              </a:lnSpc>
              <a:spcBef>
                <a:spcPct val="15000"/>
              </a:spcBef>
            </a:pPr>
            <a:r>
              <a:rPr lang="en-US" sz="1200" b="1" dirty="0" smtClean="0">
                <a:solidFill>
                  <a:srgbClr val="000000"/>
                </a:solidFill>
              </a:rPr>
              <a:t>1. Initiate project </a:t>
            </a:r>
            <a:endParaRPr lang="en-US" sz="1200" b="1" dirty="0">
              <a:solidFill>
                <a:srgbClr val="000000"/>
              </a:solidFill>
            </a:endParaRPr>
          </a:p>
          <a:p>
            <a:pPr marL="282575" lvl="1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/>
              <a:t>Conduct kick off meetings</a:t>
            </a:r>
          </a:p>
          <a:p>
            <a:pPr marL="282575" lvl="1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/>
              <a:t>Identify </a:t>
            </a:r>
            <a:r>
              <a:rPr lang="en-US" sz="1000" dirty="0" smtClean="0"/>
              <a:t>existing  documentation/resources</a:t>
            </a:r>
            <a:endParaRPr lang="en-US" sz="1000" dirty="0"/>
          </a:p>
          <a:p>
            <a:pPr marL="282575" lvl="1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/>
              <a:t>Finalize scope / approach / </a:t>
            </a:r>
            <a:r>
              <a:rPr lang="en-US" sz="1000" dirty="0" smtClean="0"/>
              <a:t>deliverables</a:t>
            </a:r>
          </a:p>
          <a:p>
            <a:pPr marL="282575" lvl="1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 smtClean="0"/>
              <a:t>Identify and contact data sources</a:t>
            </a:r>
            <a:endParaRPr lang="en-US" sz="1000" dirty="0"/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bg2"/>
              </a:buClr>
            </a:pPr>
            <a:endParaRPr lang="en-US" sz="1200" b="1" dirty="0"/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bg2"/>
              </a:buClr>
            </a:pPr>
            <a:r>
              <a:rPr lang="en-US" sz="1200" b="1" dirty="0" smtClean="0"/>
              <a:t>2. Gather data &amp; synthesize</a:t>
            </a:r>
            <a:endParaRPr lang="en-US" sz="1200" b="1" dirty="0"/>
          </a:p>
          <a:p>
            <a:pPr marL="282575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/>
              <a:t>Conduct 1-on-1 </a:t>
            </a:r>
            <a:r>
              <a:rPr lang="en-US" sz="1000" dirty="0" smtClean="0"/>
              <a:t>FTAM director interviews</a:t>
            </a:r>
            <a:endParaRPr lang="en-US" sz="1000" dirty="0"/>
          </a:p>
          <a:p>
            <a:pPr marL="282575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/>
              <a:t>Conduct 1-on-1 </a:t>
            </a:r>
            <a:r>
              <a:rPr lang="en-US" sz="1000" dirty="0" smtClean="0"/>
              <a:t>other stakeholder interviews</a:t>
            </a:r>
            <a:endParaRPr lang="en-US" sz="1000" dirty="0"/>
          </a:p>
          <a:p>
            <a:pPr marL="282575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/>
              <a:t>Capture / categorize </a:t>
            </a:r>
            <a:r>
              <a:rPr lang="en-US" sz="1000" dirty="0" smtClean="0"/>
              <a:t>findings (SWOT)</a:t>
            </a:r>
          </a:p>
          <a:p>
            <a:pPr marL="282575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 smtClean="0"/>
              <a:t>Develop strategic plan framework </a:t>
            </a:r>
            <a:endParaRPr lang="en-US" sz="1000" dirty="0"/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bg2"/>
              </a:buClr>
              <a:buFont typeface="Wingdings" pitchFamily="2" charset="2"/>
              <a:buChar char="§"/>
            </a:pPr>
            <a:endParaRPr lang="en-US" sz="1000" dirty="0"/>
          </a:p>
          <a:p>
            <a:pPr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</a:pPr>
            <a:r>
              <a:rPr lang="en-US" sz="1200" b="1" dirty="0" smtClean="0"/>
              <a:t>3. Identify business design options </a:t>
            </a:r>
            <a:endParaRPr lang="en-US" sz="1200" b="1" dirty="0"/>
          </a:p>
          <a:p>
            <a:pPr marL="282575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/>
              <a:t>Develop </a:t>
            </a:r>
            <a:r>
              <a:rPr lang="en-US" sz="1000" dirty="0" smtClean="0"/>
              <a:t>business design options incl. organizational identity and governance, mission , goals and success metrics</a:t>
            </a:r>
          </a:p>
          <a:p>
            <a:pPr marL="282575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 smtClean="0"/>
              <a:t>Build operational  options including portfolio of offerings , </a:t>
            </a:r>
            <a:r>
              <a:rPr lang="en-US" sz="1000" dirty="0"/>
              <a:t> </a:t>
            </a:r>
            <a:r>
              <a:rPr lang="en-US" sz="1000" dirty="0" smtClean="0"/>
              <a:t>resources, partnerships and communications</a:t>
            </a:r>
            <a:endParaRPr lang="en-US" sz="1000" dirty="0"/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bg2"/>
              </a:buClr>
              <a:buFont typeface="Wingdings" pitchFamily="2" charset="2"/>
              <a:buChar char="§"/>
            </a:pPr>
            <a:endParaRPr lang="en-US" sz="1000" dirty="0">
              <a:solidFill>
                <a:schemeClr val="bg2"/>
              </a:solidFill>
            </a:endParaRPr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bg2"/>
              </a:buClr>
            </a:pPr>
            <a:r>
              <a:rPr lang="en-US" sz="1200" b="1" dirty="0" smtClean="0"/>
              <a:t>4. Develop implementation plan</a:t>
            </a:r>
            <a:endParaRPr lang="en-US" sz="1200" b="1" dirty="0"/>
          </a:p>
          <a:p>
            <a:pPr marL="282575" indent="-112713">
              <a:lnSpc>
                <a:spcPct val="95000"/>
              </a:lnSpc>
              <a:spcBef>
                <a:spcPct val="15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000" dirty="0" smtClean="0"/>
              <a:t>Develop implementation plan of the selected option  &amp;  </a:t>
            </a:r>
            <a:r>
              <a:rPr lang="en-US" sz="1000" dirty="0"/>
              <a:t>review findings and recommendations </a:t>
            </a:r>
            <a:r>
              <a:rPr lang="en-US" sz="1000" dirty="0" smtClean="0"/>
              <a:t>with FTAM</a:t>
            </a:r>
            <a:endParaRPr lang="en-US" sz="1200" dirty="0">
              <a:solidFill>
                <a:schemeClr val="bg2"/>
              </a:solidFill>
            </a:endParaRPr>
          </a:p>
          <a:p>
            <a:pPr marL="168275" indent="-168275">
              <a:lnSpc>
                <a:spcPct val="95000"/>
              </a:lnSpc>
              <a:spcBef>
                <a:spcPct val="15000"/>
              </a:spcBef>
              <a:buClr>
                <a:schemeClr val="bg2"/>
              </a:buClr>
            </a:pP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361950" y="1931989"/>
            <a:ext cx="2998788" cy="4416552"/>
          </a:xfrm>
          <a:prstGeom prst="rect">
            <a:avLst/>
          </a:prstGeom>
          <a:noFill/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7" name="Freeform 31"/>
          <p:cNvSpPr>
            <a:spLocks/>
          </p:cNvSpPr>
          <p:nvPr/>
        </p:nvSpPr>
        <p:spPr bwMode="auto">
          <a:xfrm>
            <a:off x="3581400" y="2133600"/>
            <a:ext cx="147637" cy="219075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69"/>
              </a:cxn>
              <a:cxn ang="0">
                <a:pos x="48" y="138"/>
              </a:cxn>
              <a:cxn ang="0">
                <a:pos x="97" y="69"/>
              </a:cxn>
              <a:cxn ang="0">
                <a:pos x="48" y="0"/>
              </a:cxn>
            </a:cxnLst>
            <a:rect l="0" t="0" r="r" b="b"/>
            <a:pathLst>
              <a:path w="97" h="138">
                <a:moveTo>
                  <a:pt x="48" y="0"/>
                </a:moveTo>
                <a:lnTo>
                  <a:pt x="0" y="69"/>
                </a:lnTo>
                <a:lnTo>
                  <a:pt x="48" y="138"/>
                </a:lnTo>
                <a:lnTo>
                  <a:pt x="97" y="69"/>
                </a:lnTo>
                <a:lnTo>
                  <a:pt x="48" y="0"/>
                </a:lnTo>
                <a:close/>
              </a:path>
            </a:pathLst>
          </a:cu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3886200" y="3429000"/>
            <a:ext cx="19812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228600" y="990600"/>
            <a:ext cx="8650287" cy="554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1600" b="1" dirty="0" smtClean="0">
                <a:solidFill>
                  <a:schemeClr val="hlink"/>
                </a:solidFill>
              </a:rPr>
              <a:t>Activities</a:t>
            </a:r>
          </a:p>
          <a:p>
            <a:pPr algn="ctr" eaLnBrk="0" hangingPunct="0"/>
            <a:r>
              <a:rPr lang="en-US" sz="1400" i="1" dirty="0" smtClean="0">
                <a:solidFill>
                  <a:schemeClr val="hlink"/>
                </a:solidFill>
              </a:rPr>
              <a:t>By week ending</a:t>
            </a:r>
            <a:endParaRPr lang="en-US" sz="1400" i="1" dirty="0">
              <a:solidFill>
                <a:schemeClr val="hlink"/>
              </a:solidFill>
            </a:endParaRPr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362324" y="1662113"/>
            <a:ext cx="1133475" cy="279400"/>
          </a:xfrm>
          <a:prstGeom prst="rect">
            <a:avLst/>
          </a:prstGeom>
          <a:solidFill>
            <a:srgbClr val="FFFFFF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1200" b="1" dirty="0" smtClean="0">
                <a:solidFill>
                  <a:schemeClr val="tx2"/>
                </a:solidFill>
              </a:rPr>
              <a:t>May 24 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4462463" y="1662113"/>
            <a:ext cx="1331912" cy="279400"/>
          </a:xfrm>
          <a:prstGeom prst="rect">
            <a:avLst/>
          </a:prstGeom>
          <a:solidFill>
            <a:srgbClr val="FFFFFF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1200" b="1" dirty="0" smtClean="0">
                <a:solidFill>
                  <a:schemeClr val="tx2"/>
                </a:solidFill>
              </a:rPr>
              <a:t>May 31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9258" name="Rectangle 42"/>
          <p:cNvSpPr>
            <a:spLocks noChangeArrowheads="1"/>
          </p:cNvSpPr>
          <p:nvPr/>
        </p:nvSpPr>
        <p:spPr bwMode="auto">
          <a:xfrm>
            <a:off x="7126288" y="1662113"/>
            <a:ext cx="1331912" cy="279400"/>
          </a:xfrm>
          <a:prstGeom prst="rect">
            <a:avLst/>
          </a:prstGeom>
          <a:solidFill>
            <a:srgbClr val="FFFFFF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1200" b="1" dirty="0" smtClean="0">
                <a:solidFill>
                  <a:schemeClr val="tx2"/>
                </a:solidFill>
              </a:rPr>
              <a:t>June 13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9259" name="Rectangle 43"/>
          <p:cNvSpPr>
            <a:spLocks noChangeArrowheads="1"/>
          </p:cNvSpPr>
          <p:nvPr/>
        </p:nvSpPr>
        <p:spPr bwMode="auto">
          <a:xfrm>
            <a:off x="5791200" y="1662113"/>
            <a:ext cx="1331913" cy="279400"/>
          </a:xfrm>
          <a:prstGeom prst="rect">
            <a:avLst/>
          </a:prstGeom>
          <a:solidFill>
            <a:srgbClr val="FFFFFF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1200" b="1" dirty="0" smtClean="0">
                <a:solidFill>
                  <a:schemeClr val="tx2"/>
                </a:solidFill>
              </a:rPr>
              <a:t>June 7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9262" name="Rectangle 46"/>
          <p:cNvSpPr>
            <a:spLocks noChangeArrowheads="1"/>
          </p:cNvSpPr>
          <p:nvPr/>
        </p:nvSpPr>
        <p:spPr bwMode="auto">
          <a:xfrm>
            <a:off x="3810000" y="2133600"/>
            <a:ext cx="1023938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300" b="1" dirty="0">
                <a:solidFill>
                  <a:schemeClr val="bg2"/>
                </a:solidFill>
              </a:rPr>
              <a:t>Joint kick off</a:t>
            </a:r>
            <a:endParaRPr lang="en-US" b="1" dirty="0">
              <a:solidFill>
                <a:schemeClr val="bg2"/>
              </a:solidFill>
            </a:endParaRPr>
          </a:p>
        </p:txBody>
      </p:sp>
      <p:sp>
        <p:nvSpPr>
          <p:cNvPr id="9266" name="Freeform 50"/>
          <p:cNvSpPr>
            <a:spLocks/>
          </p:cNvSpPr>
          <p:nvPr/>
        </p:nvSpPr>
        <p:spPr bwMode="auto">
          <a:xfrm>
            <a:off x="6553602" y="4572000"/>
            <a:ext cx="147638" cy="219075"/>
          </a:xfrm>
          <a:custGeom>
            <a:avLst/>
            <a:gdLst/>
            <a:ahLst/>
            <a:cxnLst>
              <a:cxn ang="0">
                <a:pos x="49" y="0"/>
              </a:cxn>
              <a:cxn ang="0">
                <a:pos x="0" y="69"/>
              </a:cxn>
              <a:cxn ang="0">
                <a:pos x="49" y="138"/>
              </a:cxn>
              <a:cxn ang="0">
                <a:pos x="98" y="69"/>
              </a:cxn>
              <a:cxn ang="0">
                <a:pos x="49" y="0"/>
              </a:cxn>
            </a:cxnLst>
            <a:rect l="0" t="0" r="r" b="b"/>
            <a:pathLst>
              <a:path w="98" h="138">
                <a:moveTo>
                  <a:pt x="49" y="0"/>
                </a:moveTo>
                <a:lnTo>
                  <a:pt x="0" y="69"/>
                </a:lnTo>
                <a:lnTo>
                  <a:pt x="49" y="138"/>
                </a:lnTo>
                <a:lnTo>
                  <a:pt x="98" y="69"/>
                </a:lnTo>
                <a:lnTo>
                  <a:pt x="49" y="0"/>
                </a:lnTo>
                <a:close/>
              </a:path>
            </a:pathLst>
          </a:cu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7924800" y="5943600"/>
            <a:ext cx="147638" cy="219075"/>
          </a:xfrm>
          <a:custGeom>
            <a:avLst/>
            <a:gdLst/>
            <a:ahLst/>
            <a:cxnLst>
              <a:cxn ang="0">
                <a:pos x="49" y="0"/>
              </a:cxn>
              <a:cxn ang="0">
                <a:pos x="0" y="69"/>
              </a:cxn>
              <a:cxn ang="0">
                <a:pos x="49" y="138"/>
              </a:cxn>
              <a:cxn ang="0">
                <a:pos x="98" y="69"/>
              </a:cxn>
              <a:cxn ang="0">
                <a:pos x="49" y="0"/>
              </a:cxn>
            </a:cxnLst>
            <a:rect l="0" t="0" r="r" b="b"/>
            <a:pathLst>
              <a:path w="98" h="138">
                <a:moveTo>
                  <a:pt x="49" y="0"/>
                </a:moveTo>
                <a:lnTo>
                  <a:pt x="0" y="69"/>
                </a:lnTo>
                <a:lnTo>
                  <a:pt x="49" y="138"/>
                </a:lnTo>
                <a:lnTo>
                  <a:pt x="98" y="69"/>
                </a:lnTo>
                <a:lnTo>
                  <a:pt x="49" y="0"/>
                </a:lnTo>
                <a:close/>
              </a:path>
            </a:pathLst>
          </a:cu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8" name="Rectangle 52"/>
          <p:cNvSpPr>
            <a:spLocks noChangeArrowheads="1"/>
          </p:cNvSpPr>
          <p:nvPr/>
        </p:nvSpPr>
        <p:spPr bwMode="auto">
          <a:xfrm>
            <a:off x="6782203" y="4572000"/>
            <a:ext cx="167599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300" b="1" dirty="0" smtClean="0">
                <a:solidFill>
                  <a:schemeClr val="bg2"/>
                </a:solidFill>
              </a:rPr>
              <a:t>Workshop &amp; decision on option to develop</a:t>
            </a:r>
            <a:endParaRPr lang="en-US" b="1" dirty="0">
              <a:solidFill>
                <a:schemeClr val="bg2"/>
              </a:solidFill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364089" y="1936044"/>
            <a:ext cx="5093208" cy="4419600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1" name="Rectangle 33"/>
          <p:cNvSpPr>
            <a:spLocks noChangeArrowheads="1"/>
          </p:cNvSpPr>
          <p:nvPr/>
        </p:nvSpPr>
        <p:spPr bwMode="auto">
          <a:xfrm>
            <a:off x="4953000" y="4267200"/>
            <a:ext cx="19812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" name="Rectangle 33"/>
          <p:cNvSpPr>
            <a:spLocks noChangeArrowheads="1"/>
          </p:cNvSpPr>
          <p:nvPr/>
        </p:nvSpPr>
        <p:spPr bwMode="auto">
          <a:xfrm>
            <a:off x="7010400" y="5638800"/>
            <a:ext cx="12192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Rectangle 33"/>
          <p:cNvSpPr>
            <a:spLocks noChangeArrowheads="1"/>
          </p:cNvSpPr>
          <p:nvPr/>
        </p:nvSpPr>
        <p:spPr bwMode="auto">
          <a:xfrm>
            <a:off x="3657600" y="2438400"/>
            <a:ext cx="16764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" name="Rectangle 52"/>
          <p:cNvSpPr>
            <a:spLocks noChangeArrowheads="1"/>
          </p:cNvSpPr>
          <p:nvPr/>
        </p:nvSpPr>
        <p:spPr bwMode="auto">
          <a:xfrm>
            <a:off x="7010400" y="6172200"/>
            <a:ext cx="1442703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300" b="1" dirty="0" smtClean="0">
                <a:solidFill>
                  <a:schemeClr val="bg2"/>
                </a:solidFill>
              </a:rPr>
              <a:t>Final presentation</a:t>
            </a:r>
            <a:endParaRPr lang="en-US" b="1" dirty="0">
              <a:solidFill>
                <a:schemeClr val="bg2"/>
              </a:solidFill>
            </a:endParaRPr>
          </a:p>
        </p:txBody>
      </p:sp>
      <p:sp>
        <p:nvSpPr>
          <p:cNvPr id="47" name="Freeform 50"/>
          <p:cNvSpPr>
            <a:spLocks/>
          </p:cNvSpPr>
          <p:nvPr/>
        </p:nvSpPr>
        <p:spPr bwMode="auto">
          <a:xfrm>
            <a:off x="5563002" y="3743325"/>
            <a:ext cx="147638" cy="219075"/>
          </a:xfrm>
          <a:custGeom>
            <a:avLst/>
            <a:gdLst/>
            <a:ahLst/>
            <a:cxnLst>
              <a:cxn ang="0">
                <a:pos x="49" y="0"/>
              </a:cxn>
              <a:cxn ang="0">
                <a:pos x="0" y="69"/>
              </a:cxn>
              <a:cxn ang="0">
                <a:pos x="49" y="138"/>
              </a:cxn>
              <a:cxn ang="0">
                <a:pos x="98" y="69"/>
              </a:cxn>
              <a:cxn ang="0">
                <a:pos x="49" y="0"/>
              </a:cxn>
            </a:cxnLst>
            <a:rect l="0" t="0" r="r" b="b"/>
            <a:pathLst>
              <a:path w="98" h="138">
                <a:moveTo>
                  <a:pt x="49" y="0"/>
                </a:moveTo>
                <a:lnTo>
                  <a:pt x="0" y="69"/>
                </a:lnTo>
                <a:lnTo>
                  <a:pt x="49" y="138"/>
                </a:lnTo>
                <a:lnTo>
                  <a:pt x="98" y="69"/>
                </a:lnTo>
                <a:lnTo>
                  <a:pt x="49" y="0"/>
                </a:lnTo>
                <a:close/>
              </a:path>
            </a:pathLst>
          </a:cu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Rectangle 52"/>
          <p:cNvSpPr>
            <a:spLocks noChangeArrowheads="1"/>
          </p:cNvSpPr>
          <p:nvPr/>
        </p:nvSpPr>
        <p:spPr bwMode="auto">
          <a:xfrm>
            <a:off x="5791602" y="3743325"/>
            <a:ext cx="1599798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300" b="1" dirty="0" smtClean="0">
                <a:solidFill>
                  <a:schemeClr val="bg2"/>
                </a:solidFill>
              </a:rPr>
              <a:t>Checkpoint meeting</a:t>
            </a:r>
            <a:endParaRPr lang="en-US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 Delivery template">
  <a:themeElements>
    <a:clrScheme name="NA Delivery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999"/>
      </a:accent1>
      <a:accent2>
        <a:srgbClr val="71BFA7"/>
      </a:accent2>
      <a:accent3>
        <a:srgbClr val="FFFFFF"/>
      </a:accent3>
      <a:accent4>
        <a:srgbClr val="000000"/>
      </a:accent4>
      <a:accent5>
        <a:srgbClr val="AACACA"/>
      </a:accent5>
      <a:accent6>
        <a:srgbClr val="66AD97"/>
      </a:accent6>
      <a:hlink>
        <a:srgbClr val="7889FB"/>
      </a:hlink>
      <a:folHlink>
        <a:srgbClr val="9900CC"/>
      </a:folHlink>
    </a:clrScheme>
    <a:fontScheme name="NA Delivery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NA Delivery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999"/>
        </a:accent1>
        <a:accent2>
          <a:srgbClr val="71BFA7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66AD97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3130</TotalTime>
  <Words>325</Words>
  <Application>Microsoft Office PowerPoint</Application>
  <PresentationFormat>On-screen Show (4:3)</PresentationFormat>
  <Paragraphs>71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NA Delivery template</vt:lpstr>
      <vt:lpstr>Fondation Tanger Al Madina Statement of Work</vt:lpstr>
      <vt:lpstr>Our approach &amp; deliverables</vt:lpstr>
      <vt:lpstr>Timing &amp; milestones</vt:lpstr>
    </vt:vector>
  </TitlesOfParts>
  <Company>IBM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</dc:title>
  <dc:creator>ADMINIBM</dc:creator>
  <cp:lastModifiedBy>ADMINIBM</cp:lastModifiedBy>
  <cp:revision>14</cp:revision>
  <dcterms:created xsi:type="dcterms:W3CDTF">2013-05-22T07:22:00Z</dcterms:created>
  <dcterms:modified xsi:type="dcterms:W3CDTF">2013-05-24T11:32:58Z</dcterms:modified>
</cp:coreProperties>
</file>