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64" r:id="rId5"/>
    <p:sldId id="263" r:id="rId6"/>
    <p:sldId id="266" r:id="rId7"/>
    <p:sldId id="267" r:id="rId8"/>
    <p:sldId id="259" r:id="rId9"/>
    <p:sldId id="265" r:id="rId10"/>
    <p:sldId id="260" r:id="rId11"/>
    <p:sldId id="270" r:id="rId12"/>
    <p:sldId id="274" r:id="rId13"/>
    <p:sldId id="262" r:id="rId14"/>
    <p:sldId id="269" r:id="rId15"/>
    <p:sldId id="268" r:id="rId16"/>
    <p:sldId id="271" r:id="rId17"/>
    <p:sldId id="275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03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5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629CD92-F7CE-4CDB-90AB-812DAA8F66FD}" type="doc">
      <dgm:prSet loTypeId="urn:microsoft.com/office/officeart/2005/8/layout/hProcess9" loCatId="process" qsTypeId="urn:microsoft.com/office/officeart/2005/8/quickstyle/simple1" qsCatId="simple" csTypeId="urn:microsoft.com/office/officeart/2005/8/colors/colorful2" csCatId="colorful" phldr="1"/>
      <dgm:spPr/>
    </dgm:pt>
    <dgm:pt modelId="{8B1242ED-B32E-4A6A-8A49-4B480E65586F}">
      <dgm:prSet phldrT="[Text]"/>
      <dgm:spPr/>
      <dgm:t>
        <a:bodyPr/>
        <a:lstStyle/>
        <a:p>
          <a:r>
            <a:rPr lang="en-US" dirty="0" smtClean="0"/>
            <a:t>Data extraction in SAGE 100 at certain intervals</a:t>
          </a:r>
          <a:endParaRPr lang="en-US" dirty="0"/>
        </a:p>
      </dgm:t>
    </dgm:pt>
    <dgm:pt modelId="{F0F458F3-4347-464F-8634-327AC8C089F9}" type="parTrans" cxnId="{7C24A4C8-75C2-4A55-A480-86DD4F7A91CF}">
      <dgm:prSet/>
      <dgm:spPr/>
      <dgm:t>
        <a:bodyPr/>
        <a:lstStyle/>
        <a:p>
          <a:endParaRPr lang="en-US"/>
        </a:p>
      </dgm:t>
    </dgm:pt>
    <dgm:pt modelId="{24BBD534-9080-4730-8CD9-86EDC16332D9}" type="sibTrans" cxnId="{7C24A4C8-75C2-4A55-A480-86DD4F7A91CF}">
      <dgm:prSet/>
      <dgm:spPr/>
      <dgm:t>
        <a:bodyPr/>
        <a:lstStyle/>
        <a:p>
          <a:endParaRPr lang="en-US"/>
        </a:p>
      </dgm:t>
    </dgm:pt>
    <dgm:pt modelId="{E82188FE-0FA9-404A-B4AC-9C12C07B4007}">
      <dgm:prSet phldrT="[Text]"/>
      <dgm:spPr/>
      <dgm:t>
        <a:bodyPr/>
        <a:lstStyle/>
        <a:p>
          <a:r>
            <a:rPr lang="en-US" dirty="0" smtClean="0"/>
            <a:t>Cleanse data as per the desired format and put it into a delimited text file</a:t>
          </a:r>
          <a:endParaRPr lang="en-US" dirty="0"/>
        </a:p>
      </dgm:t>
    </dgm:pt>
    <dgm:pt modelId="{4905C978-6B54-4CCD-A202-91ACD136FC70}" type="parTrans" cxnId="{036F112E-DE54-4263-A9E3-E267A6C4A8ED}">
      <dgm:prSet/>
      <dgm:spPr/>
      <dgm:t>
        <a:bodyPr/>
        <a:lstStyle/>
        <a:p>
          <a:endParaRPr lang="en-US"/>
        </a:p>
      </dgm:t>
    </dgm:pt>
    <dgm:pt modelId="{20B24FC0-D4DC-4D14-9943-11583671F680}" type="sibTrans" cxnId="{036F112E-DE54-4263-A9E3-E267A6C4A8ED}">
      <dgm:prSet/>
      <dgm:spPr/>
      <dgm:t>
        <a:bodyPr/>
        <a:lstStyle/>
        <a:p>
          <a:endParaRPr lang="en-US"/>
        </a:p>
      </dgm:t>
    </dgm:pt>
    <dgm:pt modelId="{0534E4FF-F879-4E56-9EEB-66BC930D7436}">
      <dgm:prSet phldrT="[Text]"/>
      <dgm:spPr/>
      <dgm:t>
        <a:bodyPr/>
        <a:lstStyle/>
        <a:p>
          <a:r>
            <a:rPr lang="en-US" dirty="0" smtClean="0"/>
            <a:t>Read data files from shared drive and process it in background to enter all data without any manual activity</a:t>
          </a:r>
          <a:endParaRPr lang="en-US" dirty="0"/>
        </a:p>
      </dgm:t>
    </dgm:pt>
    <dgm:pt modelId="{2DED2006-6565-47A8-BC74-6A2DB31901A4}" type="parTrans" cxnId="{C5EFB0B5-67ED-4475-BDFF-A7B2F291CF0A}">
      <dgm:prSet/>
      <dgm:spPr/>
      <dgm:t>
        <a:bodyPr/>
        <a:lstStyle/>
        <a:p>
          <a:endParaRPr lang="en-US"/>
        </a:p>
      </dgm:t>
    </dgm:pt>
    <dgm:pt modelId="{450BE3F8-42FE-4BE8-B7EB-459ACCE7F8AA}" type="sibTrans" cxnId="{C5EFB0B5-67ED-4475-BDFF-A7B2F291CF0A}">
      <dgm:prSet/>
      <dgm:spPr/>
      <dgm:t>
        <a:bodyPr/>
        <a:lstStyle/>
        <a:p>
          <a:endParaRPr lang="en-US"/>
        </a:p>
      </dgm:t>
    </dgm:pt>
    <dgm:pt modelId="{1F72F2B3-5F89-47AD-8051-BE2DF1061799}">
      <dgm:prSet phldrT="[Text]"/>
      <dgm:spPr/>
      <dgm:t>
        <a:bodyPr/>
        <a:lstStyle/>
        <a:p>
          <a:r>
            <a:rPr lang="en-US" dirty="0" smtClean="0"/>
            <a:t>Place data file into shared directory so that target system can read and process it</a:t>
          </a:r>
          <a:endParaRPr lang="en-US" dirty="0"/>
        </a:p>
      </dgm:t>
    </dgm:pt>
    <dgm:pt modelId="{DC683080-387A-4DF4-967F-6741AF524B1A}" type="parTrans" cxnId="{6D728561-DEB2-423C-A5BF-A16E73EE01E7}">
      <dgm:prSet/>
      <dgm:spPr/>
      <dgm:t>
        <a:bodyPr/>
        <a:lstStyle/>
        <a:p>
          <a:endParaRPr lang="en-US"/>
        </a:p>
      </dgm:t>
    </dgm:pt>
    <dgm:pt modelId="{BE2F479A-1B7F-43CA-97BF-C0879A44A4B5}" type="sibTrans" cxnId="{6D728561-DEB2-423C-A5BF-A16E73EE01E7}">
      <dgm:prSet/>
      <dgm:spPr/>
      <dgm:t>
        <a:bodyPr/>
        <a:lstStyle/>
        <a:p>
          <a:endParaRPr lang="en-US"/>
        </a:p>
      </dgm:t>
    </dgm:pt>
    <dgm:pt modelId="{D8DCDD8B-DAFE-47F3-84EF-8FEA3EAF56C2}" type="pres">
      <dgm:prSet presAssocID="{B629CD92-F7CE-4CDB-90AB-812DAA8F66FD}" presName="CompostProcess" presStyleCnt="0">
        <dgm:presLayoutVars>
          <dgm:dir/>
          <dgm:resizeHandles val="exact"/>
        </dgm:presLayoutVars>
      </dgm:prSet>
      <dgm:spPr/>
    </dgm:pt>
    <dgm:pt modelId="{DF25071A-379A-4F6A-A51F-0D9A59BA3CF3}" type="pres">
      <dgm:prSet presAssocID="{B629CD92-F7CE-4CDB-90AB-812DAA8F66FD}" presName="arrow" presStyleLbl="bgShp" presStyleIdx="0" presStyleCnt="1" custScaleX="117647" custScaleY="95349"/>
      <dgm:spPr/>
    </dgm:pt>
    <dgm:pt modelId="{86202519-414F-47AD-9BA2-F045F9746D7F}" type="pres">
      <dgm:prSet presAssocID="{B629CD92-F7CE-4CDB-90AB-812DAA8F66FD}" presName="linearProcess" presStyleCnt="0"/>
      <dgm:spPr/>
    </dgm:pt>
    <dgm:pt modelId="{F66D43B1-B763-4090-A956-C478A9681071}" type="pres">
      <dgm:prSet presAssocID="{8B1242ED-B32E-4A6A-8A49-4B480E65586F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6E846-83D6-452F-87DB-C62D0A46F035}" type="pres">
      <dgm:prSet presAssocID="{24BBD534-9080-4730-8CD9-86EDC16332D9}" presName="sibTrans" presStyleCnt="0"/>
      <dgm:spPr/>
    </dgm:pt>
    <dgm:pt modelId="{19F563FB-F97D-492B-BD4F-3F09B599AD34}" type="pres">
      <dgm:prSet presAssocID="{E82188FE-0FA9-404A-B4AC-9C12C07B400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6C782C-3A17-4470-B3A7-CAB43E6478F8}" type="pres">
      <dgm:prSet presAssocID="{20B24FC0-D4DC-4D14-9943-11583671F680}" presName="sibTrans" presStyleCnt="0"/>
      <dgm:spPr/>
    </dgm:pt>
    <dgm:pt modelId="{EBDA8FB6-722F-4D09-8FD5-32A58CA672FE}" type="pres">
      <dgm:prSet presAssocID="{1F72F2B3-5F89-47AD-8051-BE2DF1061799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1CB259-41EF-4F33-B4FC-79089B2AD441}" type="pres">
      <dgm:prSet presAssocID="{BE2F479A-1B7F-43CA-97BF-C0879A44A4B5}" presName="sibTrans" presStyleCnt="0"/>
      <dgm:spPr/>
    </dgm:pt>
    <dgm:pt modelId="{40DB5A4A-C9F2-4C1D-913F-4ECFEE65A50A}" type="pres">
      <dgm:prSet presAssocID="{0534E4FF-F879-4E56-9EEB-66BC930D7436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D728561-DEB2-423C-A5BF-A16E73EE01E7}" srcId="{B629CD92-F7CE-4CDB-90AB-812DAA8F66FD}" destId="{1F72F2B3-5F89-47AD-8051-BE2DF1061799}" srcOrd="2" destOrd="0" parTransId="{DC683080-387A-4DF4-967F-6741AF524B1A}" sibTransId="{BE2F479A-1B7F-43CA-97BF-C0879A44A4B5}"/>
    <dgm:cxn modelId="{036F112E-DE54-4263-A9E3-E267A6C4A8ED}" srcId="{B629CD92-F7CE-4CDB-90AB-812DAA8F66FD}" destId="{E82188FE-0FA9-404A-B4AC-9C12C07B4007}" srcOrd="1" destOrd="0" parTransId="{4905C978-6B54-4CCD-A202-91ACD136FC70}" sibTransId="{20B24FC0-D4DC-4D14-9943-11583671F680}"/>
    <dgm:cxn modelId="{6FED994C-CBC0-4896-8E99-620F60A72B7E}" type="presOf" srcId="{B629CD92-F7CE-4CDB-90AB-812DAA8F66FD}" destId="{D8DCDD8B-DAFE-47F3-84EF-8FEA3EAF56C2}" srcOrd="0" destOrd="0" presId="urn:microsoft.com/office/officeart/2005/8/layout/hProcess9"/>
    <dgm:cxn modelId="{15B6F35A-9D43-4C31-BD2D-6C2FFB72149E}" type="presOf" srcId="{E82188FE-0FA9-404A-B4AC-9C12C07B4007}" destId="{19F563FB-F97D-492B-BD4F-3F09B599AD34}" srcOrd="0" destOrd="0" presId="urn:microsoft.com/office/officeart/2005/8/layout/hProcess9"/>
    <dgm:cxn modelId="{7330B1C8-32B8-492B-9315-46DD23A0D5DC}" type="presOf" srcId="{8B1242ED-B32E-4A6A-8A49-4B480E65586F}" destId="{F66D43B1-B763-4090-A956-C478A9681071}" srcOrd="0" destOrd="0" presId="urn:microsoft.com/office/officeart/2005/8/layout/hProcess9"/>
    <dgm:cxn modelId="{C5EFB0B5-67ED-4475-BDFF-A7B2F291CF0A}" srcId="{B629CD92-F7CE-4CDB-90AB-812DAA8F66FD}" destId="{0534E4FF-F879-4E56-9EEB-66BC930D7436}" srcOrd="3" destOrd="0" parTransId="{2DED2006-6565-47A8-BC74-6A2DB31901A4}" sibTransId="{450BE3F8-42FE-4BE8-B7EB-459ACCE7F8AA}"/>
    <dgm:cxn modelId="{08D959DF-982F-4E97-98B4-5B5C4418BA0C}" type="presOf" srcId="{1F72F2B3-5F89-47AD-8051-BE2DF1061799}" destId="{EBDA8FB6-722F-4D09-8FD5-32A58CA672FE}" srcOrd="0" destOrd="0" presId="urn:microsoft.com/office/officeart/2005/8/layout/hProcess9"/>
    <dgm:cxn modelId="{7C24A4C8-75C2-4A55-A480-86DD4F7A91CF}" srcId="{B629CD92-F7CE-4CDB-90AB-812DAA8F66FD}" destId="{8B1242ED-B32E-4A6A-8A49-4B480E65586F}" srcOrd="0" destOrd="0" parTransId="{F0F458F3-4347-464F-8634-327AC8C089F9}" sibTransId="{24BBD534-9080-4730-8CD9-86EDC16332D9}"/>
    <dgm:cxn modelId="{42E97880-34A1-4418-812F-7D8554703093}" type="presOf" srcId="{0534E4FF-F879-4E56-9EEB-66BC930D7436}" destId="{40DB5A4A-C9F2-4C1D-913F-4ECFEE65A50A}" srcOrd="0" destOrd="0" presId="urn:microsoft.com/office/officeart/2005/8/layout/hProcess9"/>
    <dgm:cxn modelId="{B7E7192D-D7D3-44E9-9E28-278BA795670A}" type="presParOf" srcId="{D8DCDD8B-DAFE-47F3-84EF-8FEA3EAF56C2}" destId="{DF25071A-379A-4F6A-A51F-0D9A59BA3CF3}" srcOrd="0" destOrd="0" presId="urn:microsoft.com/office/officeart/2005/8/layout/hProcess9"/>
    <dgm:cxn modelId="{DBD0040B-3523-42DC-A8DF-E48B37D9F943}" type="presParOf" srcId="{D8DCDD8B-DAFE-47F3-84EF-8FEA3EAF56C2}" destId="{86202519-414F-47AD-9BA2-F045F9746D7F}" srcOrd="1" destOrd="0" presId="urn:microsoft.com/office/officeart/2005/8/layout/hProcess9"/>
    <dgm:cxn modelId="{684C80FE-4999-42D9-80B2-8DF902731E77}" type="presParOf" srcId="{86202519-414F-47AD-9BA2-F045F9746D7F}" destId="{F66D43B1-B763-4090-A956-C478A9681071}" srcOrd="0" destOrd="0" presId="urn:microsoft.com/office/officeart/2005/8/layout/hProcess9"/>
    <dgm:cxn modelId="{9B7463A7-8803-43E8-8C16-FC0CD40AA66A}" type="presParOf" srcId="{86202519-414F-47AD-9BA2-F045F9746D7F}" destId="{F896E846-83D6-452F-87DB-C62D0A46F035}" srcOrd="1" destOrd="0" presId="urn:microsoft.com/office/officeart/2005/8/layout/hProcess9"/>
    <dgm:cxn modelId="{43CB368F-2EB7-4590-A315-200190F73F7D}" type="presParOf" srcId="{86202519-414F-47AD-9BA2-F045F9746D7F}" destId="{19F563FB-F97D-492B-BD4F-3F09B599AD34}" srcOrd="2" destOrd="0" presId="urn:microsoft.com/office/officeart/2005/8/layout/hProcess9"/>
    <dgm:cxn modelId="{9FB5486C-1770-4BDC-A93A-62E2CB511721}" type="presParOf" srcId="{86202519-414F-47AD-9BA2-F045F9746D7F}" destId="{E76C782C-3A17-4470-B3A7-CAB43E6478F8}" srcOrd="3" destOrd="0" presId="urn:microsoft.com/office/officeart/2005/8/layout/hProcess9"/>
    <dgm:cxn modelId="{2E701391-B196-4B06-BA28-7F06539A5363}" type="presParOf" srcId="{86202519-414F-47AD-9BA2-F045F9746D7F}" destId="{EBDA8FB6-722F-4D09-8FD5-32A58CA672FE}" srcOrd="4" destOrd="0" presId="urn:microsoft.com/office/officeart/2005/8/layout/hProcess9"/>
    <dgm:cxn modelId="{17E6CF58-D245-44EA-BAB1-A4C7068FD193}" type="presParOf" srcId="{86202519-414F-47AD-9BA2-F045F9746D7F}" destId="{231CB259-41EF-4F33-B4FC-79089B2AD441}" srcOrd="5" destOrd="0" presId="urn:microsoft.com/office/officeart/2005/8/layout/hProcess9"/>
    <dgm:cxn modelId="{01C2DA0A-FD09-421D-B093-30A2D783AE71}" type="presParOf" srcId="{86202519-414F-47AD-9BA2-F045F9746D7F}" destId="{40DB5A4A-C9F2-4C1D-913F-4ECFEE65A50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25071A-379A-4F6A-A51F-0D9A59BA3CF3}">
      <dsp:nvSpPr>
        <dsp:cNvPr id="0" name=""/>
        <dsp:cNvSpPr/>
      </dsp:nvSpPr>
      <dsp:spPr>
        <a:xfrm>
          <a:off x="2" y="76197"/>
          <a:ext cx="8610595" cy="3124205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66D43B1-B763-4090-A956-C478A9681071}">
      <dsp:nvSpPr>
        <dsp:cNvPr id="0" name=""/>
        <dsp:cNvSpPr/>
      </dsp:nvSpPr>
      <dsp:spPr>
        <a:xfrm>
          <a:off x="4309" y="982979"/>
          <a:ext cx="2072766" cy="131063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Data extraction in SAGE 100 at certain intervals</a:t>
          </a:r>
          <a:endParaRPr lang="en-US" sz="1400" kern="1200" dirty="0"/>
        </a:p>
      </dsp:txBody>
      <dsp:txXfrm>
        <a:off x="4309" y="982979"/>
        <a:ext cx="2072766" cy="1310639"/>
      </dsp:txXfrm>
    </dsp:sp>
    <dsp:sp modelId="{19F563FB-F97D-492B-BD4F-3F09B599AD34}">
      <dsp:nvSpPr>
        <dsp:cNvPr id="0" name=""/>
        <dsp:cNvSpPr/>
      </dsp:nvSpPr>
      <dsp:spPr>
        <a:xfrm>
          <a:off x="2180714" y="982979"/>
          <a:ext cx="2072766" cy="131063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Cleanse data as per the desired format and put it into a delimited text file</a:t>
          </a:r>
          <a:endParaRPr lang="en-US" sz="1400" kern="1200" dirty="0"/>
        </a:p>
      </dsp:txBody>
      <dsp:txXfrm>
        <a:off x="2180714" y="982979"/>
        <a:ext cx="2072766" cy="1310639"/>
      </dsp:txXfrm>
    </dsp:sp>
    <dsp:sp modelId="{EBDA8FB6-722F-4D09-8FD5-32A58CA672FE}">
      <dsp:nvSpPr>
        <dsp:cNvPr id="0" name=""/>
        <dsp:cNvSpPr/>
      </dsp:nvSpPr>
      <dsp:spPr>
        <a:xfrm>
          <a:off x="4357119" y="982979"/>
          <a:ext cx="2072766" cy="131063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Place data file into shared directory so that target system can read and process it</a:t>
          </a:r>
          <a:endParaRPr lang="en-US" sz="1400" kern="1200" dirty="0"/>
        </a:p>
      </dsp:txBody>
      <dsp:txXfrm>
        <a:off x="4357119" y="982979"/>
        <a:ext cx="2072766" cy="1310639"/>
      </dsp:txXfrm>
    </dsp:sp>
    <dsp:sp modelId="{40DB5A4A-C9F2-4C1D-913F-4ECFEE65A50A}">
      <dsp:nvSpPr>
        <dsp:cNvPr id="0" name=""/>
        <dsp:cNvSpPr/>
      </dsp:nvSpPr>
      <dsp:spPr>
        <a:xfrm>
          <a:off x="6533523" y="982979"/>
          <a:ext cx="2072766" cy="131063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/>
            <a:t>Read data files from shared drive and process it in background to enter all data without any manual activity</a:t>
          </a:r>
          <a:endParaRPr lang="en-US" sz="1400" kern="1200" dirty="0"/>
        </a:p>
      </dsp:txBody>
      <dsp:txXfrm>
        <a:off x="6533523" y="982979"/>
        <a:ext cx="2072766" cy="13106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986E52-B052-4513-A52E-B9BA2E898749}" type="datetimeFigureOut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745161-100F-427C-81BE-BC4B957749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A3783-4738-4CD6-8A7E-46208A3D373F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F1C2F-8382-4BEC-A9D8-7AD353584CBE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5AEC6-5E09-4419-91BE-A1E93C6D202F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7086600" cy="5032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477000"/>
            <a:ext cx="914400" cy="244475"/>
          </a:xfrm>
        </p:spPr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00200" y="6400800"/>
            <a:ext cx="6324600" cy="32067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6477000"/>
            <a:ext cx="609600" cy="24447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3" descr="C:\Users\IBM_ADMIN\Desktop\CSC-Morocco\siteoff0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6324600"/>
            <a:ext cx="6248400" cy="533400"/>
          </a:xfrm>
          <a:prstGeom prst="rect">
            <a:avLst/>
          </a:prstGeom>
          <a:noFill/>
        </p:spPr>
      </p:pic>
      <p:pic>
        <p:nvPicPr>
          <p:cNvPr id="9" name="Picture 2" descr="C:\Users\IBM_ADMIN\Desktop\CSC-Morocco\siteon0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57381" y="304800"/>
            <a:ext cx="1347878" cy="1143000"/>
          </a:xfrm>
          <a:prstGeom prst="rect">
            <a:avLst/>
          </a:prstGeom>
          <a:noFill/>
        </p:spPr>
      </p:pic>
      <p:cxnSp>
        <p:nvCxnSpPr>
          <p:cNvPr id="11" name="Straight Connector 10"/>
          <p:cNvCxnSpPr/>
          <p:nvPr userDrawn="1"/>
        </p:nvCxnSpPr>
        <p:spPr>
          <a:xfrm>
            <a:off x="0" y="533400"/>
            <a:ext cx="7543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IBM_ADMIN\Desktop\CSC-Morocco\ibm_logo.gif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4800" y="61556"/>
            <a:ext cx="1008282" cy="471844"/>
          </a:xfrm>
          <a:prstGeom prst="rect">
            <a:avLst/>
          </a:prstGeom>
          <a:noFill/>
        </p:spPr>
      </p:pic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676400" y="152400"/>
            <a:ext cx="14287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7FD99-560B-4230-96DD-A1B63843D038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B2081C-8372-430A-BD5F-C6600B4D7E61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C5B03-B57F-49CD-B615-16664608D271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7D308-853C-4EF3-9D3A-89BB58018C4F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DED5-48CB-45DF-ACD4-3BF6A9246D08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FB82E-4728-45C6-937D-DBC27CED04F2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D00190-F8DB-4485-AB22-7FBB2034040B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D64B2-33DD-4ECA-9012-FE3F8CA6DE3E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System Integration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What is integration?</a:t>
            </a:r>
          </a:p>
          <a:p>
            <a:r>
              <a:rPr lang="en-US" sz="2800" dirty="0" smtClean="0"/>
              <a:t>Need for system Integration</a:t>
            </a:r>
          </a:p>
          <a:p>
            <a:r>
              <a:rPr lang="en-US" sz="2800" dirty="0" smtClean="0"/>
              <a:t>Business benefits for System Integration</a:t>
            </a:r>
          </a:p>
          <a:p>
            <a:r>
              <a:rPr lang="en-US" sz="2800" dirty="0" smtClean="0"/>
              <a:t>System Integration Life Cycle phases and activities</a:t>
            </a:r>
          </a:p>
          <a:p>
            <a:r>
              <a:rPr lang="en-US" sz="2800" dirty="0" smtClean="0"/>
              <a:t>What is interface?</a:t>
            </a:r>
          </a:p>
          <a:p>
            <a:r>
              <a:rPr lang="en-US" sz="2800" dirty="0" smtClean="0"/>
              <a:t>Data Mapping</a:t>
            </a:r>
          </a:p>
          <a:p>
            <a:r>
              <a:rPr lang="en-US" sz="2800" dirty="0" smtClean="0"/>
              <a:t>SAGE Interfaces &amp; Data elements</a:t>
            </a:r>
          </a:p>
          <a:p>
            <a:r>
              <a:rPr lang="en-US" sz="2800" dirty="0" smtClean="0"/>
              <a:t>Risk and challenges with SAGE interfaces</a:t>
            </a:r>
          </a:p>
          <a:p>
            <a:r>
              <a:rPr lang="en-US" sz="2800" dirty="0" smtClean="0"/>
              <a:t>Data Mapping Document</a:t>
            </a:r>
          </a:p>
          <a:p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B8B403-3BFA-4FBB-BD4C-127B04FFAC07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533400"/>
            <a:ext cx="3276600" cy="41116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SAGE</a:t>
            </a:r>
            <a:r>
              <a:rPr lang="en-US" sz="2800" dirty="0" smtClean="0"/>
              <a:t> </a:t>
            </a:r>
            <a:r>
              <a:rPr lang="en-US" sz="2800" b="1" dirty="0" smtClean="0"/>
              <a:t>Interface </a:t>
            </a:r>
            <a:endParaRPr lang="en-US" sz="2800" b="1" dirty="0"/>
          </a:p>
        </p:txBody>
      </p:sp>
      <p:grpSp>
        <p:nvGrpSpPr>
          <p:cNvPr id="41" name="Group 40"/>
          <p:cNvGrpSpPr/>
          <p:nvPr/>
        </p:nvGrpSpPr>
        <p:grpSpPr>
          <a:xfrm>
            <a:off x="1295400" y="1447800"/>
            <a:ext cx="4876800" cy="1188115"/>
            <a:chOff x="1295400" y="914400"/>
            <a:chExt cx="5486400" cy="1748288"/>
          </a:xfrm>
        </p:grpSpPr>
        <p:sp>
          <p:nvSpPr>
            <p:cNvPr id="4" name="Flowchart: Process 3"/>
            <p:cNvSpPr/>
            <p:nvPr/>
          </p:nvSpPr>
          <p:spPr>
            <a:xfrm>
              <a:off x="1295400" y="1143000"/>
              <a:ext cx="1600200" cy="76200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SAGE1000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5" name="Flowchart: Process 4"/>
            <p:cNvSpPr/>
            <p:nvPr/>
          </p:nvSpPr>
          <p:spPr>
            <a:xfrm>
              <a:off x="5334000" y="1143000"/>
              <a:ext cx="1447800" cy="762000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b="1" dirty="0" smtClean="0">
                  <a:solidFill>
                    <a:srgbClr val="FF0000"/>
                  </a:solidFill>
                </a:rPr>
                <a:t>SAGE100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7" name="Right Arrow 6"/>
            <p:cNvSpPr/>
            <p:nvPr/>
          </p:nvSpPr>
          <p:spPr>
            <a:xfrm>
              <a:off x="2971800" y="1219200"/>
              <a:ext cx="2286000" cy="533400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500" b="1" dirty="0" smtClean="0">
                  <a:solidFill>
                    <a:srgbClr val="FF0000"/>
                  </a:solidFill>
                </a:rPr>
                <a:t>DATA ELEMENTS</a:t>
              </a:r>
              <a:endParaRPr lang="en-US" sz="1500" b="1" dirty="0">
                <a:solidFill>
                  <a:srgbClr val="FF0000"/>
                </a:solidFill>
              </a:endParaRP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4038600" y="914400"/>
              <a:ext cx="0" cy="1219200"/>
            </a:xfrm>
            <a:prstGeom prst="line">
              <a:avLst/>
            </a:prstGeom>
            <a:ln w="57150">
              <a:solidFill>
                <a:srgbClr val="0070C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1828800" y="2209800"/>
              <a:ext cx="4267200" cy="452888"/>
            </a:xfrm>
            <a:prstGeom prst="rect">
              <a:avLst/>
            </a:prstGeom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 smtClean="0"/>
                <a:t>Interface</a:t>
              </a:r>
              <a:r>
                <a:rPr lang="en-US" sz="1400" dirty="0" smtClean="0"/>
                <a:t> – for example file based interface</a:t>
              </a:r>
              <a:endParaRPr lang="en-US" sz="1400" dirty="0"/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E022-3505-478A-BFB7-2D44D7BFB2A6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25" name="AutoShape 9"/>
          <p:cNvSpPr>
            <a:spLocks noChangeArrowheads="1"/>
          </p:cNvSpPr>
          <p:nvPr/>
        </p:nvSpPr>
        <p:spPr bwMode="auto">
          <a:xfrm>
            <a:off x="3962400" y="3124200"/>
            <a:ext cx="609600" cy="3200400"/>
          </a:xfrm>
          <a:prstGeom prst="homePlate">
            <a:avLst>
              <a:gd name="adj" fmla="val 55769"/>
            </a:avLst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6275"/>
                  <a:invGamma/>
                </a:schemeClr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457200" y="3124200"/>
            <a:ext cx="3352800" cy="116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V="1">
            <a:off x="4876800" y="3124200"/>
            <a:ext cx="3962400" cy="1166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066800" y="28310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As Is Process</a:t>
            </a:r>
            <a:endParaRPr lang="en-US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5715000" y="28310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To Be process</a:t>
            </a:r>
            <a:endParaRPr lang="en-US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4953000" y="3124200"/>
            <a:ext cx="3429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 SAGE systems will be connected through shared drive in ALCS network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Data Transfer and processing will be automated through interface 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Data transfer will happen with higher frequency e.g. daily, weekly or monthly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Consistent data between 2 systems due to interface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3124200"/>
            <a:ext cx="3200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  SAGE 1000 and SAGE 100 runs on 2 disconnected computers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Accounting report is generated in PDF format in SAGE1000, printed and handed over to SAGE 100 for manual data entry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Manual data transfer happens every quarter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  Inconsistency of data between 2 systems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DED5-48CB-45DF-ACD4-3BF6A9246D08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Cloud"/>
          <p:cNvSpPr>
            <a:spLocks noChangeAspect="1" noEditPoints="1" noChangeArrowheads="1"/>
          </p:cNvSpPr>
          <p:nvPr/>
        </p:nvSpPr>
        <p:spPr bwMode="auto">
          <a:xfrm>
            <a:off x="457200" y="914400"/>
            <a:ext cx="2482716" cy="1452561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SAGE 1000</a:t>
            </a:r>
            <a:endParaRPr lang="en-US" b="1" dirty="0"/>
          </a:p>
        </p:txBody>
      </p:sp>
      <p:grpSp>
        <p:nvGrpSpPr>
          <p:cNvPr id="15" name="Group 14"/>
          <p:cNvGrpSpPr/>
          <p:nvPr/>
        </p:nvGrpSpPr>
        <p:grpSpPr>
          <a:xfrm>
            <a:off x="6096000" y="685800"/>
            <a:ext cx="1719682" cy="1981200"/>
            <a:chOff x="6019800" y="304800"/>
            <a:chExt cx="1795882" cy="2209800"/>
          </a:xfrm>
        </p:grpSpPr>
        <p:pic>
          <p:nvPicPr>
            <p:cNvPr id="2053" name="Picture 5" descr="C:\Program Files (x86)\Microsoft Office\MEDIA\CAGCAT10\j0195384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19800" y="304800"/>
              <a:ext cx="1795882" cy="1833372"/>
            </a:xfrm>
            <a:prstGeom prst="rect">
              <a:avLst/>
            </a:prstGeom>
            <a:noFill/>
          </p:spPr>
        </p:pic>
        <p:sp>
          <p:nvSpPr>
            <p:cNvPr id="9" name="TextBox 8"/>
            <p:cNvSpPr txBox="1"/>
            <p:nvPr/>
          </p:nvSpPr>
          <p:spPr>
            <a:xfrm>
              <a:off x="6324600" y="214526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SAGE 100</a:t>
              </a:r>
              <a:endParaRPr lang="en-US" b="1" dirty="0"/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3581400" y="8498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Current Landscape</a:t>
            </a:r>
            <a:endParaRPr lang="en-US" b="1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2819400"/>
            <a:ext cx="9144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81400" y="3745468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Future Landscape</a:t>
            </a:r>
            <a:endParaRPr lang="en-US" b="1" dirty="0"/>
          </a:p>
        </p:txBody>
      </p:sp>
      <p:sp>
        <p:nvSpPr>
          <p:cNvPr id="14" name="Cloud"/>
          <p:cNvSpPr>
            <a:spLocks noChangeAspect="1" noEditPoints="1" noChangeArrowheads="1"/>
          </p:cNvSpPr>
          <p:nvPr/>
        </p:nvSpPr>
        <p:spPr bwMode="auto">
          <a:xfrm>
            <a:off x="304800" y="3124200"/>
            <a:ext cx="2482716" cy="1452561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tx2">
              <a:lumMod val="60000"/>
              <a:lumOff val="4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endParaRPr lang="en-US" b="1" dirty="0" smtClean="0"/>
          </a:p>
          <a:p>
            <a:pPr algn="ctr"/>
            <a:r>
              <a:rPr lang="en-US" b="1" dirty="0" smtClean="0"/>
              <a:t>SAGE 1000</a:t>
            </a:r>
            <a:endParaRPr lang="en-US" b="1" dirty="0"/>
          </a:p>
        </p:txBody>
      </p:sp>
      <p:grpSp>
        <p:nvGrpSpPr>
          <p:cNvPr id="16" name="Group 15"/>
          <p:cNvGrpSpPr/>
          <p:nvPr/>
        </p:nvGrpSpPr>
        <p:grpSpPr>
          <a:xfrm>
            <a:off x="6248400" y="2895600"/>
            <a:ext cx="1795882" cy="2209800"/>
            <a:chOff x="6019800" y="304800"/>
            <a:chExt cx="1795882" cy="2209800"/>
          </a:xfrm>
        </p:grpSpPr>
        <p:pic>
          <p:nvPicPr>
            <p:cNvPr id="17" name="Picture 5" descr="C:\Program Files (x86)\Microsoft Office\MEDIA\CAGCAT10\j0195384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019800" y="304800"/>
              <a:ext cx="1795882" cy="1833372"/>
            </a:xfrm>
            <a:prstGeom prst="rect">
              <a:avLst/>
            </a:prstGeom>
            <a:noFill/>
          </p:spPr>
        </p:pic>
        <p:sp>
          <p:nvSpPr>
            <p:cNvPr id="18" name="TextBox 17"/>
            <p:cNvSpPr txBox="1"/>
            <p:nvPr/>
          </p:nvSpPr>
          <p:spPr>
            <a:xfrm>
              <a:off x="6324600" y="214526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/>
                <a:t>SAGE 100</a:t>
              </a:r>
              <a:endParaRPr lang="en-US" b="1" dirty="0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2971800" y="5257800"/>
            <a:ext cx="2209800" cy="914400"/>
          </a:xfrm>
          <a:prstGeom prst="rect">
            <a:avLst/>
          </a:prstGeom>
          <a:ln w="571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Shared Network Drive –Delimited text file</a:t>
            </a:r>
            <a:endParaRPr lang="en-US" dirty="0"/>
          </a:p>
        </p:txBody>
      </p:sp>
      <p:sp>
        <p:nvSpPr>
          <p:cNvPr id="20" name="Down Arrow 19"/>
          <p:cNvSpPr/>
          <p:nvPr/>
        </p:nvSpPr>
        <p:spPr>
          <a:xfrm rot="18999110">
            <a:off x="2150686" y="4493618"/>
            <a:ext cx="381000" cy="15333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Down Arrow 20"/>
          <p:cNvSpPr/>
          <p:nvPr/>
        </p:nvSpPr>
        <p:spPr>
          <a:xfrm rot="13571332">
            <a:off x="5676217" y="4473557"/>
            <a:ext cx="381000" cy="15333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Down Arrow 21"/>
          <p:cNvSpPr/>
          <p:nvPr/>
        </p:nvSpPr>
        <p:spPr>
          <a:xfrm>
            <a:off x="3886200" y="1371600"/>
            <a:ext cx="1371600" cy="2362200"/>
          </a:xfrm>
          <a:prstGeom prst="down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971800" y="152400"/>
            <a:ext cx="3048000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System</a:t>
            </a:r>
            <a:r>
              <a:rPr lang="en-US" sz="2400" dirty="0" smtClean="0"/>
              <a:t> </a:t>
            </a:r>
            <a:r>
              <a:rPr lang="en-US" sz="2400" b="1" dirty="0" smtClean="0"/>
              <a:t>Landscape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3886200" cy="487362"/>
          </a:xfrm>
        </p:spPr>
        <p:txBody>
          <a:bodyPr>
            <a:noAutofit/>
          </a:bodyPr>
          <a:lstStyle/>
          <a:p>
            <a:r>
              <a:rPr lang="en-US" sz="3500" b="1" dirty="0" smtClean="0"/>
              <a:t>Interface Design</a:t>
            </a:r>
            <a:endParaRPr lang="en-US" sz="35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830763"/>
          </a:xfrm>
        </p:spPr>
        <p:txBody>
          <a:bodyPr>
            <a:normAutofit/>
          </a:bodyPr>
          <a:lstStyle/>
          <a:p>
            <a:r>
              <a:rPr lang="en-US" sz="1800" dirty="0" smtClean="0"/>
              <a:t>Data will be extracted from SAGE 1000 in a fixed template at scheduled time  interval and will be stored in a shared folder</a:t>
            </a:r>
          </a:p>
          <a:p>
            <a:r>
              <a:rPr lang="en-US" sz="1800" dirty="0" smtClean="0"/>
              <a:t>Data cleansing activity(manual or script) will be performed to cleanse data into desired format</a:t>
            </a:r>
          </a:p>
          <a:p>
            <a:r>
              <a:rPr lang="en-US" sz="1800" dirty="0" smtClean="0"/>
              <a:t>SAGE 100 will pick the file at scheduled intervals and process the file through a batch job, creating data into system without any manual intervention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6" name="Diagram 5"/>
          <p:cNvGraphicFramePr/>
          <p:nvPr/>
        </p:nvGraphicFramePr>
        <p:xfrm>
          <a:off x="304800" y="2971800"/>
          <a:ext cx="8610600" cy="3276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086600" cy="50323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SAGE Interface – Data elements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500" b="1" dirty="0" smtClean="0"/>
              <a:t>	SAGE1000 Data Elements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DATE</a:t>
            </a:r>
            <a:r>
              <a:rPr lang="en-US" sz="1100" dirty="0" smtClean="0"/>
              <a:t> (</a:t>
            </a:r>
            <a:r>
              <a:rPr lang="en-US" sz="1500" dirty="0" smtClean="0"/>
              <a:t>Date)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N° PIECE (Bank Number)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BENEFICIAIRE (Beneficiary)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INTITULE DEPENSES / REVENUS (Title Expenditure / Revenue)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CAT. DE COUT (Cost Category)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MACRO CATEGORIE (Macro Category)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BUT (Purpose)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OBJECTIF (Objective)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DPS ()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ACTIVITE (Activity)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DEBIT MAD (Debit MAD)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DEBIT USD (Debit USD)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CREDIT MAD (Credit MAD)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CREDIT USD (Credit USD)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SOLDE MAD (Balance MAD)</a:t>
            </a:r>
          </a:p>
          <a:p>
            <a:pPr marL="1200150" lvl="2" indent="-342900">
              <a:buFont typeface="+mj-lt"/>
              <a:buAutoNum type="arabicPeriod"/>
            </a:pPr>
            <a:r>
              <a:rPr lang="en-US" sz="1500" dirty="0" smtClean="0"/>
              <a:t>SOLDE MAD (Balance  USD)</a:t>
            </a:r>
          </a:p>
          <a:p>
            <a:pPr lvl="1"/>
            <a:endParaRPr lang="en-US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4464EE-654E-43CC-AE3D-FD65FC63D1CC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 smtClean="0"/>
              <a:t>Risk and Challenges with SAGE Interface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3837"/>
            <a:ext cx="8229600" cy="4678363"/>
          </a:xfrm>
        </p:spPr>
        <p:txBody>
          <a:bodyPr>
            <a:normAutofit fontScale="85000" lnSpcReduction="20000"/>
          </a:bodyPr>
          <a:lstStyle/>
          <a:p>
            <a:r>
              <a:rPr lang="en-US" sz="2400" dirty="0" smtClean="0"/>
              <a:t>SAGE1000 runs on web where as SAGE100 runs on a local PC based server</a:t>
            </a:r>
          </a:p>
          <a:p>
            <a:r>
              <a:rPr lang="en-US" sz="2400" dirty="0" smtClean="0"/>
              <a:t>No documentation of current functionality or implementation guide to understand existing functionality</a:t>
            </a:r>
          </a:p>
          <a:p>
            <a:r>
              <a:rPr lang="en-US" sz="2400" dirty="0" smtClean="0"/>
              <a:t>No development framework/infrastructure available; not sure if this part of existing contract</a:t>
            </a:r>
          </a:p>
          <a:p>
            <a:r>
              <a:rPr lang="en-US" sz="2400" dirty="0" smtClean="0"/>
              <a:t>Lack of information about product and its capability</a:t>
            </a:r>
          </a:p>
          <a:p>
            <a:r>
              <a:rPr lang="en-US" sz="2400" dirty="0" smtClean="0"/>
              <a:t>Lack of effective training on SAGE to current users</a:t>
            </a:r>
          </a:p>
          <a:p>
            <a:r>
              <a:rPr lang="en-US" sz="2400" dirty="0" smtClean="0"/>
              <a:t>SAGE1000 is not currently working due to bug with WW Analytics </a:t>
            </a:r>
            <a:r>
              <a:rPr lang="en-US" sz="2400" dirty="0" smtClean="0"/>
              <a:t>Code</a:t>
            </a:r>
          </a:p>
          <a:p>
            <a:r>
              <a:rPr lang="en-US" sz="2400" dirty="0" smtClean="0"/>
              <a:t>There are only 2-3 common data elements between both the systems</a:t>
            </a:r>
          </a:p>
          <a:p>
            <a:r>
              <a:rPr lang="en-US" sz="2400" dirty="0" smtClean="0"/>
              <a:t>Lot of manua</a:t>
            </a:r>
            <a:r>
              <a:rPr lang="en-US" sz="2400" dirty="0" smtClean="0"/>
              <a:t>l data is entered in SAGE100 based on scan files and report from SAGE1000 which can be derived with any formula and hence we can’t have automated interface</a:t>
            </a:r>
          </a:p>
          <a:p>
            <a:r>
              <a:rPr lang="en-US" sz="2400" dirty="0" smtClean="0"/>
              <a:t>User’s are not trained enough to understand basic concepts of commonality who can customize system and start working in single system of SAGE100</a:t>
            </a:r>
            <a:endParaRPr lang="en-US" sz="2400" dirty="0" smtClean="0"/>
          </a:p>
          <a:p>
            <a:endParaRPr lang="en-US" sz="24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579438"/>
            <a:ext cx="4648200" cy="868362"/>
          </a:xfrm>
        </p:spPr>
        <p:txBody>
          <a:bodyPr/>
          <a:lstStyle/>
          <a:p>
            <a:r>
              <a:rPr lang="en-US" b="1" dirty="0" smtClean="0"/>
              <a:t>Data Mapping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678363"/>
          </a:xfrm>
        </p:spPr>
        <p:txBody>
          <a:bodyPr>
            <a:normAutofit/>
          </a:bodyPr>
          <a:lstStyle/>
          <a:p>
            <a:r>
              <a:rPr lang="en-US" sz="2500" dirty="0" smtClean="0"/>
              <a:t>Data mapping for sage interface is simple, it is one to one field mapping from SAGE 1000 to SAGE 100 without need of any transformation</a:t>
            </a:r>
          </a:p>
          <a:p>
            <a:r>
              <a:rPr lang="en-US" sz="2500" dirty="0" smtClean="0"/>
              <a:t>File extracted from SAGE 1000 needs to be cleansed as per the agreed format before being moved to shared folder</a:t>
            </a:r>
          </a:p>
          <a:p>
            <a:r>
              <a:rPr lang="en-US" sz="2500" dirty="0" smtClean="0"/>
              <a:t>SAGE 100 will read the file from shared folder and process it. File processing in SAGE 100 should be automated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7086600" cy="731838"/>
          </a:xfrm>
        </p:spPr>
        <p:txBody>
          <a:bodyPr>
            <a:noAutofit/>
          </a:bodyPr>
          <a:lstStyle/>
          <a:p>
            <a:r>
              <a:rPr lang="en-US" sz="3000" b="1" dirty="0" smtClean="0"/>
              <a:t>Future </a:t>
            </a:r>
            <a:r>
              <a:rPr lang="en-US" sz="3000" b="1" dirty="0" smtClean="0"/>
              <a:t>Considerations/Recommendations </a:t>
            </a:r>
            <a:r>
              <a:rPr lang="en-US" sz="3000" b="1" dirty="0" smtClean="0"/>
              <a:t>for Implementations</a:t>
            </a:r>
            <a:endParaRPr lang="en-US" sz="3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62500" lnSpcReduction="20000"/>
          </a:bodyPr>
          <a:lstStyle/>
          <a:p>
            <a:r>
              <a:rPr lang="en-US" sz="2500" dirty="0" smtClean="0"/>
              <a:t>Redefine processes to include common elements from both the systems and remove manual steps to automate interface</a:t>
            </a:r>
          </a:p>
          <a:p>
            <a:r>
              <a:rPr lang="en-US" sz="2500" dirty="0" smtClean="0"/>
              <a:t>Other alternative could be to customize and use single system instead of using 2 </a:t>
            </a:r>
            <a:r>
              <a:rPr lang="en-US" sz="2500" smtClean="0"/>
              <a:t>SAGE systems</a:t>
            </a:r>
            <a:endParaRPr lang="en-US" sz="2500" dirty="0" smtClean="0"/>
          </a:p>
          <a:p>
            <a:r>
              <a:rPr lang="en-US" sz="2500" dirty="0" smtClean="0"/>
              <a:t>File </a:t>
            </a:r>
            <a:r>
              <a:rPr lang="en-US" sz="2500" dirty="0" smtClean="0"/>
              <a:t>format should be standardized and agreed with both the SAGE teams</a:t>
            </a:r>
          </a:p>
          <a:p>
            <a:r>
              <a:rPr lang="en-US" sz="2500" dirty="0" smtClean="0"/>
              <a:t>Cleansing rules should be clearly defined and agreed</a:t>
            </a:r>
          </a:p>
          <a:p>
            <a:r>
              <a:rPr lang="en-US" sz="2500" dirty="0" smtClean="0"/>
              <a:t>Target system should be customized to reduce maintenance of cost of 2 different systems</a:t>
            </a:r>
          </a:p>
          <a:p>
            <a:r>
              <a:rPr lang="en-US" sz="2500" dirty="0" smtClean="0"/>
              <a:t>Automated batch job should be developed to read file from shared folder and process it without any manual intervention</a:t>
            </a:r>
          </a:p>
          <a:p>
            <a:r>
              <a:rPr lang="en-US" sz="2500" dirty="0" smtClean="0"/>
              <a:t>Shared folder path and access should be clearly defined</a:t>
            </a:r>
          </a:p>
          <a:p>
            <a:r>
              <a:rPr lang="en-US" sz="2500" dirty="0" smtClean="0"/>
              <a:t>Test plan should be defined with specific test cases for testing of interface </a:t>
            </a:r>
          </a:p>
          <a:p>
            <a:r>
              <a:rPr lang="en-US" sz="2500" dirty="0" smtClean="0"/>
              <a:t>SAGE implementation vendor should be reached out to determine implementation cost, resources and timelines needed for this interface development</a:t>
            </a:r>
          </a:p>
          <a:p>
            <a:r>
              <a:rPr lang="en-US" sz="2500" dirty="0" smtClean="0"/>
              <a:t>A test environment should be created for interface implementation and testing before applying this interface in live production system</a:t>
            </a:r>
          </a:p>
          <a:p>
            <a:r>
              <a:rPr lang="en-US" sz="2500" dirty="0" smtClean="0"/>
              <a:t>A back up process (manual steps) should be defined in case this interface fails during execution for any reason</a:t>
            </a:r>
          </a:p>
          <a:p>
            <a:r>
              <a:rPr lang="en-US" sz="2500" dirty="0" smtClean="0"/>
              <a:t>Clear rules should be defined for commit and  rollback processes</a:t>
            </a:r>
          </a:p>
          <a:p>
            <a:endParaRPr lang="en-US" sz="25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997531" y="2967335"/>
            <a:ext cx="31489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Thank You</a:t>
            </a:r>
            <a:endParaRPr lang="en-US" sz="54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System</a:t>
            </a:r>
            <a:r>
              <a:rPr lang="en-US" dirty="0" smtClean="0"/>
              <a:t> </a:t>
            </a:r>
            <a:r>
              <a:rPr lang="en-US" b="1" dirty="0" smtClean="0"/>
              <a:t>Integration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sz="2000" i="1" dirty="0" smtClean="0"/>
              <a:t>is</a:t>
            </a:r>
            <a:r>
              <a:rPr lang="en-US" sz="2000" dirty="0" smtClean="0"/>
              <a:t> the process of linking together different computing systems and software applications physically or functionally,</a:t>
            </a:r>
            <a:r>
              <a:rPr lang="en-US" sz="2000" baseline="30000" dirty="0" smtClean="0"/>
              <a:t> </a:t>
            </a:r>
            <a:r>
              <a:rPr lang="en-US" sz="2000" dirty="0" smtClean="0"/>
              <a:t>to act as a coordinated whole.</a:t>
            </a:r>
          </a:p>
          <a:p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/>
          <a:srcRect l="1852" t="2013" b="1369"/>
          <a:stretch>
            <a:fillRect/>
          </a:stretch>
        </p:blipFill>
        <p:spPr bwMode="auto">
          <a:xfrm>
            <a:off x="2057400" y="2819400"/>
            <a:ext cx="40386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BE374A-0B35-4B24-BC14-1217DF3902FC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System</a:t>
            </a:r>
            <a:r>
              <a:rPr lang="en-US" dirty="0" smtClean="0"/>
              <a:t> </a:t>
            </a:r>
            <a:r>
              <a:rPr lang="en-US" b="1" dirty="0" smtClean="0"/>
              <a:t>Integration</a:t>
            </a:r>
            <a:endParaRPr lang="en-US" b="1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759"/>
          <a:stretch>
            <a:fillRect/>
          </a:stretch>
        </p:blipFill>
        <p:spPr bwMode="auto">
          <a:xfrm>
            <a:off x="990600" y="1600199"/>
            <a:ext cx="7315200" cy="4800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D2ACE1-5AFB-45F3-9DAE-54DE74ED821B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Need for System Integration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Extraneous systems and applications</a:t>
            </a:r>
          </a:p>
          <a:p>
            <a:r>
              <a:rPr lang="en-US" dirty="0" smtClean="0"/>
              <a:t>Cumbersome manual tasks</a:t>
            </a:r>
          </a:p>
          <a:p>
            <a:r>
              <a:rPr lang="en-US" dirty="0" smtClean="0"/>
              <a:t>Hindered Scalability</a:t>
            </a:r>
          </a:p>
          <a:p>
            <a:r>
              <a:rPr lang="en-US" dirty="0" smtClean="0"/>
              <a:t>Multiple disparate systems with poor compatibility</a:t>
            </a:r>
          </a:p>
          <a:p>
            <a:r>
              <a:rPr lang="en-US" dirty="0" smtClean="0"/>
              <a:t>Slow processing time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2AEE5D-CE9D-44F6-8104-94C928CC31FF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>
            <a:noAutofit/>
          </a:bodyPr>
          <a:lstStyle/>
          <a:p>
            <a:pPr algn="l"/>
            <a:r>
              <a:rPr lang="en-US" sz="3400" b="1" dirty="0" smtClean="0"/>
              <a:t>Business Benefits of System Integration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Lower ongoing system administration expenses</a:t>
            </a:r>
          </a:p>
          <a:p>
            <a:r>
              <a:rPr lang="en-US" dirty="0" smtClean="0"/>
              <a:t>Accelerate application development using modern RAD platforms</a:t>
            </a:r>
          </a:p>
          <a:p>
            <a:r>
              <a:rPr lang="en-US" dirty="0" smtClean="0"/>
              <a:t>Control and simplify business processes via workflow</a:t>
            </a:r>
          </a:p>
          <a:p>
            <a:r>
              <a:rPr lang="en-US" dirty="0" smtClean="0"/>
              <a:t>Efficiently incorporate modern security programs</a:t>
            </a:r>
          </a:p>
          <a:p>
            <a:r>
              <a:rPr lang="en-US" dirty="0" smtClean="0"/>
              <a:t>Lay an architectural framework that will provide the enterprise with greater agility</a:t>
            </a:r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0D436D-5759-4A97-917B-A82612B2B08E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7010400" cy="5334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/>
              <a:t>System Integration Life Cycle phases and activities</a:t>
            </a: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4864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Requirement definition and specification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Definition of requirement by use 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Review of requirement for ambiguity, conflict etc.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Development of system specifications</a:t>
            </a:r>
          </a:p>
          <a:p>
            <a:pPr marL="914400" lvl="1" indent="-514350"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 Feasibility Analysis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Determine likelihood of successful development and deployment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Examine new technologies; assess risk and develop risk strategies</a:t>
            </a:r>
          </a:p>
          <a:p>
            <a:pPr marL="914400" lvl="1" indent="-514350"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System Architecture Development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Describe functional system architecture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Specify required technical capabilities</a:t>
            </a:r>
          </a:p>
          <a:p>
            <a:pPr marL="914400" lvl="1" indent="-514350"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000" b="1" dirty="0" smtClean="0"/>
              <a:t>Management Plan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Identify technical architecture alternatives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Specify  required configuration categories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Prepare program and project plans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 prepare sub-contractor management plan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Prepare risk management plan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/>
          <a:lstStyle/>
          <a:p>
            <a:pPr marL="914400" lvl="1" indent="-514350">
              <a:buNone/>
            </a:pPr>
            <a:endParaRPr lang="en-US" sz="16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sz="1900" b="1" dirty="0" smtClean="0"/>
              <a:t>System</a:t>
            </a:r>
            <a:r>
              <a:rPr lang="en-US" sz="2000" b="1" dirty="0" smtClean="0"/>
              <a:t> Design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Logical and physical design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Design approaches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Use of automated aids</a:t>
            </a:r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sz="1900" b="1" dirty="0" smtClean="0"/>
              <a:t>Implementation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Identify technical configuration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Specify required configuration component items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Procurement from subcontractors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Perform system tests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600" dirty="0" smtClean="0"/>
              <a:t>System development</a:t>
            </a:r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514350" indent="-514350">
              <a:buFont typeface="+mj-lt"/>
              <a:buAutoNum type="arabicPeriod" startAt="5"/>
            </a:pPr>
            <a:r>
              <a:rPr lang="en-US" sz="1900" b="1" dirty="0" smtClean="0"/>
              <a:t>Evaluation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500" dirty="0" smtClean="0"/>
              <a:t>Review and evaluate system functioning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500" dirty="0" smtClean="0"/>
              <a:t>Obtain, install, test and accept modified components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500" dirty="0" smtClean="0"/>
              <a:t>Maintain, modify, augment and enhance systems</a:t>
            </a:r>
          </a:p>
          <a:p>
            <a:pPr marL="914400" lvl="1" indent="-514350">
              <a:buFont typeface="+mj-lt"/>
              <a:buAutoNum type="alphaLcParenR"/>
            </a:pPr>
            <a:r>
              <a:rPr lang="en-US" sz="1500" dirty="0" smtClean="0"/>
              <a:t>Plan for system retirement/replacement</a:t>
            </a:r>
          </a:p>
          <a:p>
            <a:pPr marL="914400" lvl="1" indent="-514350">
              <a:buFont typeface="+mj-lt"/>
              <a:buAutoNum type="alphaLcParenR"/>
            </a:pPr>
            <a:endParaRPr lang="en-US" sz="1500" b="1" dirty="0" smtClean="0"/>
          </a:p>
          <a:p>
            <a:pPr marL="514350" indent="-514350">
              <a:buFont typeface="+mj-lt"/>
              <a:buAutoNum type="arabicPeriod" startAt="5"/>
            </a:pPr>
            <a:endParaRPr lang="en-US" sz="2000" dirty="0" smtClean="0"/>
          </a:p>
          <a:p>
            <a:pPr marL="514350" indent="-514350">
              <a:buFont typeface="+mj-lt"/>
              <a:buAutoNum type="arabicPeriod" startAt="5"/>
            </a:pPr>
            <a:endParaRPr lang="en-US" sz="2000" dirty="0" smtClean="0"/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914400" lvl="1" indent="-514350">
              <a:buNone/>
            </a:pPr>
            <a:endParaRPr lang="en-US" sz="1500" b="1" dirty="0" smtClean="0"/>
          </a:p>
          <a:p>
            <a:pPr marL="514350" indent="-514350">
              <a:buFont typeface="+mj-lt"/>
              <a:buAutoNum type="arabicPeriod" startAt="5"/>
            </a:pPr>
            <a:endParaRPr lang="en-US" sz="2000" dirty="0" smtClean="0"/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914400" lvl="1" indent="-514350">
              <a:buFont typeface="+mj-lt"/>
              <a:buAutoNum type="alphaLcParenR"/>
            </a:pPr>
            <a:endParaRPr lang="en-US" sz="1600" dirty="0" smtClean="0"/>
          </a:p>
          <a:p>
            <a:pPr marL="514350" indent="-514350">
              <a:buFont typeface="+mj-lt"/>
              <a:buAutoNum type="arabicPeriod" startAt="5"/>
            </a:pPr>
            <a:endParaRPr lang="en-US" sz="2000" b="1" dirty="0" smtClean="0"/>
          </a:p>
          <a:p>
            <a:pPr marL="514350" indent="-514350">
              <a:buFont typeface="+mj-lt"/>
              <a:buAutoNum type="arabicPeriod" startAt="5"/>
            </a:pPr>
            <a:endParaRPr lang="en-US" sz="2000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Interface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71600"/>
          </a:xfrm>
        </p:spPr>
        <p:txBody>
          <a:bodyPr/>
          <a:lstStyle/>
          <a:p>
            <a:r>
              <a:rPr lang="en-US" sz="2000" i="1" dirty="0" smtClean="0"/>
              <a:t>is</a:t>
            </a:r>
            <a:r>
              <a:rPr lang="en-US" sz="2000" dirty="0" smtClean="0"/>
              <a:t> a shared boundary across which two separate components of a computer system exchange information. The exchange can be between software, computer hardware, peripheral devices, humans and combinations of these.</a:t>
            </a:r>
            <a:endParaRPr lang="en-US" sz="2000" dirty="0"/>
          </a:p>
        </p:txBody>
      </p:sp>
      <p:pic>
        <p:nvPicPr>
          <p:cNvPr id="3074" name="Picture 2" descr="http://www.sahet.net/src/software/software_integratio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2895600"/>
            <a:ext cx="3276599" cy="3218372"/>
          </a:xfrm>
          <a:prstGeom prst="rect">
            <a:avLst/>
          </a:prstGeom>
          <a:noFill/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7ADE2E-6DA3-45A5-900A-62E0DB06477E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Data Mapping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	</a:t>
            </a:r>
            <a:r>
              <a:rPr lang="en-US" sz="2500" dirty="0" smtClean="0"/>
              <a:t>Data mapping is a very important aspect in data integration, in fact this is the first and most crucial step. 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500" dirty="0" smtClean="0"/>
              <a:t>Data mapping includes:</a:t>
            </a:r>
          </a:p>
          <a:p>
            <a:pPr lvl="1"/>
            <a:r>
              <a:rPr lang="en-US" sz="1800" dirty="0" smtClean="0"/>
              <a:t>data transformation or data mediation between a data source and its destination</a:t>
            </a:r>
          </a:p>
          <a:p>
            <a:pPr lvl="1"/>
            <a:r>
              <a:rPr lang="en-US" sz="1800" dirty="0" smtClean="0"/>
              <a:t>identification of relationships in data which is vital in analysis of data lineage</a:t>
            </a:r>
          </a:p>
          <a:p>
            <a:pPr lvl="1"/>
            <a:r>
              <a:rPr lang="en-US" sz="1800" dirty="0" smtClean="0"/>
              <a:t>discovery of sensitive data like some last digits in a social security number</a:t>
            </a:r>
          </a:p>
          <a:p>
            <a:pPr lvl="1"/>
            <a:r>
              <a:rPr lang="en-US" sz="1800" dirty="0" smtClean="0"/>
              <a:t>consolidation of many databases or database fields into one while identifying redundancy</a:t>
            </a:r>
            <a:endParaRPr lang="en-US" sz="1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5E30-72AB-43B6-B44A-29C5E6989F34}" type="datetime1">
              <a:rPr lang="en-US" smtClean="0"/>
              <a:pPr/>
              <a:t>5/21/2014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2599</TotalTime>
  <Words>996</Words>
  <Application>Microsoft Office PowerPoint</Application>
  <PresentationFormat>On-screen Show (4:3)</PresentationFormat>
  <Paragraphs>204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System Integration</vt:lpstr>
      <vt:lpstr>System Integration</vt:lpstr>
      <vt:lpstr>System Integration</vt:lpstr>
      <vt:lpstr>Need for System Integration</vt:lpstr>
      <vt:lpstr>Business Benefits of System Integration</vt:lpstr>
      <vt:lpstr>System Integration Life Cycle phases and activities</vt:lpstr>
      <vt:lpstr>Slide 7</vt:lpstr>
      <vt:lpstr>Interface</vt:lpstr>
      <vt:lpstr>Data Mapping</vt:lpstr>
      <vt:lpstr>SAGE Interface </vt:lpstr>
      <vt:lpstr>Slide 11</vt:lpstr>
      <vt:lpstr>Interface Design</vt:lpstr>
      <vt:lpstr>SAGE Interface – Data elements</vt:lpstr>
      <vt:lpstr>Risk and Challenges with SAGE Interface</vt:lpstr>
      <vt:lpstr>Data Mapping</vt:lpstr>
      <vt:lpstr>Future Considerations/Recommendations for Implementations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 Integration</dc:title>
  <dc:creator>IBM_ADMIN</dc:creator>
  <cp:lastModifiedBy>ADMINIBM</cp:lastModifiedBy>
  <cp:revision>148</cp:revision>
  <dcterms:created xsi:type="dcterms:W3CDTF">2006-08-16T00:00:00Z</dcterms:created>
  <dcterms:modified xsi:type="dcterms:W3CDTF">2014-05-21T23:13:50Z</dcterms:modified>
</cp:coreProperties>
</file>