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4"/>
  </p:notesMasterIdLst>
  <p:sldIdLst>
    <p:sldId id="265" r:id="rId3"/>
    <p:sldId id="268" r:id="rId4"/>
    <p:sldId id="260" r:id="rId5"/>
    <p:sldId id="257" r:id="rId6"/>
    <p:sldId id="258" r:id="rId7"/>
    <p:sldId id="259" r:id="rId8"/>
    <p:sldId id="262" r:id="rId9"/>
    <p:sldId id="261" r:id="rId10"/>
    <p:sldId id="263" r:id="rId11"/>
    <p:sldId id="264"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681" autoAdjust="0"/>
  </p:normalViewPr>
  <p:slideViewPr>
    <p:cSldViewPr>
      <p:cViewPr varScale="1">
        <p:scale>
          <a:sx n="75" d="100"/>
          <a:sy n="75" d="100"/>
        </p:scale>
        <p:origin x="-174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793F94-220F-4A7B-A427-730AAF940078}" type="datetimeFigureOut">
              <a:rPr lang="en-US" smtClean="0"/>
              <a:t>3/4/2014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094093-41DB-4388-A760-C34D54AC868F}" type="slidenum">
              <a:rPr lang="en-US" smtClean="0"/>
              <a:t>‹#›</a:t>
            </a:fld>
            <a:endParaRPr lang="en-US"/>
          </a:p>
        </p:txBody>
      </p:sp>
    </p:spTree>
    <p:extLst>
      <p:ext uri="{BB962C8B-B14F-4D97-AF65-F5344CB8AC3E}">
        <p14:creationId xmlns:p14="http://schemas.microsoft.com/office/powerpoint/2010/main" val="3262516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4D74D0-1153-4DA9-89E7-0C29E8F4A3EF}" type="slidenum">
              <a:rPr lang="en-US" altLang="en-US"/>
              <a:pPr/>
              <a:t>4</a:t>
            </a:fld>
            <a:endParaRPr lang="en-US" altLang="en-US"/>
          </a:p>
        </p:txBody>
      </p:sp>
      <p:sp>
        <p:nvSpPr>
          <p:cNvPr id="1106946" name="Rectangle 2"/>
          <p:cNvSpPr>
            <a:spLocks noRot="1" noChangeArrowheads="1" noTextEdit="1"/>
          </p:cNvSpPr>
          <p:nvPr>
            <p:ph type="sldImg"/>
          </p:nvPr>
        </p:nvSpPr>
        <p:spPr>
          <a:ln/>
        </p:spPr>
      </p:sp>
      <p:sp>
        <p:nvSpPr>
          <p:cNvPr id="1106947" name="Rectangle 3"/>
          <p:cNvSpPr>
            <a:spLocks noGrp="1" noChangeArrowheads="1"/>
          </p:cNvSpPr>
          <p:nvPr>
            <p:ph type="body" idx="1"/>
          </p:nvPr>
        </p:nvSpPr>
        <p:spPr/>
        <p:txBody>
          <a:bodyPr/>
          <a:lstStyle/>
          <a:p>
            <a:r>
              <a:rPr lang="en-US" altLang="en-US" i="1" dirty="0" smtClean="0"/>
              <a:t>Brittany’s Speaker</a:t>
            </a:r>
            <a:r>
              <a:rPr lang="en-US" altLang="en-US" i="1" baseline="0" dirty="0" smtClean="0"/>
              <a:t> N</a:t>
            </a:r>
            <a:r>
              <a:rPr lang="en-US" altLang="en-US" i="1" dirty="0" smtClean="0"/>
              <a:t>otes:</a:t>
            </a:r>
          </a:p>
          <a:p>
            <a:r>
              <a:rPr lang="en-US" altLang="en-US" i="1" dirty="0" smtClean="0"/>
              <a:t>Think</a:t>
            </a:r>
            <a:r>
              <a:rPr lang="en-US" altLang="en-US" i="1" baseline="0" dirty="0" smtClean="0"/>
              <a:t> of Issue-Based Consulting as a method for determining your client’s problem. If you know what questions to ask to diagnose the problem, you can be more effective in determining a solution!</a:t>
            </a:r>
            <a:endParaRPr lang="en-US" altLang="en-US" i="1" dirty="0" smtClean="0"/>
          </a:p>
          <a:p>
            <a:endParaRPr lang="en-US" altLang="en-US" dirty="0" smtClean="0"/>
          </a:p>
          <a:p>
            <a:endParaRPr lang="en-US" altLang="en-US" dirty="0" smtClean="0"/>
          </a:p>
          <a:p>
            <a:endParaRPr lang="en-US" altLang="en-US" dirty="0" smtClean="0"/>
          </a:p>
          <a:p>
            <a:endParaRPr lang="en-US" altLang="en-US" dirty="0" smtClean="0"/>
          </a:p>
          <a:p>
            <a:r>
              <a:rPr lang="en-US" altLang="en-US" dirty="0" smtClean="0"/>
              <a:t>Consider </a:t>
            </a:r>
            <a:r>
              <a:rPr lang="en-US" altLang="en-US" dirty="0"/>
              <a:t>a situation in which you are sick and make a doctor’s appointment.</a:t>
            </a:r>
          </a:p>
          <a:p>
            <a:endParaRPr lang="en-US" altLang="en-US" dirty="0"/>
          </a:p>
          <a:p>
            <a:r>
              <a:rPr lang="en-US" altLang="en-US" dirty="0"/>
              <a:t>Who can tell me how a typical visit to the doctor will proceed?</a:t>
            </a:r>
          </a:p>
          <a:p>
            <a:endParaRPr lang="en-US" altLang="en-US" dirty="0"/>
          </a:p>
          <a:p>
            <a:r>
              <a:rPr lang="en-US" altLang="en-US" dirty="0"/>
              <a:t>Walk the respondent through the series of steps, drawing out:</a:t>
            </a:r>
          </a:p>
          <a:p>
            <a:endParaRPr lang="en-US" altLang="en-US" dirty="0"/>
          </a:p>
          <a:p>
            <a:pPr>
              <a:buFontTx/>
              <a:buChar char="•"/>
            </a:pPr>
            <a:r>
              <a:rPr lang="en-US" altLang="en-US" dirty="0"/>
              <a:t>What are your symptoms? </a:t>
            </a:r>
          </a:p>
          <a:p>
            <a:pPr>
              <a:buFontTx/>
              <a:buChar char="•"/>
            </a:pPr>
            <a:r>
              <a:rPr lang="en-US" altLang="en-US" dirty="0"/>
              <a:t>How frequent?</a:t>
            </a:r>
          </a:p>
          <a:p>
            <a:pPr>
              <a:buFontTx/>
              <a:buChar char="•"/>
            </a:pPr>
            <a:r>
              <a:rPr lang="en-US" altLang="en-US" dirty="0"/>
              <a:t>When did they begin?</a:t>
            </a:r>
          </a:p>
          <a:p>
            <a:pPr>
              <a:buFontTx/>
              <a:buChar char="•"/>
            </a:pPr>
            <a:r>
              <a:rPr lang="en-US" altLang="en-US" dirty="0"/>
              <a:t>What did the doctor do next? E.g., conduct some diagnostics such as taking temperature, blood pressure, authorizing x-rays)</a:t>
            </a:r>
          </a:p>
          <a:p>
            <a:pPr>
              <a:buFontTx/>
              <a:buChar char="•"/>
            </a:pPr>
            <a:r>
              <a:rPr lang="en-US" altLang="en-US" dirty="0"/>
              <a:t>What did the doctor do with the information—reached some conclusions—a diagnosis of the illness and perhaps the cause</a:t>
            </a:r>
          </a:p>
          <a:p>
            <a:pPr>
              <a:buFontTx/>
              <a:buChar char="•"/>
            </a:pPr>
            <a:r>
              <a:rPr lang="en-US" altLang="en-US" dirty="0"/>
              <a:t>Finally, the doctor recommends a treatment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69F88D-8A07-4B31-9E51-4A414193F7C8}" type="slidenum">
              <a:rPr lang="en-US" altLang="en-US"/>
              <a:pPr/>
              <a:t>5</a:t>
            </a:fld>
            <a:endParaRPr lang="en-US" altLang="en-US"/>
          </a:p>
        </p:txBody>
      </p:sp>
      <p:sp>
        <p:nvSpPr>
          <p:cNvPr id="1173506" name="Rectangle 2"/>
          <p:cNvSpPr>
            <a:spLocks noRot="1" noChangeArrowheads="1" noTextEdit="1"/>
          </p:cNvSpPr>
          <p:nvPr>
            <p:ph type="sldImg"/>
          </p:nvPr>
        </p:nvSpPr>
        <p:spPr>
          <a:ln/>
        </p:spPr>
      </p:sp>
      <p:sp>
        <p:nvSpPr>
          <p:cNvPr id="1173507" name="Rectangle 3"/>
          <p:cNvSpPr>
            <a:spLocks noGrp="1" noChangeArrowheads="1"/>
          </p:cNvSpPr>
          <p:nvPr>
            <p:ph type="body" idx="1"/>
          </p:nvPr>
        </p:nvSpPr>
        <p:spPr/>
        <p:txBody>
          <a:bodyPr/>
          <a:lstStyle/>
          <a:p>
            <a:r>
              <a:rPr lang="en-US" altLang="en-US" i="1" dirty="0" smtClean="0"/>
              <a:t>Brittany’s Speaker Notes:</a:t>
            </a:r>
          </a:p>
          <a:p>
            <a:r>
              <a:rPr lang="en-US" altLang="en-US" i="1" dirty="0" smtClean="0"/>
              <a:t>Following</a:t>
            </a:r>
            <a:r>
              <a:rPr lang="en-US" altLang="en-US" i="1" baseline="0" dirty="0" smtClean="0"/>
              <a:t> the example on the last page, think of each unique engagement (such as the one we will be given in Morocco) as a patient who is suffering from an illness. How would you diagnose that patient? you’d listen to their description of the problem, you’d ask insightful questions that might give you insight into *why* the problem exists, and you’d start to formulate a theory about how to fix it based on your experience. Knowing the right questions to ask and reading between the lines  (in other words, hearing what your client *isn’t* saying ) can be half the battle! </a:t>
            </a:r>
            <a:endParaRPr lang="en-US" altLang="en-US" i="1" dirty="0" smtClean="0"/>
          </a:p>
          <a:p>
            <a:endParaRPr lang="en-US" altLang="en-US" dirty="0" smtClean="0"/>
          </a:p>
          <a:p>
            <a:endParaRPr lang="en-US" altLang="en-US" dirty="0" smtClean="0"/>
          </a:p>
          <a:p>
            <a:r>
              <a:rPr lang="en-US" altLang="en-US" dirty="0" smtClean="0"/>
              <a:t>Continue </a:t>
            </a:r>
            <a:r>
              <a:rPr lang="en-US" altLang="en-US" dirty="0"/>
              <a:t>to draw the analogies between their experiences with the medical profession and the challenges and approaches of good consulting.</a:t>
            </a:r>
          </a:p>
          <a:p>
            <a:endParaRPr lang="en-US" altLang="en-US" dirty="0"/>
          </a:p>
          <a:p>
            <a:r>
              <a:rPr lang="en-US" altLang="en-US" dirty="0"/>
              <a:t>We don’t want to conduct every type of analysis available</a:t>
            </a:r>
          </a:p>
          <a:p>
            <a:r>
              <a:rPr lang="en-US" altLang="en-US" dirty="0"/>
              <a:t>We want to be sensitive to cost</a:t>
            </a:r>
          </a:p>
          <a:p>
            <a:r>
              <a:rPr lang="en-US" altLang="en-US" dirty="0"/>
              <a:t>We want to be both efficient and effective</a:t>
            </a:r>
          </a:p>
          <a:p>
            <a:r>
              <a:rPr lang="en-US" altLang="en-US" dirty="0"/>
              <a:t>We want to be sure that the patient/client has confidence in our approach</a:t>
            </a:r>
          </a:p>
          <a:p>
            <a:r>
              <a:rPr lang="en-US" altLang="en-US" dirty="0"/>
              <a:t>We need to develop hypotheses about the situation to those that are genuinely a possibility for the </a:t>
            </a:r>
            <a:r>
              <a:rPr lang="en-US" altLang="en-US" dirty="0" smtClean="0"/>
              <a:t>cause</a:t>
            </a:r>
          </a:p>
          <a:p>
            <a:endParaRPr lang="en-US" altLang="en-US" dirty="0" smtClean="0"/>
          </a:p>
          <a:p>
            <a:r>
              <a:rPr lang="en-US" altLang="en-US" sz="2000" b="1" dirty="0" smtClean="0">
                <a:solidFill>
                  <a:srgbClr val="5695CE"/>
                </a:solidFill>
              </a:rPr>
              <a:t>IBC helps us </a:t>
            </a:r>
          </a:p>
          <a:p>
            <a:pPr lvl="1">
              <a:buFont typeface="Arial" charset="0"/>
              <a:buChar char="–"/>
            </a:pPr>
            <a:r>
              <a:rPr lang="en-US" altLang="en-US" sz="2000" b="1" dirty="0" smtClean="0">
                <a:solidFill>
                  <a:srgbClr val="5695CE"/>
                </a:solidFill>
              </a:rPr>
              <a:t>Correctly diagnose a client’s situation</a:t>
            </a:r>
          </a:p>
          <a:p>
            <a:pPr lvl="1">
              <a:buFont typeface="Arial" charset="0"/>
              <a:buChar char="–"/>
            </a:pPr>
            <a:r>
              <a:rPr lang="en-US" altLang="en-US" sz="2000" b="1" dirty="0" smtClean="0">
                <a:solidFill>
                  <a:srgbClr val="5695CE"/>
                </a:solidFill>
              </a:rPr>
              <a:t>Arrive at fact-based conclusions </a:t>
            </a:r>
          </a:p>
          <a:p>
            <a:pPr lvl="1">
              <a:buFont typeface="Arial" charset="0"/>
              <a:buChar char="–"/>
            </a:pPr>
            <a:r>
              <a:rPr lang="en-US" altLang="en-US" sz="2000" b="1" dirty="0" smtClean="0">
                <a:solidFill>
                  <a:srgbClr val="5695CE"/>
                </a:solidFill>
              </a:rPr>
              <a:t>Provide relevant recommendations</a:t>
            </a:r>
            <a:endParaRPr lang="en-US" altLang="en-US" sz="2000" dirty="0" smtClean="0">
              <a:solidFill>
                <a:srgbClr val="5695CE"/>
              </a:solidFill>
            </a:endParaRPr>
          </a:p>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8C069F-DC76-4385-A9D7-86BB569D1FB3}" type="slidenum">
              <a:rPr lang="en-US" altLang="en-US"/>
              <a:pPr/>
              <a:t>6</a:t>
            </a:fld>
            <a:endParaRPr lang="en-US" altLang="en-US"/>
          </a:p>
        </p:txBody>
      </p:sp>
      <p:sp>
        <p:nvSpPr>
          <p:cNvPr id="1186818" name="Rectangle 2"/>
          <p:cNvSpPr>
            <a:spLocks noRot="1" noChangeArrowheads="1" noTextEdit="1"/>
          </p:cNvSpPr>
          <p:nvPr>
            <p:ph type="sldImg"/>
          </p:nvPr>
        </p:nvSpPr>
        <p:spPr>
          <a:ln/>
        </p:spPr>
      </p:sp>
      <p:sp>
        <p:nvSpPr>
          <p:cNvPr id="1186819" name="Rectangle 3"/>
          <p:cNvSpPr>
            <a:spLocks noGrp="1" noChangeArrowheads="1"/>
          </p:cNvSpPr>
          <p:nvPr>
            <p:ph type="body" idx="1"/>
          </p:nvPr>
        </p:nvSpPr>
        <p:spPr/>
        <p:txBody>
          <a:bodyPr/>
          <a:lstStyle/>
          <a:p>
            <a:r>
              <a:rPr lang="en-US" altLang="en-US" i="1" dirty="0" smtClean="0"/>
              <a:t>Brittany’s Speaker Notes:</a:t>
            </a:r>
          </a:p>
          <a:p>
            <a:r>
              <a:rPr lang="en-US" altLang="en-US" i="1" dirty="0" smtClean="0"/>
              <a:t>Moving away from the doctor</a:t>
            </a:r>
            <a:r>
              <a:rPr lang="en-US" altLang="en-US" i="1" baseline="0" dirty="0" smtClean="0"/>
              <a:t> analogy now, how do we use IBC, and how will it apply when we’re in Morocco?</a:t>
            </a:r>
          </a:p>
          <a:p>
            <a:r>
              <a:rPr lang="en-US" altLang="en-US" i="1" baseline="0" dirty="0" smtClean="0"/>
              <a:t>IBC is a framework that can help structure your activities related to your engagement. We will have a very short amount of time to provide a solution to our client, so following this framework will make our teams act more efficiently and effectively.</a:t>
            </a:r>
          </a:p>
          <a:p>
            <a:endParaRPr lang="en-US" altLang="en-US" i="1" baseline="0" dirty="0" smtClean="0"/>
          </a:p>
          <a:p>
            <a:r>
              <a:rPr lang="en-US" altLang="en-US" i="1" baseline="0" dirty="0" smtClean="0"/>
              <a:t>In IBC, we follow 5 steps: Definition, Structure, Data Gathering, Synthesis and Buy-In. By the end of the fifth phase, we expect to have an approved solution that the client accepts. </a:t>
            </a:r>
          </a:p>
          <a:p>
            <a:endParaRPr lang="en-US" altLang="en-US" i="1" baseline="0" dirty="0" smtClean="0"/>
          </a:p>
          <a:p>
            <a:r>
              <a:rPr lang="en-US" altLang="en-US" i="1" baseline="0" dirty="0" smtClean="0"/>
              <a:t>So we start out with the client problem. In the definition phase, we seek to define the problem by listening to our client and asking questions that seek to properly identify and define the challenge we need to solve. It is important to differentiate between what the </a:t>
            </a:r>
            <a:r>
              <a:rPr lang="en-US" altLang="en-US" b="1" i="1" baseline="0" dirty="0" smtClean="0"/>
              <a:t>client’s </a:t>
            </a:r>
            <a:r>
              <a:rPr lang="en-US" altLang="en-US" b="0" i="1" baseline="0" dirty="0" smtClean="0"/>
              <a:t>objective might be vs. what our engagement’s objective might be. In other words, the client may want something that is outside of the scope of the statement of work; in these cases, it is important to manage the client’s expectations as best we can. We’ll talk more about this in the trusted business advisor section. Ask insightful questions that will lead you to the information you need to know. This is our fact-finding phase.</a:t>
            </a:r>
          </a:p>
          <a:p>
            <a:endParaRPr lang="en-US" altLang="en-US" b="0" i="1" baseline="0" dirty="0" smtClean="0"/>
          </a:p>
          <a:p>
            <a:r>
              <a:rPr lang="en-US" altLang="en-US" b="0" i="1" baseline="0" dirty="0" smtClean="0"/>
              <a:t>Once we have all the facts, we move on to stage 2: Structure. During this stage, we start to notice patterns and identifiable groupings in the information we’ve seen. We’re able to synthesize our information into groupings. In my experience, I was on a user adoption team, whose goal was to increase the number of people who interfaced with our portal and used its tools. In our fact finding, we determined that there were several problems: the site was slow to load, the marketing materials weren’t reaching a segment of the population, and the site didn’t provide tools that were useful. Based on how we structured our findings, it gave us a much clearer picture of how we would need to structure our solution – we needed to address each of these problems.</a:t>
            </a:r>
          </a:p>
          <a:p>
            <a:endParaRPr lang="en-US" altLang="en-US" b="0" i="1" baseline="0" dirty="0" smtClean="0"/>
          </a:p>
          <a:p>
            <a:r>
              <a:rPr lang="en-US" altLang="en-US" i="1" dirty="0" smtClean="0"/>
              <a:t>The</a:t>
            </a:r>
            <a:r>
              <a:rPr lang="en-US" altLang="en-US" i="1" baseline="0" dirty="0" smtClean="0"/>
              <a:t> next phase, Data Gathering, is where we do the necessary background research to determine the best solutions to the challenges we’ve identified. We determine what needs to be collected, how we’re going to collect it, and once it’s collected, where we are going to store it.</a:t>
            </a:r>
          </a:p>
          <a:p>
            <a:endParaRPr lang="en-US" altLang="en-US" i="1" baseline="0" dirty="0" smtClean="0"/>
          </a:p>
          <a:p>
            <a:r>
              <a:rPr lang="en-US" altLang="en-US" i="1" baseline="0" dirty="0" smtClean="0"/>
              <a:t>The fourth phase, Synthesis, is where we synthesize the data we collect. We organize information to make clear the factual basis for recommendations. As you can see on the chart, the second, third and fourth phases can sometimes take the majority of the time to complete, because based on the data we find, we may have to go </a:t>
            </a:r>
            <a:r>
              <a:rPr lang="en-US" altLang="en-US" i="1" baseline="0" dirty="0" err="1" smtClean="0"/>
              <a:t>bac</a:t>
            </a:r>
            <a:r>
              <a:rPr lang="en-US" altLang="en-US" i="1" baseline="0" dirty="0" smtClean="0"/>
              <a:t> k to the Structure phase. Sometimes, we think we’ve structured something correctly, begin to collect data and synthesize it, but then determine that our data does not support our structure. In these instances, we have to return to the structure phase and begin again. When creating a project timeline, it’s important to keep this in mind.</a:t>
            </a:r>
          </a:p>
          <a:p>
            <a:endParaRPr lang="en-US" altLang="en-US" i="1" baseline="0" dirty="0" smtClean="0"/>
          </a:p>
          <a:p>
            <a:r>
              <a:rPr lang="en-US" altLang="en-US" i="1" baseline="0" dirty="0" smtClean="0"/>
              <a:t>Finally, during the last stage, we present these findings and our proposed solution to the client. It’s important to note that this should *not* be the first time the client sees what you are doing and the direction you are headed. As also noted on the chart, there should be constant communication with them to ensure you’re all on the same page. The last phase is really to finalize that what you are planning to deliver (whether it’s a technical solution, a strategic plan, or something else) is what the client expects.</a:t>
            </a:r>
          </a:p>
          <a:p>
            <a:endParaRPr lang="en-US" altLang="en-US" i="1" baseline="0" dirty="0" smtClean="0"/>
          </a:p>
          <a:p>
            <a:endParaRPr lang="en-US" altLang="en-US" i="1" baseline="0" dirty="0" smtClean="0"/>
          </a:p>
          <a:p>
            <a:endParaRPr lang="en-US" altLang="en-US" dirty="0" smtClean="0"/>
          </a:p>
          <a:p>
            <a:r>
              <a:rPr lang="en-US" altLang="en-US" dirty="0" smtClean="0"/>
              <a:t>Next, we discuss the structure</a:t>
            </a:r>
            <a:r>
              <a:rPr lang="en-US" altLang="en-US" baseline="0" dirty="0" smtClean="0"/>
              <a:t> </a:t>
            </a:r>
            <a:endParaRPr lang="en-US" altLang="en-US" dirty="0" smtClean="0"/>
          </a:p>
          <a:p>
            <a:endParaRPr lang="en-US" altLang="en-US" dirty="0" smtClean="0"/>
          </a:p>
          <a:p>
            <a:r>
              <a:rPr lang="en-US" altLang="en-US" dirty="0" smtClean="0"/>
              <a:t>IBC </a:t>
            </a:r>
            <a:r>
              <a:rPr lang="en-US" altLang="en-US" dirty="0"/>
              <a:t>has five stages and normally involves iteration—but always with an eye on the clock.</a:t>
            </a:r>
          </a:p>
          <a:p>
            <a:endParaRPr lang="en-US" altLang="en-US" dirty="0"/>
          </a:p>
          <a:p>
            <a:r>
              <a:rPr lang="en-US" altLang="en-US" dirty="0"/>
              <a:t>Although the five stages are sequential, discoveries in one stage can, and often should, require revisiting a previous stage.</a:t>
            </a:r>
          </a:p>
          <a:p>
            <a:endParaRPr lang="en-US" altLang="en-US" dirty="0"/>
          </a:p>
          <a:p>
            <a:r>
              <a:rPr lang="en-US" altLang="en-US" dirty="0"/>
              <a:t>Plan for these iterations in the engagement schedule and always keep in mind dates for project milestones and final deliverables.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06DD1D-D710-4A95-99C5-3D769238A1B6}" type="slidenum">
              <a:rPr lang="en-US" altLang="en-US"/>
              <a:pPr/>
              <a:t>8</a:t>
            </a:fld>
            <a:endParaRPr lang="en-US" altLang="en-US"/>
          </a:p>
        </p:txBody>
      </p:sp>
      <p:sp>
        <p:nvSpPr>
          <p:cNvPr id="1413122" name="Rectangle 2"/>
          <p:cNvSpPr>
            <a:spLocks noRot="1" noChangeArrowheads="1" noTextEdit="1"/>
          </p:cNvSpPr>
          <p:nvPr>
            <p:ph type="sldImg"/>
          </p:nvPr>
        </p:nvSpPr>
        <p:spPr>
          <a:xfrm>
            <a:off x="1144588" y="687388"/>
            <a:ext cx="4572000" cy="3429000"/>
          </a:xfrm>
          <a:ln/>
        </p:spPr>
      </p:sp>
      <p:sp>
        <p:nvSpPr>
          <p:cNvPr id="1413124" name="Rectangle 4"/>
          <p:cNvSpPr>
            <a:spLocks noGrp="1" noChangeArrowheads="1"/>
          </p:cNvSpPr>
          <p:nvPr>
            <p:ph type="body" idx="1"/>
          </p:nvPr>
        </p:nvSpPr>
        <p:spPr/>
        <p:txBody>
          <a:bodyPr/>
          <a:lstStyle/>
          <a:p>
            <a:r>
              <a:rPr lang="en-AU" altLang="en-US" dirty="0" smtClean="0"/>
              <a:t>Particularly important in Morocco</a:t>
            </a:r>
            <a:r>
              <a:rPr lang="en-AU" altLang="en-US" baseline="0" dirty="0" smtClean="0"/>
              <a:t> based on the Cultural Profile we’ve already seen!</a:t>
            </a:r>
            <a:endParaRPr lang="en-AU"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9B3224-4977-4DE4-AE62-1FC236FC54CF}" type="slidenum">
              <a:rPr lang="en-US" altLang="en-US"/>
              <a:pPr/>
              <a:t>9</a:t>
            </a:fld>
            <a:endParaRPr lang="en-US" altLang="en-US"/>
          </a:p>
        </p:txBody>
      </p:sp>
      <p:sp>
        <p:nvSpPr>
          <p:cNvPr id="1417218" name="Rectangle 2"/>
          <p:cNvSpPr>
            <a:spLocks noRot="1" noChangeArrowheads="1" noTextEdit="1"/>
          </p:cNvSpPr>
          <p:nvPr>
            <p:ph type="sldImg"/>
          </p:nvPr>
        </p:nvSpPr>
        <p:spPr>
          <a:xfrm>
            <a:off x="1144588" y="687388"/>
            <a:ext cx="4572000" cy="3429000"/>
          </a:xfrm>
          <a:ln/>
        </p:spPr>
      </p:sp>
      <p:sp>
        <p:nvSpPr>
          <p:cNvPr id="1417220" name="Rectangle 4"/>
          <p:cNvSpPr>
            <a:spLocks noGrp="1" noChangeArrowheads="1"/>
          </p:cNvSpPr>
          <p:nvPr>
            <p:ph type="body" idx="1"/>
          </p:nvPr>
        </p:nvSpPr>
        <p:spPr/>
        <p:txBody>
          <a:bodyPr/>
          <a:lstStyle/>
          <a:p>
            <a:endParaRPr lang="en-AU"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7B937E-C42D-48BE-B62C-FB0AF8D91199}" type="slidenum">
              <a:rPr lang="en-US" altLang="en-US"/>
              <a:pPr/>
              <a:t>10</a:t>
            </a:fld>
            <a:endParaRPr lang="en-US" altLang="en-US"/>
          </a:p>
        </p:txBody>
      </p:sp>
      <p:sp>
        <p:nvSpPr>
          <p:cNvPr id="1429506" name="Rectangle 2"/>
          <p:cNvSpPr>
            <a:spLocks noRot="1" noChangeArrowheads="1" noTextEdit="1"/>
          </p:cNvSpPr>
          <p:nvPr>
            <p:ph type="sldImg"/>
          </p:nvPr>
        </p:nvSpPr>
        <p:spPr>
          <a:xfrm>
            <a:off x="1144588" y="687388"/>
            <a:ext cx="4572000" cy="3429000"/>
          </a:xfrm>
          <a:ln/>
        </p:spPr>
      </p:sp>
      <p:sp>
        <p:nvSpPr>
          <p:cNvPr id="1429508" name="Rectangle 4"/>
          <p:cNvSpPr>
            <a:spLocks noGrp="1" noChangeArrowheads="1"/>
          </p:cNvSpPr>
          <p:nvPr>
            <p:ph type="body" idx="1"/>
          </p:nvPr>
        </p:nvSpPr>
        <p:spPr/>
        <p:txBody>
          <a:bodyPr/>
          <a:lstStyle/>
          <a:p>
            <a:endParaRPr lang="en-AU"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Brittany’s Examples:</a:t>
            </a:r>
          </a:p>
          <a:p>
            <a:pPr marL="171450" indent="-171450">
              <a:buFontTx/>
              <a:buChar char="-"/>
            </a:pPr>
            <a:r>
              <a:rPr lang="en-US" dirty="0" smtClean="0"/>
              <a:t>Performance Measures project at USAID - IBC</a:t>
            </a:r>
          </a:p>
          <a:p>
            <a:pPr marL="171450" indent="-171450">
              <a:buFontTx/>
              <a:buChar char="-"/>
            </a:pPr>
            <a:r>
              <a:rPr lang="en-US" dirty="0" smtClean="0"/>
              <a:t>User</a:t>
            </a:r>
            <a:r>
              <a:rPr lang="en-US" baseline="0" dirty="0" smtClean="0"/>
              <a:t> Adoption examples at Navy &amp; Department of Energy – IBC</a:t>
            </a:r>
          </a:p>
          <a:p>
            <a:pPr marL="171450" indent="-171450">
              <a:buFontTx/>
              <a:buChar char="-"/>
            </a:pPr>
            <a:r>
              <a:rPr lang="en-US" baseline="0" dirty="0" smtClean="0"/>
              <a:t>Navy CNIC – Trusted Business Advisor</a:t>
            </a:r>
            <a:endParaRPr lang="en-US" dirty="0"/>
          </a:p>
        </p:txBody>
      </p:sp>
      <p:sp>
        <p:nvSpPr>
          <p:cNvPr id="4" name="Slide Number Placeholder 3"/>
          <p:cNvSpPr>
            <a:spLocks noGrp="1"/>
          </p:cNvSpPr>
          <p:nvPr>
            <p:ph type="sldNum" sz="quarter" idx="10"/>
          </p:nvPr>
        </p:nvSpPr>
        <p:spPr/>
        <p:txBody>
          <a:bodyPr/>
          <a:lstStyle/>
          <a:p>
            <a:fld id="{72094093-41DB-4388-A760-C34D54AC868F}" type="slidenum">
              <a:rPr lang="en-US" smtClean="0"/>
              <a:t>11</a:t>
            </a:fld>
            <a:endParaRPr lang="en-US"/>
          </a:p>
        </p:txBody>
      </p:sp>
    </p:spTree>
    <p:extLst>
      <p:ext uri="{BB962C8B-B14F-4D97-AF65-F5344CB8AC3E}">
        <p14:creationId xmlns:p14="http://schemas.microsoft.com/office/powerpoint/2010/main" val="327437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50C578F7-406F-4A86-8CEC-1A12A46DF8F3}" type="slidenum">
              <a:rPr lang="en-GB" altLang="en-US"/>
              <a:pPr/>
              <a:t>‹#›</a:t>
            </a:fld>
            <a:endParaRPr lang="en-GB" altLang="en-US"/>
          </a:p>
        </p:txBody>
      </p:sp>
    </p:spTree>
    <p:extLst>
      <p:ext uri="{BB962C8B-B14F-4D97-AF65-F5344CB8AC3E}">
        <p14:creationId xmlns:p14="http://schemas.microsoft.com/office/powerpoint/2010/main" val="315608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99C713E-902D-4F9B-BD06-88DFAF0931B3}" type="slidenum">
              <a:rPr lang="en-GB" altLang="en-US"/>
              <a:pPr/>
              <a:t>‹#›</a:t>
            </a:fld>
            <a:endParaRPr lang="en-GB" altLang="en-US"/>
          </a:p>
        </p:txBody>
      </p:sp>
    </p:spTree>
    <p:extLst>
      <p:ext uri="{BB962C8B-B14F-4D97-AF65-F5344CB8AC3E}">
        <p14:creationId xmlns:p14="http://schemas.microsoft.com/office/powerpoint/2010/main" val="339006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3875" y="554038"/>
            <a:ext cx="2095500" cy="26146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5788" y="554038"/>
            <a:ext cx="6135687" cy="26146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6F5E092-4787-4E75-9218-73BBD3E509B8}" type="slidenum">
              <a:rPr lang="en-GB" altLang="en-US"/>
              <a:pPr/>
              <a:t>‹#›</a:t>
            </a:fld>
            <a:endParaRPr lang="en-GB" altLang="en-US"/>
          </a:p>
        </p:txBody>
      </p:sp>
    </p:spTree>
    <p:extLst>
      <p:ext uri="{BB962C8B-B14F-4D97-AF65-F5344CB8AC3E}">
        <p14:creationId xmlns:p14="http://schemas.microsoft.com/office/powerpoint/2010/main" val="3572089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5788" y="554038"/>
            <a:ext cx="8383587" cy="5762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15950" y="1214438"/>
            <a:ext cx="3519488" cy="1954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87838" y="1214438"/>
            <a:ext cx="3521075" cy="1954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8574088" y="6002338"/>
            <a:ext cx="788987" cy="323850"/>
          </a:xfrm>
        </p:spPr>
        <p:txBody>
          <a:bodyPr/>
          <a:lstStyle>
            <a:lvl1pPr>
              <a:defRPr/>
            </a:lvl1pPr>
          </a:lstStyle>
          <a:p>
            <a:fld id="{1BADA1F9-1171-48E0-9CA7-BBB466739F89}" type="slidenum">
              <a:rPr lang="en-GB" altLang="en-US"/>
              <a:pPr/>
              <a:t>‹#›</a:t>
            </a:fld>
            <a:endParaRPr lang="en-GB" altLang="en-US"/>
          </a:p>
        </p:txBody>
      </p:sp>
    </p:spTree>
    <p:extLst>
      <p:ext uri="{BB962C8B-B14F-4D97-AF65-F5344CB8AC3E}">
        <p14:creationId xmlns:p14="http://schemas.microsoft.com/office/powerpoint/2010/main" val="843386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85788" y="554038"/>
            <a:ext cx="8383587" cy="26146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Slide Number Placeholder 2"/>
          <p:cNvSpPr>
            <a:spLocks noGrp="1"/>
          </p:cNvSpPr>
          <p:nvPr>
            <p:ph type="sldNum" sz="quarter" idx="10"/>
          </p:nvPr>
        </p:nvSpPr>
        <p:spPr>
          <a:xfrm>
            <a:off x="8574088" y="6002338"/>
            <a:ext cx="788987" cy="323850"/>
          </a:xfrm>
        </p:spPr>
        <p:txBody>
          <a:bodyPr/>
          <a:lstStyle>
            <a:lvl1pPr>
              <a:defRPr/>
            </a:lvl1pPr>
          </a:lstStyle>
          <a:p>
            <a:fld id="{A122E947-5A3C-432D-9E80-4E97DC1AEF71}" type="slidenum">
              <a:rPr lang="en-GB" altLang="en-US"/>
              <a:pPr/>
              <a:t>‹#›</a:t>
            </a:fld>
            <a:endParaRPr lang="en-GB" altLang="en-US"/>
          </a:p>
        </p:txBody>
      </p:sp>
    </p:spTree>
    <p:extLst>
      <p:ext uri="{BB962C8B-B14F-4D97-AF65-F5344CB8AC3E}">
        <p14:creationId xmlns:p14="http://schemas.microsoft.com/office/powerpoint/2010/main" val="3821770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613F220D-1442-4250-B632-2B676A636850}" type="slidenum">
              <a:rPr lang="en-GB" altLang="en-US"/>
              <a:pPr/>
              <a:t>‹#›</a:t>
            </a:fld>
            <a:endParaRPr lang="en-GB" altLang="en-US"/>
          </a:p>
        </p:txBody>
      </p:sp>
    </p:spTree>
    <p:extLst>
      <p:ext uri="{BB962C8B-B14F-4D97-AF65-F5344CB8AC3E}">
        <p14:creationId xmlns:p14="http://schemas.microsoft.com/office/powerpoint/2010/main" val="42567487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8D3D843-1AAB-4B29-A1E3-6820412A8641}" type="slidenum">
              <a:rPr lang="en-GB" altLang="en-US"/>
              <a:pPr/>
              <a:t>‹#›</a:t>
            </a:fld>
            <a:endParaRPr lang="en-GB" altLang="en-US"/>
          </a:p>
        </p:txBody>
      </p:sp>
    </p:spTree>
    <p:extLst>
      <p:ext uri="{BB962C8B-B14F-4D97-AF65-F5344CB8AC3E}">
        <p14:creationId xmlns:p14="http://schemas.microsoft.com/office/powerpoint/2010/main" val="7915936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91D35092-1092-47AB-8625-2F8B08906C13}" type="slidenum">
              <a:rPr lang="en-GB" altLang="en-US"/>
              <a:pPr/>
              <a:t>‹#›</a:t>
            </a:fld>
            <a:endParaRPr lang="en-GB" altLang="en-US"/>
          </a:p>
        </p:txBody>
      </p:sp>
    </p:spTree>
    <p:extLst>
      <p:ext uri="{BB962C8B-B14F-4D97-AF65-F5344CB8AC3E}">
        <p14:creationId xmlns:p14="http://schemas.microsoft.com/office/powerpoint/2010/main" val="11011923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5950" y="1214438"/>
            <a:ext cx="3519488" cy="4778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87838" y="1214438"/>
            <a:ext cx="3521075" cy="4778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CA235CB1-BD5A-4339-8605-AD3A160D057E}" type="slidenum">
              <a:rPr lang="en-GB" altLang="en-US"/>
              <a:pPr/>
              <a:t>‹#›</a:t>
            </a:fld>
            <a:endParaRPr lang="en-GB" altLang="en-US"/>
          </a:p>
        </p:txBody>
      </p:sp>
    </p:spTree>
    <p:extLst>
      <p:ext uri="{BB962C8B-B14F-4D97-AF65-F5344CB8AC3E}">
        <p14:creationId xmlns:p14="http://schemas.microsoft.com/office/powerpoint/2010/main" val="24671168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CE642F86-1B8F-474F-9562-A5512BB0C675}" type="slidenum">
              <a:rPr lang="en-GB" altLang="en-US"/>
              <a:pPr/>
              <a:t>‹#›</a:t>
            </a:fld>
            <a:endParaRPr lang="en-GB" altLang="en-US"/>
          </a:p>
        </p:txBody>
      </p:sp>
    </p:spTree>
    <p:extLst>
      <p:ext uri="{BB962C8B-B14F-4D97-AF65-F5344CB8AC3E}">
        <p14:creationId xmlns:p14="http://schemas.microsoft.com/office/powerpoint/2010/main" val="23802813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3CEB615B-01F2-4F45-9999-9766E96D090D}" type="slidenum">
              <a:rPr lang="en-GB" altLang="en-US"/>
              <a:pPr/>
              <a:t>‹#›</a:t>
            </a:fld>
            <a:endParaRPr lang="en-GB" altLang="en-US"/>
          </a:p>
        </p:txBody>
      </p:sp>
    </p:spTree>
    <p:extLst>
      <p:ext uri="{BB962C8B-B14F-4D97-AF65-F5344CB8AC3E}">
        <p14:creationId xmlns:p14="http://schemas.microsoft.com/office/powerpoint/2010/main" val="193089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408A090-C936-459B-AE96-90F98F41971C}" type="slidenum">
              <a:rPr lang="en-GB" altLang="en-US"/>
              <a:pPr/>
              <a:t>‹#›</a:t>
            </a:fld>
            <a:endParaRPr lang="en-GB" altLang="en-US"/>
          </a:p>
        </p:txBody>
      </p:sp>
    </p:spTree>
    <p:extLst>
      <p:ext uri="{BB962C8B-B14F-4D97-AF65-F5344CB8AC3E}">
        <p14:creationId xmlns:p14="http://schemas.microsoft.com/office/powerpoint/2010/main" val="776614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9357E1DE-175C-4618-AE97-3F518E3550C1}" type="slidenum">
              <a:rPr lang="en-GB" altLang="en-US"/>
              <a:pPr/>
              <a:t>‹#›</a:t>
            </a:fld>
            <a:endParaRPr lang="en-GB" altLang="en-US"/>
          </a:p>
        </p:txBody>
      </p:sp>
    </p:spTree>
    <p:extLst>
      <p:ext uri="{BB962C8B-B14F-4D97-AF65-F5344CB8AC3E}">
        <p14:creationId xmlns:p14="http://schemas.microsoft.com/office/powerpoint/2010/main" val="2103229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30C1F13-8770-4971-A95E-4C2473D45A49}" type="slidenum">
              <a:rPr lang="en-GB" altLang="en-US"/>
              <a:pPr/>
              <a:t>‹#›</a:t>
            </a:fld>
            <a:endParaRPr lang="en-GB" altLang="en-US"/>
          </a:p>
        </p:txBody>
      </p:sp>
    </p:spTree>
    <p:extLst>
      <p:ext uri="{BB962C8B-B14F-4D97-AF65-F5344CB8AC3E}">
        <p14:creationId xmlns:p14="http://schemas.microsoft.com/office/powerpoint/2010/main" val="22016722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765041B-8217-4CD6-93C7-6D1196A05FAB}" type="slidenum">
              <a:rPr lang="en-GB" altLang="en-US"/>
              <a:pPr/>
              <a:t>‹#›</a:t>
            </a:fld>
            <a:endParaRPr lang="en-GB" altLang="en-US"/>
          </a:p>
        </p:txBody>
      </p:sp>
    </p:spTree>
    <p:extLst>
      <p:ext uri="{BB962C8B-B14F-4D97-AF65-F5344CB8AC3E}">
        <p14:creationId xmlns:p14="http://schemas.microsoft.com/office/powerpoint/2010/main" val="39888816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A850D08B-788E-4DFC-B5ED-114C9911C2FF}" type="slidenum">
              <a:rPr lang="en-GB" altLang="en-US"/>
              <a:pPr/>
              <a:t>‹#›</a:t>
            </a:fld>
            <a:endParaRPr lang="en-GB" altLang="en-US"/>
          </a:p>
        </p:txBody>
      </p:sp>
    </p:spTree>
    <p:extLst>
      <p:ext uri="{BB962C8B-B14F-4D97-AF65-F5344CB8AC3E}">
        <p14:creationId xmlns:p14="http://schemas.microsoft.com/office/powerpoint/2010/main" val="7932174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3875" y="265113"/>
            <a:ext cx="20955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5788" y="265113"/>
            <a:ext cx="6135687"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1782AC9-CB44-4E3A-97FC-01A537418BAA}" type="slidenum">
              <a:rPr lang="en-GB" altLang="en-US"/>
              <a:pPr/>
              <a:t>‹#›</a:t>
            </a:fld>
            <a:endParaRPr lang="en-GB" altLang="en-US"/>
          </a:p>
        </p:txBody>
      </p:sp>
    </p:spTree>
    <p:extLst>
      <p:ext uri="{BB962C8B-B14F-4D97-AF65-F5344CB8AC3E}">
        <p14:creationId xmlns:p14="http://schemas.microsoft.com/office/powerpoint/2010/main" val="218352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213E45E0-3C0E-4680-B5C0-A664F239214F}" type="slidenum">
              <a:rPr lang="en-GB" altLang="en-US"/>
              <a:pPr/>
              <a:t>‹#›</a:t>
            </a:fld>
            <a:endParaRPr lang="en-GB" altLang="en-US"/>
          </a:p>
        </p:txBody>
      </p:sp>
    </p:spTree>
    <p:extLst>
      <p:ext uri="{BB962C8B-B14F-4D97-AF65-F5344CB8AC3E}">
        <p14:creationId xmlns:p14="http://schemas.microsoft.com/office/powerpoint/2010/main" val="2532993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5950" y="1214438"/>
            <a:ext cx="3519488" cy="1954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87838" y="1214438"/>
            <a:ext cx="3521075" cy="1954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00C28EF8-2C1B-4297-A2DC-D1B6D19BC83B}" type="slidenum">
              <a:rPr lang="en-GB" altLang="en-US"/>
              <a:pPr/>
              <a:t>‹#›</a:t>
            </a:fld>
            <a:endParaRPr lang="en-GB" altLang="en-US"/>
          </a:p>
        </p:txBody>
      </p:sp>
    </p:spTree>
    <p:extLst>
      <p:ext uri="{BB962C8B-B14F-4D97-AF65-F5344CB8AC3E}">
        <p14:creationId xmlns:p14="http://schemas.microsoft.com/office/powerpoint/2010/main" val="264976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950C92F8-60A2-470F-9BD0-C596827DE598}" type="slidenum">
              <a:rPr lang="en-GB" altLang="en-US"/>
              <a:pPr/>
              <a:t>‹#›</a:t>
            </a:fld>
            <a:endParaRPr lang="en-GB" altLang="en-US"/>
          </a:p>
        </p:txBody>
      </p:sp>
    </p:spTree>
    <p:extLst>
      <p:ext uri="{BB962C8B-B14F-4D97-AF65-F5344CB8AC3E}">
        <p14:creationId xmlns:p14="http://schemas.microsoft.com/office/powerpoint/2010/main" val="1296058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57456E0F-4CDC-443F-9796-272DE751177E}" type="slidenum">
              <a:rPr lang="en-GB" altLang="en-US"/>
              <a:pPr/>
              <a:t>‹#›</a:t>
            </a:fld>
            <a:endParaRPr lang="en-GB" altLang="en-US"/>
          </a:p>
        </p:txBody>
      </p:sp>
    </p:spTree>
    <p:extLst>
      <p:ext uri="{BB962C8B-B14F-4D97-AF65-F5344CB8AC3E}">
        <p14:creationId xmlns:p14="http://schemas.microsoft.com/office/powerpoint/2010/main" val="3269468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F2A6EF69-2179-44D4-A0FC-BC4AFA3BC5BE}" type="slidenum">
              <a:rPr lang="en-GB" altLang="en-US"/>
              <a:pPr/>
              <a:t>‹#›</a:t>
            </a:fld>
            <a:endParaRPr lang="en-GB" altLang="en-US"/>
          </a:p>
        </p:txBody>
      </p:sp>
    </p:spTree>
    <p:extLst>
      <p:ext uri="{BB962C8B-B14F-4D97-AF65-F5344CB8AC3E}">
        <p14:creationId xmlns:p14="http://schemas.microsoft.com/office/powerpoint/2010/main" val="14408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7223E92-0289-4BA5-996E-EFB6595FB02C}" type="slidenum">
              <a:rPr lang="en-GB" altLang="en-US"/>
              <a:pPr/>
              <a:t>‹#›</a:t>
            </a:fld>
            <a:endParaRPr lang="en-GB" altLang="en-US"/>
          </a:p>
        </p:txBody>
      </p:sp>
    </p:spTree>
    <p:extLst>
      <p:ext uri="{BB962C8B-B14F-4D97-AF65-F5344CB8AC3E}">
        <p14:creationId xmlns:p14="http://schemas.microsoft.com/office/powerpoint/2010/main" val="42041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D751D41-F126-47A1-A007-DF84C0D7B816}" type="slidenum">
              <a:rPr lang="en-GB" altLang="en-US"/>
              <a:pPr/>
              <a:t>‹#›</a:t>
            </a:fld>
            <a:endParaRPr lang="en-GB" altLang="en-US"/>
          </a:p>
        </p:txBody>
      </p:sp>
    </p:spTree>
    <p:extLst>
      <p:ext uri="{BB962C8B-B14F-4D97-AF65-F5344CB8AC3E}">
        <p14:creationId xmlns:p14="http://schemas.microsoft.com/office/powerpoint/2010/main" val="2552637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2.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90217" name="Picture 9" descr="powerpoint_2007_light_0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17463"/>
            <a:ext cx="9144000" cy="6869112"/>
          </a:xfrm>
          <a:prstGeom prst="rect">
            <a:avLst/>
          </a:prstGeom>
          <a:noFill/>
          <a:extLst>
            <a:ext uri="{909E8E84-426E-40DD-AFC4-6F175D3DCCD1}">
              <a14:hiddenFill xmlns:a14="http://schemas.microsoft.com/office/drawing/2010/main">
                <a:solidFill>
                  <a:srgbClr val="FFFFFF"/>
                </a:solidFill>
              </a14:hiddenFill>
            </a:ext>
          </a:extLst>
        </p:spPr>
      </p:pic>
      <p:sp>
        <p:nvSpPr>
          <p:cNvPr id="990211" name="Rectangle 3"/>
          <p:cNvSpPr>
            <a:spLocks noGrp="1" noChangeArrowheads="1"/>
          </p:cNvSpPr>
          <p:nvPr>
            <p:ph type="sldNum" sz="quarter" idx="4"/>
          </p:nvPr>
        </p:nvSpPr>
        <p:spPr bwMode="auto">
          <a:xfrm>
            <a:off x="8574088" y="6002338"/>
            <a:ext cx="78898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982" tIns="68392" rIns="91428" bIns="45714" numCol="1" anchor="t" anchorCtr="0" compatLnSpc="1">
            <a:prstTxWarp prst="textNoShape">
              <a:avLst/>
            </a:prstTxWarp>
          </a:bodyPr>
          <a:lstStyle>
            <a:lvl1pPr>
              <a:defRPr sz="1200" b="1">
                <a:solidFill>
                  <a:srgbClr val="CC660B"/>
                </a:solidFill>
              </a:defRPr>
            </a:lvl1pPr>
          </a:lstStyle>
          <a:p>
            <a:pPr fontAlgn="base">
              <a:spcBef>
                <a:spcPct val="0"/>
              </a:spcBef>
              <a:spcAft>
                <a:spcPct val="0"/>
              </a:spcAft>
            </a:pPr>
            <a:fld id="{B7E61CF5-67E3-45D6-A38C-D0DA68ED7B7C}" type="slidenum">
              <a:rPr lang="en-GB" altLang="en-US">
                <a:latin typeface="Verdana" pitchFamily="34" charset="0"/>
              </a:rPr>
              <a:pPr fontAlgn="base">
                <a:spcBef>
                  <a:spcPct val="0"/>
                </a:spcBef>
                <a:spcAft>
                  <a:spcPct val="0"/>
                </a:spcAft>
              </a:pPr>
              <a:t>‹#›</a:t>
            </a:fld>
            <a:endParaRPr lang="en-GB" altLang="en-US">
              <a:latin typeface="Verdana" pitchFamily="34" charset="0"/>
            </a:endParaRPr>
          </a:p>
        </p:txBody>
      </p:sp>
      <p:sp>
        <p:nvSpPr>
          <p:cNvPr id="990212" name="Text Box 4"/>
          <p:cNvSpPr txBox="1">
            <a:spLocks noChangeArrowheads="1"/>
          </p:cNvSpPr>
          <p:nvPr/>
        </p:nvSpPr>
        <p:spPr bwMode="auto">
          <a:xfrm>
            <a:off x="6053138" y="6564313"/>
            <a:ext cx="2519362"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8" tIns="45714" rIns="91428" bIns="45714">
            <a:spAutoFit/>
          </a:bodyPr>
          <a:lstStyle>
            <a:lvl1pPr>
              <a:defRPr>
                <a:solidFill>
                  <a:schemeClr val="tx1"/>
                </a:solidFill>
                <a:latin typeface="Arial" charset="0"/>
                <a:cs typeface="Arial" charset="0"/>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marL="1827213">
              <a:defRPr>
                <a:solidFill>
                  <a:schemeClr val="tx1"/>
                </a:solidFill>
                <a:latin typeface="Arial" charset="0"/>
                <a:cs typeface="Arial" charset="0"/>
              </a:defRPr>
            </a:lvl5pPr>
            <a:lvl6pPr marL="2284413" fontAlgn="base">
              <a:spcBef>
                <a:spcPct val="0"/>
              </a:spcBef>
              <a:spcAft>
                <a:spcPct val="0"/>
              </a:spcAft>
              <a:defRPr>
                <a:solidFill>
                  <a:schemeClr val="tx1"/>
                </a:solidFill>
                <a:latin typeface="Arial" charset="0"/>
                <a:cs typeface="Arial" charset="0"/>
              </a:defRPr>
            </a:lvl6pPr>
            <a:lvl7pPr marL="2741613" fontAlgn="base">
              <a:spcBef>
                <a:spcPct val="0"/>
              </a:spcBef>
              <a:spcAft>
                <a:spcPct val="0"/>
              </a:spcAft>
              <a:defRPr>
                <a:solidFill>
                  <a:schemeClr val="tx1"/>
                </a:solidFill>
                <a:latin typeface="Arial" charset="0"/>
                <a:cs typeface="Arial" charset="0"/>
              </a:defRPr>
            </a:lvl7pPr>
            <a:lvl8pPr marL="3198813" fontAlgn="base">
              <a:spcBef>
                <a:spcPct val="0"/>
              </a:spcBef>
              <a:spcAft>
                <a:spcPct val="0"/>
              </a:spcAft>
              <a:defRPr>
                <a:solidFill>
                  <a:schemeClr val="tx1"/>
                </a:solidFill>
                <a:latin typeface="Arial" charset="0"/>
                <a:cs typeface="Arial" charset="0"/>
              </a:defRPr>
            </a:lvl8pPr>
            <a:lvl9pPr marL="3656013" fontAlgn="base">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n-GB" altLang="en-US" sz="800" b="1" dirty="0">
                <a:solidFill>
                  <a:srgbClr val="5695CE"/>
                </a:solidFill>
                <a:latin typeface="Verdana" pitchFamily="34" charset="0"/>
              </a:rPr>
              <a:t>© Copyright IBM </a:t>
            </a:r>
            <a:r>
              <a:rPr lang="en-GB" altLang="en-US" sz="800" b="1" dirty="0" smtClean="0">
                <a:solidFill>
                  <a:srgbClr val="5695CE"/>
                </a:solidFill>
                <a:latin typeface="Verdana" pitchFamily="34" charset="0"/>
              </a:rPr>
              <a:t>Corporation</a:t>
            </a:r>
            <a:endParaRPr lang="en-GB" altLang="en-US" sz="800" b="1" dirty="0">
              <a:solidFill>
                <a:srgbClr val="5695CE"/>
              </a:solidFill>
              <a:latin typeface="Verdana" pitchFamily="34" charset="0"/>
            </a:endParaRPr>
          </a:p>
        </p:txBody>
      </p:sp>
      <p:sp>
        <p:nvSpPr>
          <p:cNvPr id="990213" name="Rectangle 5"/>
          <p:cNvSpPr>
            <a:spLocks noGrp="1" noChangeArrowheads="1"/>
          </p:cNvSpPr>
          <p:nvPr>
            <p:ph type="title"/>
          </p:nvPr>
        </p:nvSpPr>
        <p:spPr bwMode="auto">
          <a:xfrm>
            <a:off x="585788" y="554038"/>
            <a:ext cx="8383587"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b" anchorCtr="0" compatLnSpc="1">
            <a:prstTxWarp prst="textNoShape">
              <a:avLst/>
            </a:prstTxWarp>
          </a:bodyPr>
          <a:lstStyle/>
          <a:p>
            <a:pPr lvl="0"/>
            <a:r>
              <a:rPr lang="en-US" altLang="en-US" smtClean="0"/>
              <a:t>Click to add Target Audience</a:t>
            </a:r>
          </a:p>
        </p:txBody>
      </p:sp>
      <p:sp>
        <p:nvSpPr>
          <p:cNvPr id="990214" name="Rectangle 6"/>
          <p:cNvSpPr>
            <a:spLocks noGrp="1" noChangeArrowheads="1"/>
          </p:cNvSpPr>
          <p:nvPr>
            <p:ph type="body" idx="1"/>
          </p:nvPr>
        </p:nvSpPr>
        <p:spPr bwMode="auto">
          <a:xfrm>
            <a:off x="615950" y="1214438"/>
            <a:ext cx="7192963" cy="1954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t" anchorCtr="0" compatLnSpc="1">
            <a:prstTxWarp prst="textNoShape">
              <a:avLst/>
            </a:prstTxWarp>
          </a:bodyPr>
          <a:lstStyle/>
          <a:p>
            <a:pPr lvl="0"/>
            <a:r>
              <a:rPr lang="en-US" altLang="en-US" smtClean="0"/>
              <a:t>Level One Text</a:t>
            </a:r>
          </a:p>
          <a:p>
            <a:pPr lvl="1"/>
            <a:r>
              <a:rPr lang="en-US" altLang="en-US" smtClean="0"/>
              <a:t>Level Two Text</a:t>
            </a:r>
          </a:p>
          <a:p>
            <a:pPr lvl="2"/>
            <a:r>
              <a:rPr lang="en-US" altLang="en-US" smtClean="0"/>
              <a:t>Level Three Text</a:t>
            </a:r>
          </a:p>
          <a:p>
            <a:pPr lvl="3"/>
            <a:r>
              <a:rPr lang="en-US" altLang="en-US" smtClean="0"/>
              <a:t>Level Four Text</a:t>
            </a:r>
          </a:p>
          <a:p>
            <a:pPr lvl="4"/>
            <a:r>
              <a:rPr lang="en-US" altLang="en-US" smtClean="0"/>
              <a:t>Level Five Text</a:t>
            </a:r>
          </a:p>
        </p:txBody>
      </p:sp>
    </p:spTree>
    <p:extLst>
      <p:ext uri="{BB962C8B-B14F-4D97-AF65-F5344CB8AC3E}">
        <p14:creationId xmlns:p14="http://schemas.microsoft.com/office/powerpoint/2010/main" val="21920663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fontAlgn="base">
        <a:spcBef>
          <a:spcPct val="0"/>
        </a:spcBef>
        <a:spcAft>
          <a:spcPct val="0"/>
        </a:spcAft>
        <a:defRPr sz="2800" b="1">
          <a:solidFill>
            <a:srgbClr val="E67300"/>
          </a:solidFill>
          <a:latin typeface="+mj-lt"/>
          <a:ea typeface="+mj-ea"/>
          <a:cs typeface="+mj-cs"/>
        </a:defRPr>
      </a:lvl1pPr>
      <a:lvl2pPr algn="l" rtl="0" fontAlgn="base">
        <a:spcBef>
          <a:spcPct val="0"/>
        </a:spcBef>
        <a:spcAft>
          <a:spcPct val="0"/>
        </a:spcAft>
        <a:defRPr sz="2800" b="1">
          <a:solidFill>
            <a:srgbClr val="E67300"/>
          </a:solidFill>
          <a:latin typeface="Verdana" pitchFamily="34" charset="0"/>
          <a:cs typeface="Arial" charset="0"/>
        </a:defRPr>
      </a:lvl2pPr>
      <a:lvl3pPr algn="l" rtl="0" fontAlgn="base">
        <a:spcBef>
          <a:spcPct val="0"/>
        </a:spcBef>
        <a:spcAft>
          <a:spcPct val="0"/>
        </a:spcAft>
        <a:defRPr sz="2800" b="1">
          <a:solidFill>
            <a:srgbClr val="E67300"/>
          </a:solidFill>
          <a:latin typeface="Verdana" pitchFamily="34" charset="0"/>
          <a:cs typeface="Arial" charset="0"/>
        </a:defRPr>
      </a:lvl3pPr>
      <a:lvl4pPr algn="l" rtl="0" fontAlgn="base">
        <a:spcBef>
          <a:spcPct val="0"/>
        </a:spcBef>
        <a:spcAft>
          <a:spcPct val="0"/>
        </a:spcAft>
        <a:defRPr sz="2800" b="1">
          <a:solidFill>
            <a:srgbClr val="E67300"/>
          </a:solidFill>
          <a:latin typeface="Verdana" pitchFamily="34" charset="0"/>
          <a:cs typeface="Arial" charset="0"/>
        </a:defRPr>
      </a:lvl4pPr>
      <a:lvl5pPr algn="l" rtl="0" fontAlgn="base">
        <a:spcBef>
          <a:spcPct val="0"/>
        </a:spcBef>
        <a:spcAft>
          <a:spcPct val="0"/>
        </a:spcAft>
        <a:defRPr sz="2800" b="1">
          <a:solidFill>
            <a:srgbClr val="E67300"/>
          </a:solidFill>
          <a:latin typeface="Verdana" pitchFamily="34" charset="0"/>
          <a:cs typeface="Arial" charset="0"/>
        </a:defRPr>
      </a:lvl5pPr>
      <a:lvl6pPr marL="457200" algn="l" rtl="0" fontAlgn="base">
        <a:spcBef>
          <a:spcPct val="0"/>
        </a:spcBef>
        <a:spcAft>
          <a:spcPct val="0"/>
        </a:spcAft>
        <a:defRPr sz="2800" b="1">
          <a:solidFill>
            <a:srgbClr val="E67300"/>
          </a:solidFill>
          <a:latin typeface="Verdana" pitchFamily="34" charset="0"/>
          <a:cs typeface="Arial" charset="0"/>
        </a:defRPr>
      </a:lvl6pPr>
      <a:lvl7pPr marL="914400" algn="l" rtl="0" fontAlgn="base">
        <a:spcBef>
          <a:spcPct val="0"/>
        </a:spcBef>
        <a:spcAft>
          <a:spcPct val="0"/>
        </a:spcAft>
        <a:defRPr sz="2800" b="1">
          <a:solidFill>
            <a:srgbClr val="E67300"/>
          </a:solidFill>
          <a:latin typeface="Verdana" pitchFamily="34" charset="0"/>
          <a:cs typeface="Arial" charset="0"/>
        </a:defRPr>
      </a:lvl7pPr>
      <a:lvl8pPr marL="1371600" algn="l" rtl="0" fontAlgn="base">
        <a:spcBef>
          <a:spcPct val="0"/>
        </a:spcBef>
        <a:spcAft>
          <a:spcPct val="0"/>
        </a:spcAft>
        <a:defRPr sz="2800" b="1">
          <a:solidFill>
            <a:srgbClr val="E67300"/>
          </a:solidFill>
          <a:latin typeface="Verdana" pitchFamily="34" charset="0"/>
          <a:cs typeface="Arial" charset="0"/>
        </a:defRPr>
      </a:lvl8pPr>
      <a:lvl9pPr marL="1828800" algn="l" rtl="0" fontAlgn="base">
        <a:spcBef>
          <a:spcPct val="0"/>
        </a:spcBef>
        <a:spcAft>
          <a:spcPct val="0"/>
        </a:spcAft>
        <a:defRPr sz="2800" b="1">
          <a:solidFill>
            <a:srgbClr val="E67300"/>
          </a:solidFill>
          <a:latin typeface="Verdana" pitchFamily="34" charset="0"/>
          <a:cs typeface="Arial" charset="0"/>
        </a:defRPr>
      </a:lvl9pPr>
    </p:titleStyle>
    <p:bodyStyle>
      <a:lvl1pPr marL="342900" indent="-342900" algn="l" rtl="0" fontAlgn="base">
        <a:spcBef>
          <a:spcPct val="20000"/>
        </a:spcBef>
        <a:spcAft>
          <a:spcPct val="0"/>
        </a:spcAft>
        <a:buClr>
          <a:schemeClr val="accent2"/>
        </a:buClr>
        <a:buChar char="•"/>
        <a:defRPr>
          <a:solidFill>
            <a:schemeClr val="tx1"/>
          </a:solidFill>
          <a:latin typeface="+mn-lt"/>
          <a:ea typeface="+mn-ea"/>
          <a:cs typeface="+mn-cs"/>
        </a:defRPr>
      </a:lvl1pPr>
      <a:lvl2pPr marL="742950" indent="-285750" algn="l" rtl="0" fontAlgn="base">
        <a:spcBef>
          <a:spcPct val="20000"/>
        </a:spcBef>
        <a:spcAft>
          <a:spcPct val="0"/>
        </a:spcAft>
        <a:buClr>
          <a:schemeClr val="accent2"/>
        </a:buClr>
        <a:buChar char="•"/>
        <a:defRPr>
          <a:solidFill>
            <a:schemeClr val="tx1"/>
          </a:solidFill>
          <a:latin typeface="+mn-lt"/>
          <a:cs typeface="+mn-cs"/>
        </a:defRPr>
      </a:lvl2pPr>
      <a:lvl3pPr marL="1371600" indent="-457200" algn="l" rtl="0" fontAlgn="base">
        <a:spcBef>
          <a:spcPct val="20000"/>
        </a:spcBef>
        <a:spcAft>
          <a:spcPct val="0"/>
        </a:spcAft>
        <a:buClr>
          <a:schemeClr val="accent2"/>
        </a:buClr>
        <a:buChar char="•"/>
        <a:defRPr sz="1600">
          <a:solidFill>
            <a:schemeClr val="tx1"/>
          </a:solidFill>
          <a:latin typeface="+mn-lt"/>
          <a:cs typeface="+mn-cs"/>
        </a:defRPr>
      </a:lvl3pPr>
      <a:lvl4pPr marL="1752600" indent="-381000" algn="l" rtl="0" fontAlgn="base">
        <a:spcBef>
          <a:spcPct val="20000"/>
        </a:spcBef>
        <a:spcAft>
          <a:spcPct val="0"/>
        </a:spcAft>
        <a:buClr>
          <a:schemeClr val="accent2"/>
        </a:buClr>
        <a:buChar char="•"/>
        <a:defRPr sz="1400">
          <a:solidFill>
            <a:schemeClr val="tx1"/>
          </a:solidFill>
          <a:latin typeface="+mn-lt"/>
          <a:cs typeface="+mn-cs"/>
        </a:defRPr>
      </a:lvl4pPr>
      <a:lvl5pPr marL="2209800" indent="-382588" algn="l" rtl="0" fontAlgn="base">
        <a:spcBef>
          <a:spcPct val="20000"/>
        </a:spcBef>
        <a:spcAft>
          <a:spcPct val="0"/>
        </a:spcAft>
        <a:buClr>
          <a:schemeClr val="accent2"/>
        </a:buClr>
        <a:buChar char="•"/>
        <a:defRPr sz="1200">
          <a:solidFill>
            <a:schemeClr val="tx1"/>
          </a:solidFill>
          <a:latin typeface="+mn-lt"/>
          <a:cs typeface="+mn-cs"/>
        </a:defRPr>
      </a:lvl5pPr>
      <a:lvl6pPr marL="2667000" indent="-382588" algn="l" rtl="0" fontAlgn="base">
        <a:spcBef>
          <a:spcPct val="20000"/>
        </a:spcBef>
        <a:spcAft>
          <a:spcPct val="0"/>
        </a:spcAft>
        <a:buClr>
          <a:schemeClr val="accent2"/>
        </a:buClr>
        <a:buChar char="•"/>
        <a:defRPr sz="1200">
          <a:solidFill>
            <a:schemeClr val="tx1"/>
          </a:solidFill>
          <a:latin typeface="+mn-lt"/>
          <a:cs typeface="+mn-cs"/>
        </a:defRPr>
      </a:lvl6pPr>
      <a:lvl7pPr marL="3124200" indent="-382588" algn="l" rtl="0" fontAlgn="base">
        <a:spcBef>
          <a:spcPct val="20000"/>
        </a:spcBef>
        <a:spcAft>
          <a:spcPct val="0"/>
        </a:spcAft>
        <a:buClr>
          <a:schemeClr val="accent2"/>
        </a:buClr>
        <a:buChar char="•"/>
        <a:defRPr sz="1200">
          <a:solidFill>
            <a:schemeClr val="tx1"/>
          </a:solidFill>
          <a:latin typeface="+mn-lt"/>
          <a:cs typeface="+mn-cs"/>
        </a:defRPr>
      </a:lvl7pPr>
      <a:lvl8pPr marL="3581400" indent="-382588" algn="l" rtl="0" fontAlgn="base">
        <a:spcBef>
          <a:spcPct val="20000"/>
        </a:spcBef>
        <a:spcAft>
          <a:spcPct val="0"/>
        </a:spcAft>
        <a:buClr>
          <a:schemeClr val="accent2"/>
        </a:buClr>
        <a:buChar char="•"/>
        <a:defRPr sz="1200">
          <a:solidFill>
            <a:schemeClr val="tx1"/>
          </a:solidFill>
          <a:latin typeface="+mn-lt"/>
          <a:cs typeface="+mn-cs"/>
        </a:defRPr>
      </a:lvl8pPr>
      <a:lvl9pPr marL="4038600" indent="-382588" algn="l" rtl="0" fontAlgn="base">
        <a:spcBef>
          <a:spcPct val="20000"/>
        </a:spcBef>
        <a:spcAft>
          <a:spcPct val="0"/>
        </a:spcAft>
        <a:buClr>
          <a:schemeClr val="accent2"/>
        </a:buClr>
        <a:buChar char="•"/>
        <a:defRPr sz="12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62249" name="Picture 9" descr="powerpoint_2008_light"/>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1588"/>
            <a:ext cx="9144000" cy="6856412"/>
          </a:xfrm>
          <a:prstGeom prst="rect">
            <a:avLst/>
          </a:prstGeom>
          <a:noFill/>
          <a:extLst>
            <a:ext uri="{909E8E84-426E-40DD-AFC4-6F175D3DCCD1}">
              <a14:hiddenFill xmlns:a14="http://schemas.microsoft.com/office/drawing/2010/main">
                <a:solidFill>
                  <a:srgbClr val="FFFFFF"/>
                </a:solidFill>
              </a14:hiddenFill>
            </a:ext>
          </a:extLst>
        </p:spPr>
      </p:pic>
      <p:sp>
        <p:nvSpPr>
          <p:cNvPr id="1162243" name="Rectangle 3"/>
          <p:cNvSpPr>
            <a:spLocks noGrp="1" noChangeArrowheads="1"/>
          </p:cNvSpPr>
          <p:nvPr>
            <p:ph type="sldNum" sz="quarter" idx="4"/>
          </p:nvPr>
        </p:nvSpPr>
        <p:spPr bwMode="auto">
          <a:xfrm>
            <a:off x="8574088" y="6002338"/>
            <a:ext cx="78898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982" tIns="68392" rIns="91428" bIns="45714" numCol="1" anchor="t" anchorCtr="0" compatLnSpc="1">
            <a:prstTxWarp prst="textNoShape">
              <a:avLst/>
            </a:prstTxWarp>
          </a:bodyPr>
          <a:lstStyle>
            <a:lvl1pPr>
              <a:defRPr sz="1200" b="1">
                <a:solidFill>
                  <a:srgbClr val="CC660B"/>
                </a:solidFill>
              </a:defRPr>
            </a:lvl1pPr>
          </a:lstStyle>
          <a:p>
            <a:pPr fontAlgn="base">
              <a:spcBef>
                <a:spcPct val="0"/>
              </a:spcBef>
              <a:spcAft>
                <a:spcPct val="0"/>
              </a:spcAft>
            </a:pPr>
            <a:fld id="{4F4E6C5C-D63E-4849-9EE9-F5E2A2BEF28E}" type="slidenum">
              <a:rPr lang="en-GB" altLang="en-US"/>
              <a:pPr fontAlgn="base">
                <a:spcBef>
                  <a:spcPct val="0"/>
                </a:spcBef>
                <a:spcAft>
                  <a:spcPct val="0"/>
                </a:spcAft>
              </a:pPr>
              <a:t>‹#›</a:t>
            </a:fld>
            <a:endParaRPr lang="en-GB" altLang="en-US"/>
          </a:p>
        </p:txBody>
      </p:sp>
      <p:sp>
        <p:nvSpPr>
          <p:cNvPr id="1162244" name="Text Box 4"/>
          <p:cNvSpPr txBox="1">
            <a:spLocks noChangeArrowheads="1"/>
          </p:cNvSpPr>
          <p:nvPr/>
        </p:nvSpPr>
        <p:spPr bwMode="auto">
          <a:xfrm>
            <a:off x="6053138" y="6564313"/>
            <a:ext cx="2519362"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8" tIns="45714" rIns="91428" bIns="45714">
            <a:spAutoFit/>
          </a:bodyPr>
          <a:lstStyle>
            <a:lvl1pPr>
              <a:defRPr>
                <a:solidFill>
                  <a:schemeClr val="tx1"/>
                </a:solidFill>
                <a:latin typeface="Arial" charset="0"/>
                <a:cs typeface="Arial" charset="0"/>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marL="1827213">
              <a:defRPr>
                <a:solidFill>
                  <a:schemeClr val="tx1"/>
                </a:solidFill>
                <a:latin typeface="Arial" charset="0"/>
                <a:cs typeface="Arial" charset="0"/>
              </a:defRPr>
            </a:lvl5pPr>
            <a:lvl6pPr marL="2284413" fontAlgn="base">
              <a:spcBef>
                <a:spcPct val="0"/>
              </a:spcBef>
              <a:spcAft>
                <a:spcPct val="0"/>
              </a:spcAft>
              <a:defRPr>
                <a:solidFill>
                  <a:schemeClr val="tx1"/>
                </a:solidFill>
                <a:latin typeface="Arial" charset="0"/>
                <a:cs typeface="Arial" charset="0"/>
              </a:defRPr>
            </a:lvl6pPr>
            <a:lvl7pPr marL="2741613" fontAlgn="base">
              <a:spcBef>
                <a:spcPct val="0"/>
              </a:spcBef>
              <a:spcAft>
                <a:spcPct val="0"/>
              </a:spcAft>
              <a:defRPr>
                <a:solidFill>
                  <a:schemeClr val="tx1"/>
                </a:solidFill>
                <a:latin typeface="Arial" charset="0"/>
                <a:cs typeface="Arial" charset="0"/>
              </a:defRPr>
            </a:lvl7pPr>
            <a:lvl8pPr marL="3198813" fontAlgn="base">
              <a:spcBef>
                <a:spcPct val="0"/>
              </a:spcBef>
              <a:spcAft>
                <a:spcPct val="0"/>
              </a:spcAft>
              <a:defRPr>
                <a:solidFill>
                  <a:schemeClr val="tx1"/>
                </a:solidFill>
                <a:latin typeface="Arial" charset="0"/>
                <a:cs typeface="Arial" charset="0"/>
              </a:defRPr>
            </a:lvl8pPr>
            <a:lvl9pPr marL="3656013" fontAlgn="base">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n-GB" altLang="en-US" sz="800" b="1">
                <a:solidFill>
                  <a:srgbClr val="5695CE"/>
                </a:solidFill>
                <a:latin typeface="Verdana" pitchFamily="34" charset="0"/>
              </a:rPr>
              <a:t>© Copyright IBM Corporation 2008</a:t>
            </a:r>
          </a:p>
        </p:txBody>
      </p:sp>
      <p:sp>
        <p:nvSpPr>
          <p:cNvPr id="1162245" name="Rectangle 5"/>
          <p:cNvSpPr>
            <a:spLocks noGrp="1" noChangeArrowheads="1"/>
          </p:cNvSpPr>
          <p:nvPr>
            <p:ph type="title"/>
          </p:nvPr>
        </p:nvSpPr>
        <p:spPr bwMode="auto">
          <a:xfrm>
            <a:off x="585788" y="265113"/>
            <a:ext cx="8383587"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b" anchorCtr="0" compatLnSpc="1">
            <a:prstTxWarp prst="textNoShape">
              <a:avLst/>
            </a:prstTxWarp>
          </a:bodyPr>
          <a:lstStyle/>
          <a:p>
            <a:pPr lvl="0"/>
            <a:r>
              <a:rPr lang="en-US" altLang="en-US" smtClean="0"/>
              <a:t>Click to add Target Audience</a:t>
            </a:r>
          </a:p>
        </p:txBody>
      </p:sp>
      <p:sp>
        <p:nvSpPr>
          <p:cNvPr id="1162246" name="Rectangle 6"/>
          <p:cNvSpPr>
            <a:spLocks noGrp="1" noChangeArrowheads="1"/>
          </p:cNvSpPr>
          <p:nvPr>
            <p:ph type="body" idx="1"/>
          </p:nvPr>
        </p:nvSpPr>
        <p:spPr bwMode="auto">
          <a:xfrm>
            <a:off x="615950" y="1214438"/>
            <a:ext cx="7192963" cy="477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t" anchorCtr="0" compatLnSpc="1">
            <a:prstTxWarp prst="textNoShape">
              <a:avLst/>
            </a:prstTxWarp>
          </a:bodyPr>
          <a:lstStyle/>
          <a:p>
            <a:pPr lvl="0"/>
            <a:r>
              <a:rPr lang="en-US" altLang="en-US" smtClean="0"/>
              <a:t>Level One Text</a:t>
            </a:r>
          </a:p>
          <a:p>
            <a:pPr lvl="1"/>
            <a:r>
              <a:rPr lang="en-US" altLang="en-US" smtClean="0"/>
              <a:t>Level Two Text</a:t>
            </a:r>
          </a:p>
          <a:p>
            <a:pPr lvl="2"/>
            <a:r>
              <a:rPr lang="en-US" altLang="en-US" smtClean="0"/>
              <a:t>Level Three Text</a:t>
            </a:r>
          </a:p>
          <a:p>
            <a:pPr lvl="3"/>
            <a:r>
              <a:rPr lang="en-US" altLang="en-US" smtClean="0"/>
              <a:t>Level Four Text</a:t>
            </a:r>
          </a:p>
          <a:p>
            <a:pPr lvl="4"/>
            <a:r>
              <a:rPr lang="en-US" altLang="en-US" smtClean="0"/>
              <a:t>Level Five Text</a:t>
            </a:r>
          </a:p>
        </p:txBody>
      </p:sp>
    </p:spTree>
    <p:extLst>
      <p:ext uri="{BB962C8B-B14F-4D97-AF65-F5344CB8AC3E}">
        <p14:creationId xmlns:p14="http://schemas.microsoft.com/office/powerpoint/2010/main" val="420799530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rtl="0" fontAlgn="base">
        <a:spcBef>
          <a:spcPct val="0"/>
        </a:spcBef>
        <a:spcAft>
          <a:spcPct val="0"/>
        </a:spcAft>
        <a:defRPr sz="2800" b="1">
          <a:solidFill>
            <a:srgbClr val="E67300"/>
          </a:solidFill>
          <a:latin typeface="+mj-lt"/>
          <a:ea typeface="+mj-ea"/>
          <a:cs typeface="+mj-cs"/>
        </a:defRPr>
      </a:lvl1pPr>
      <a:lvl2pPr algn="l" rtl="0" fontAlgn="base">
        <a:spcBef>
          <a:spcPct val="0"/>
        </a:spcBef>
        <a:spcAft>
          <a:spcPct val="0"/>
        </a:spcAft>
        <a:defRPr sz="2800" b="1">
          <a:solidFill>
            <a:srgbClr val="E67300"/>
          </a:solidFill>
          <a:latin typeface="Verdana" pitchFamily="34" charset="0"/>
          <a:cs typeface="Arial" charset="0"/>
        </a:defRPr>
      </a:lvl2pPr>
      <a:lvl3pPr algn="l" rtl="0" fontAlgn="base">
        <a:spcBef>
          <a:spcPct val="0"/>
        </a:spcBef>
        <a:spcAft>
          <a:spcPct val="0"/>
        </a:spcAft>
        <a:defRPr sz="2800" b="1">
          <a:solidFill>
            <a:srgbClr val="E67300"/>
          </a:solidFill>
          <a:latin typeface="Verdana" pitchFamily="34" charset="0"/>
          <a:cs typeface="Arial" charset="0"/>
        </a:defRPr>
      </a:lvl3pPr>
      <a:lvl4pPr algn="l" rtl="0" fontAlgn="base">
        <a:spcBef>
          <a:spcPct val="0"/>
        </a:spcBef>
        <a:spcAft>
          <a:spcPct val="0"/>
        </a:spcAft>
        <a:defRPr sz="2800" b="1">
          <a:solidFill>
            <a:srgbClr val="E67300"/>
          </a:solidFill>
          <a:latin typeface="Verdana" pitchFamily="34" charset="0"/>
          <a:cs typeface="Arial" charset="0"/>
        </a:defRPr>
      </a:lvl4pPr>
      <a:lvl5pPr algn="l" rtl="0" fontAlgn="base">
        <a:spcBef>
          <a:spcPct val="0"/>
        </a:spcBef>
        <a:spcAft>
          <a:spcPct val="0"/>
        </a:spcAft>
        <a:defRPr sz="2800" b="1">
          <a:solidFill>
            <a:srgbClr val="E67300"/>
          </a:solidFill>
          <a:latin typeface="Verdana" pitchFamily="34" charset="0"/>
          <a:cs typeface="Arial" charset="0"/>
        </a:defRPr>
      </a:lvl5pPr>
      <a:lvl6pPr marL="457200" algn="l" rtl="0" fontAlgn="base">
        <a:spcBef>
          <a:spcPct val="0"/>
        </a:spcBef>
        <a:spcAft>
          <a:spcPct val="0"/>
        </a:spcAft>
        <a:defRPr sz="2800" b="1">
          <a:solidFill>
            <a:srgbClr val="E67300"/>
          </a:solidFill>
          <a:latin typeface="Verdana" pitchFamily="34" charset="0"/>
          <a:cs typeface="Arial" charset="0"/>
        </a:defRPr>
      </a:lvl6pPr>
      <a:lvl7pPr marL="914400" algn="l" rtl="0" fontAlgn="base">
        <a:spcBef>
          <a:spcPct val="0"/>
        </a:spcBef>
        <a:spcAft>
          <a:spcPct val="0"/>
        </a:spcAft>
        <a:defRPr sz="2800" b="1">
          <a:solidFill>
            <a:srgbClr val="E67300"/>
          </a:solidFill>
          <a:latin typeface="Verdana" pitchFamily="34" charset="0"/>
          <a:cs typeface="Arial" charset="0"/>
        </a:defRPr>
      </a:lvl7pPr>
      <a:lvl8pPr marL="1371600" algn="l" rtl="0" fontAlgn="base">
        <a:spcBef>
          <a:spcPct val="0"/>
        </a:spcBef>
        <a:spcAft>
          <a:spcPct val="0"/>
        </a:spcAft>
        <a:defRPr sz="2800" b="1">
          <a:solidFill>
            <a:srgbClr val="E67300"/>
          </a:solidFill>
          <a:latin typeface="Verdana" pitchFamily="34" charset="0"/>
          <a:cs typeface="Arial" charset="0"/>
        </a:defRPr>
      </a:lvl8pPr>
      <a:lvl9pPr marL="1828800" algn="l" rtl="0" fontAlgn="base">
        <a:spcBef>
          <a:spcPct val="0"/>
        </a:spcBef>
        <a:spcAft>
          <a:spcPct val="0"/>
        </a:spcAft>
        <a:defRPr sz="2800" b="1">
          <a:solidFill>
            <a:srgbClr val="E67300"/>
          </a:solidFill>
          <a:latin typeface="Verdana" pitchFamily="34" charset="0"/>
          <a:cs typeface="Arial" charset="0"/>
        </a:defRPr>
      </a:lvl9pPr>
    </p:titleStyle>
    <p:bodyStyle>
      <a:lvl1pPr marL="234950" indent="-234950" algn="l" rtl="0" fontAlgn="base">
        <a:spcBef>
          <a:spcPct val="0"/>
        </a:spcBef>
        <a:spcAft>
          <a:spcPct val="0"/>
        </a:spcAft>
        <a:buClr>
          <a:schemeClr val="accent2"/>
        </a:buClr>
        <a:buChar char="•"/>
        <a:defRPr>
          <a:solidFill>
            <a:schemeClr val="accent2"/>
          </a:solidFill>
          <a:latin typeface="+mn-lt"/>
          <a:ea typeface="+mn-ea"/>
          <a:cs typeface="+mn-cs"/>
        </a:defRPr>
      </a:lvl1pPr>
      <a:lvl2pPr marL="692150" indent="-234950" algn="l" rtl="0" fontAlgn="base">
        <a:spcBef>
          <a:spcPct val="0"/>
        </a:spcBef>
        <a:spcAft>
          <a:spcPct val="0"/>
        </a:spcAft>
        <a:buClr>
          <a:schemeClr val="accent2"/>
        </a:buClr>
        <a:buChar char="•"/>
        <a:defRPr sz="1600">
          <a:solidFill>
            <a:schemeClr val="accent2"/>
          </a:solidFill>
          <a:latin typeface="+mn-lt"/>
          <a:cs typeface="+mn-cs"/>
        </a:defRPr>
      </a:lvl2pPr>
      <a:lvl3pPr marL="1149350" indent="-234950" algn="l" rtl="0" fontAlgn="base">
        <a:spcBef>
          <a:spcPct val="0"/>
        </a:spcBef>
        <a:spcAft>
          <a:spcPct val="0"/>
        </a:spcAft>
        <a:buClr>
          <a:schemeClr val="accent2"/>
        </a:buClr>
        <a:buChar char="•"/>
        <a:defRPr sz="1400">
          <a:solidFill>
            <a:schemeClr val="accent2"/>
          </a:solidFill>
          <a:latin typeface="+mn-lt"/>
          <a:cs typeface="+mn-cs"/>
        </a:defRPr>
      </a:lvl3pPr>
      <a:lvl4pPr marL="1606550" indent="-234950" algn="l" rtl="0" fontAlgn="base">
        <a:spcBef>
          <a:spcPct val="0"/>
        </a:spcBef>
        <a:spcAft>
          <a:spcPct val="0"/>
        </a:spcAft>
        <a:buClr>
          <a:schemeClr val="accent2"/>
        </a:buClr>
        <a:buChar char="•"/>
        <a:defRPr sz="1400">
          <a:solidFill>
            <a:schemeClr val="accent2"/>
          </a:solidFill>
          <a:latin typeface="+mn-lt"/>
          <a:cs typeface="+mn-cs"/>
        </a:defRPr>
      </a:lvl4pPr>
      <a:lvl5pPr marL="2063750" indent="-234950" algn="l" rtl="0" fontAlgn="base">
        <a:spcBef>
          <a:spcPct val="0"/>
        </a:spcBef>
        <a:spcAft>
          <a:spcPct val="0"/>
        </a:spcAft>
        <a:buClr>
          <a:schemeClr val="accent2"/>
        </a:buClr>
        <a:buChar char="•"/>
        <a:defRPr sz="1200">
          <a:solidFill>
            <a:schemeClr val="accent2"/>
          </a:solidFill>
          <a:latin typeface="+mn-lt"/>
          <a:cs typeface="+mn-cs"/>
        </a:defRPr>
      </a:lvl5pPr>
      <a:lvl6pPr marL="2520950" indent="-234950" algn="l" rtl="0" fontAlgn="base">
        <a:spcBef>
          <a:spcPct val="0"/>
        </a:spcBef>
        <a:spcAft>
          <a:spcPct val="0"/>
        </a:spcAft>
        <a:buClr>
          <a:schemeClr val="accent2"/>
        </a:buClr>
        <a:buChar char="•"/>
        <a:defRPr sz="1200">
          <a:solidFill>
            <a:schemeClr val="accent2"/>
          </a:solidFill>
          <a:latin typeface="+mn-lt"/>
          <a:cs typeface="+mn-cs"/>
        </a:defRPr>
      </a:lvl6pPr>
      <a:lvl7pPr marL="2978150" indent="-234950" algn="l" rtl="0" fontAlgn="base">
        <a:spcBef>
          <a:spcPct val="0"/>
        </a:spcBef>
        <a:spcAft>
          <a:spcPct val="0"/>
        </a:spcAft>
        <a:buClr>
          <a:schemeClr val="accent2"/>
        </a:buClr>
        <a:buChar char="•"/>
        <a:defRPr sz="1200">
          <a:solidFill>
            <a:schemeClr val="accent2"/>
          </a:solidFill>
          <a:latin typeface="+mn-lt"/>
          <a:cs typeface="+mn-cs"/>
        </a:defRPr>
      </a:lvl7pPr>
      <a:lvl8pPr marL="3435350" indent="-234950" algn="l" rtl="0" fontAlgn="base">
        <a:spcBef>
          <a:spcPct val="0"/>
        </a:spcBef>
        <a:spcAft>
          <a:spcPct val="0"/>
        </a:spcAft>
        <a:buClr>
          <a:schemeClr val="accent2"/>
        </a:buClr>
        <a:buChar char="•"/>
        <a:defRPr sz="1200">
          <a:solidFill>
            <a:schemeClr val="accent2"/>
          </a:solidFill>
          <a:latin typeface="+mn-lt"/>
          <a:cs typeface="+mn-cs"/>
        </a:defRPr>
      </a:lvl8pPr>
      <a:lvl9pPr marL="3892550" indent="-234950" algn="l" rtl="0" fontAlgn="base">
        <a:spcBef>
          <a:spcPct val="0"/>
        </a:spcBef>
        <a:spcAft>
          <a:spcPct val="0"/>
        </a:spcAft>
        <a:buClr>
          <a:schemeClr val="accent2"/>
        </a:buClr>
        <a:buChar char="•"/>
        <a:defRPr sz="1200">
          <a:solidFill>
            <a:schemeClr val="accent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Issue-Based Consulting </a:t>
            </a:r>
            <a:br>
              <a:rPr lang="en-US" dirty="0" smtClean="0"/>
            </a:br>
            <a:r>
              <a:rPr lang="en-US" dirty="0" smtClean="0"/>
              <a:t>&amp; </a:t>
            </a:r>
            <a:br>
              <a:rPr lang="en-US" dirty="0" smtClean="0"/>
            </a:br>
            <a:r>
              <a:rPr lang="en-US" dirty="0" smtClean="0"/>
              <a:t>Becoming a Trusted Business Advisor</a:t>
            </a:r>
            <a:endParaRPr lang="en-US" dirty="0"/>
          </a:p>
        </p:txBody>
      </p:sp>
      <p:sp>
        <p:nvSpPr>
          <p:cNvPr id="3" name="Subtitle 2"/>
          <p:cNvSpPr>
            <a:spLocks noGrp="1"/>
          </p:cNvSpPr>
          <p:nvPr>
            <p:ph type="subTitle" idx="1"/>
          </p:nvPr>
        </p:nvSpPr>
        <p:spPr>
          <a:xfrm>
            <a:off x="1371600" y="4343400"/>
            <a:ext cx="6400800" cy="1295400"/>
          </a:xfrm>
        </p:spPr>
        <p:txBody>
          <a:bodyPr/>
          <a:lstStyle/>
          <a:p>
            <a:endParaRPr lang="en-US" dirty="0"/>
          </a:p>
        </p:txBody>
      </p:sp>
    </p:spTree>
    <p:extLst>
      <p:ext uri="{BB962C8B-B14F-4D97-AF65-F5344CB8AC3E}">
        <p14:creationId xmlns:p14="http://schemas.microsoft.com/office/powerpoint/2010/main" val="67318057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D71F4DA-D848-4A5F-83E8-39890EE12502}" type="slidenum">
              <a:rPr lang="en-GB" altLang="en-US"/>
              <a:pPr/>
              <a:t>10</a:t>
            </a:fld>
            <a:endParaRPr lang="en-GB" altLang="en-US"/>
          </a:p>
        </p:txBody>
      </p:sp>
      <p:sp>
        <p:nvSpPr>
          <p:cNvPr id="1428482" name="Rectangle 2"/>
          <p:cNvSpPr>
            <a:spLocks noGrp="1" noChangeArrowheads="1"/>
          </p:cNvSpPr>
          <p:nvPr>
            <p:ph type="body" idx="1"/>
          </p:nvPr>
        </p:nvSpPr>
        <p:spPr>
          <a:xfrm>
            <a:off x="427038" y="1836738"/>
            <a:ext cx="8518525" cy="4527550"/>
          </a:xfrm>
        </p:spPr>
        <p:txBody>
          <a:bodyPr/>
          <a:lstStyle/>
          <a:p>
            <a:pPr marL="231775" indent="-231775">
              <a:lnSpc>
                <a:spcPct val="115000"/>
              </a:lnSpc>
              <a:spcBef>
                <a:spcPct val="50000"/>
              </a:spcBef>
              <a:spcAft>
                <a:spcPct val="50000"/>
              </a:spcAft>
              <a:buFontTx/>
              <a:buNone/>
            </a:pPr>
            <a:r>
              <a:rPr lang="en-AU" altLang="en-US" sz="2000" b="1"/>
              <a:t>Let’s explore the </a:t>
            </a:r>
            <a:r>
              <a:rPr lang="en-AU" altLang="en-US" sz="2000" b="1">
                <a:solidFill>
                  <a:srgbClr val="F79910"/>
                </a:solidFill>
              </a:rPr>
              <a:t>ART</a:t>
            </a:r>
            <a:r>
              <a:rPr lang="en-AU" altLang="en-US" sz="2000" b="1"/>
              <a:t> of Consulting</a:t>
            </a:r>
          </a:p>
          <a:p>
            <a:pPr marL="231775" indent="-231775">
              <a:lnSpc>
                <a:spcPct val="115000"/>
              </a:lnSpc>
              <a:spcBef>
                <a:spcPct val="50000"/>
              </a:spcBef>
              <a:spcAft>
                <a:spcPct val="50000"/>
              </a:spcAft>
            </a:pPr>
            <a:r>
              <a:rPr lang="en-AU" altLang="en-US" sz="2000"/>
              <a:t>Giving </a:t>
            </a:r>
            <a:r>
              <a:rPr lang="en-AU" altLang="en-US" sz="2000" b="1">
                <a:solidFill>
                  <a:srgbClr val="F79910"/>
                </a:solidFill>
              </a:rPr>
              <a:t>A</a:t>
            </a:r>
            <a:r>
              <a:rPr lang="en-AU" altLang="en-US" sz="2000" b="1"/>
              <a:t>dvice </a:t>
            </a:r>
            <a:r>
              <a:rPr lang="en-AU" altLang="en-US" sz="2000"/>
              <a:t>effectively – it is not enough to be right, the act of giving advice is crucially dependent on a deep understanding of the people and then to adapt the advice giving process to the individuals involved. </a:t>
            </a:r>
          </a:p>
          <a:p>
            <a:pPr marL="231775" indent="-231775">
              <a:lnSpc>
                <a:spcPct val="115000"/>
              </a:lnSpc>
              <a:spcBef>
                <a:spcPct val="50000"/>
              </a:spcBef>
              <a:spcAft>
                <a:spcPct val="50000"/>
              </a:spcAft>
            </a:pPr>
            <a:r>
              <a:rPr lang="en-AU" altLang="en-US" sz="2000" b="1">
                <a:solidFill>
                  <a:srgbClr val="F79910"/>
                </a:solidFill>
              </a:rPr>
              <a:t>R</a:t>
            </a:r>
            <a:r>
              <a:rPr lang="en-AU" altLang="en-US" sz="2000" b="1"/>
              <a:t>elationship Building </a:t>
            </a:r>
            <a:r>
              <a:rPr lang="en-AU" altLang="en-US" sz="2000"/>
              <a:t>same skills that we all use to develop deep relationships in other parts of our lives.  </a:t>
            </a:r>
          </a:p>
          <a:p>
            <a:pPr marL="231775" indent="-231775">
              <a:lnSpc>
                <a:spcPct val="115000"/>
              </a:lnSpc>
              <a:spcBef>
                <a:spcPct val="50000"/>
              </a:spcBef>
              <a:spcAft>
                <a:spcPct val="50000"/>
              </a:spcAft>
            </a:pPr>
            <a:r>
              <a:rPr lang="en-AU" altLang="en-US" sz="2000" b="1">
                <a:solidFill>
                  <a:srgbClr val="F79910"/>
                </a:solidFill>
              </a:rPr>
              <a:t>T</a:t>
            </a:r>
            <a:r>
              <a:rPr lang="en-AU" altLang="en-US" sz="2000" b="1"/>
              <a:t>rust</a:t>
            </a:r>
            <a:r>
              <a:rPr lang="en-AU" altLang="en-US" sz="2000"/>
              <a:t> is earned over time; is both rational and emotional; is a 2 way relationship; </a:t>
            </a:r>
          </a:p>
          <a:p>
            <a:pPr marL="231775" indent="-231775">
              <a:lnSpc>
                <a:spcPct val="115000"/>
              </a:lnSpc>
              <a:spcBef>
                <a:spcPct val="50000"/>
              </a:spcBef>
              <a:spcAft>
                <a:spcPct val="50000"/>
              </a:spcAft>
            </a:pPr>
            <a:endParaRPr lang="en-AU" altLang="en-US" sz="2000"/>
          </a:p>
        </p:txBody>
      </p:sp>
      <p:sp>
        <p:nvSpPr>
          <p:cNvPr id="1428483" name="Rectangle 3"/>
          <p:cNvSpPr>
            <a:spLocks noGrp="1" noChangeArrowheads="1"/>
          </p:cNvSpPr>
          <p:nvPr>
            <p:ph type="title"/>
          </p:nvPr>
        </p:nvSpPr>
        <p:spPr>
          <a:xfrm>
            <a:off x="1263650" y="312738"/>
            <a:ext cx="7413625" cy="1490662"/>
          </a:xfrm>
          <a:noFill/>
          <a:ln/>
          <a:extLst>
            <a:ext uri="{91240B29-F687-4F45-9708-019B960494DF}">
              <a14:hiddenLine xmlns:a14="http://schemas.microsoft.com/office/drawing/2010/main" w="9525">
                <a:solidFill>
                  <a:schemeClr val="hlink"/>
                </a:solidFill>
                <a:miter lim="800000"/>
                <a:headEnd/>
                <a:tailEnd/>
              </a14:hiddenLine>
            </a:ext>
          </a:extLst>
        </p:spPr>
        <p:txBody>
          <a:bodyPr lIns="0" tIns="45720" rIns="0" bIns="45720"/>
          <a:lstStyle/>
          <a:p>
            <a:r>
              <a:rPr lang="en-AU" altLang="en-US" sz="2400"/>
              <a:t>Earning Trust, building Relationships, and giving effective advice are the three basic skills a trusted advisor needs.</a:t>
            </a:r>
            <a:br>
              <a:rPr lang="en-AU" altLang="en-US" sz="2400"/>
            </a:br>
            <a:endParaRPr lang="en-US" altLang="en-US" sz="2400"/>
          </a:p>
        </p:txBody>
      </p:sp>
    </p:spTree>
    <p:extLst>
      <p:ext uri="{BB962C8B-B14F-4D97-AF65-F5344CB8AC3E}">
        <p14:creationId xmlns:p14="http://schemas.microsoft.com/office/powerpoint/2010/main" val="140178383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DISCUSSION:</a:t>
            </a:r>
            <a:br>
              <a:rPr lang="en-US" dirty="0" smtClean="0"/>
            </a:br>
            <a:r>
              <a:rPr lang="en-US" dirty="0" smtClean="0"/>
              <a:t>Examples from Our Experiences /</a:t>
            </a:r>
            <a:br>
              <a:rPr lang="en-US" dirty="0" smtClean="0"/>
            </a:br>
            <a:r>
              <a:rPr lang="en-US" dirty="0" smtClean="0"/>
              <a:t>Question &amp; Answer Period</a:t>
            </a:r>
            <a:endParaRPr lang="en-US" dirty="0"/>
          </a:p>
        </p:txBody>
      </p:sp>
      <p:sp>
        <p:nvSpPr>
          <p:cNvPr id="4" name="Slide Number Placeholder 3"/>
          <p:cNvSpPr>
            <a:spLocks noGrp="1"/>
          </p:cNvSpPr>
          <p:nvPr>
            <p:ph type="sldNum" sz="quarter" idx="10"/>
          </p:nvPr>
        </p:nvSpPr>
        <p:spPr/>
        <p:txBody>
          <a:bodyPr/>
          <a:lstStyle/>
          <a:p>
            <a:fld id="{613F220D-1442-4250-B632-2B676A636850}" type="slidenum">
              <a:rPr lang="en-GB" altLang="en-US" smtClean="0"/>
              <a:pPr/>
              <a:t>11</a:t>
            </a:fld>
            <a:endParaRPr lang="en-GB" altLang="en-US"/>
          </a:p>
        </p:txBody>
      </p:sp>
    </p:spTree>
    <p:extLst>
      <p:ext uri="{BB962C8B-B14F-4D97-AF65-F5344CB8AC3E}">
        <p14:creationId xmlns:p14="http://schemas.microsoft.com/office/powerpoint/2010/main" val="320124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The purpose of this brief is to:</a:t>
            </a:r>
          </a:p>
          <a:p>
            <a:pPr lvl="1"/>
            <a:r>
              <a:rPr lang="en-US" dirty="0" smtClean="0"/>
              <a:t>Walk through the fundamentals of the Issue-Based Consulting framework</a:t>
            </a:r>
          </a:p>
          <a:p>
            <a:pPr lvl="1"/>
            <a:r>
              <a:rPr lang="en-US" dirty="0" smtClean="0"/>
              <a:t>Provide guidance on becoming a Trusted Business Advisor with our clients</a:t>
            </a:r>
          </a:p>
          <a:p>
            <a:pPr lvl="1"/>
            <a:r>
              <a:rPr lang="en-US" dirty="0" smtClean="0"/>
              <a:t>Conduct an informal discussion to share personal examples and answer any questions</a:t>
            </a:r>
          </a:p>
        </p:txBody>
      </p:sp>
      <p:sp>
        <p:nvSpPr>
          <p:cNvPr id="4" name="Slide Number Placeholder 3"/>
          <p:cNvSpPr>
            <a:spLocks noGrp="1"/>
          </p:cNvSpPr>
          <p:nvPr>
            <p:ph type="sldNum" sz="quarter" idx="10"/>
          </p:nvPr>
        </p:nvSpPr>
        <p:spPr/>
        <p:txBody>
          <a:bodyPr/>
          <a:lstStyle/>
          <a:p>
            <a:fld id="{1408A090-C936-459B-AE96-90F98F41971C}" type="slidenum">
              <a:rPr lang="en-GB" altLang="en-US" smtClean="0"/>
              <a:pPr/>
              <a:t>2</a:t>
            </a:fld>
            <a:endParaRPr lang="en-GB" altLang="en-US"/>
          </a:p>
        </p:txBody>
      </p:sp>
    </p:spTree>
    <p:extLst>
      <p:ext uri="{BB962C8B-B14F-4D97-AF65-F5344CB8AC3E}">
        <p14:creationId xmlns:p14="http://schemas.microsoft.com/office/powerpoint/2010/main" val="1156746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Issue-Based Consulting</a:t>
            </a:r>
            <a:endParaRPr lang="en-US" dirty="0"/>
          </a:p>
        </p:txBody>
      </p:sp>
      <p:sp>
        <p:nvSpPr>
          <p:cNvPr id="7" name="Subtitle 6"/>
          <p:cNvSpPr>
            <a:spLocks noGrp="1"/>
          </p:cNvSpPr>
          <p:nvPr>
            <p:ph type="subTitle" idx="1"/>
          </p:nvPr>
        </p:nvSpPr>
        <p:spPr/>
        <p:txBody>
          <a:bodyPr/>
          <a:lstStyle/>
          <a:p>
            <a:endParaRPr lang="en-US" dirty="0"/>
          </a:p>
        </p:txBody>
      </p:sp>
      <p:sp>
        <p:nvSpPr>
          <p:cNvPr id="5" name="Slide Number Placeholder 4"/>
          <p:cNvSpPr>
            <a:spLocks noGrp="1"/>
          </p:cNvSpPr>
          <p:nvPr>
            <p:ph type="sldNum" sz="quarter" idx="10"/>
          </p:nvPr>
        </p:nvSpPr>
        <p:spPr/>
        <p:txBody>
          <a:bodyPr/>
          <a:lstStyle/>
          <a:p>
            <a:fld id="{1BADA1F9-1171-48E0-9CA7-BBB466739F89}" type="slidenum">
              <a:rPr lang="en-GB" altLang="en-US" smtClean="0"/>
              <a:pPr/>
              <a:t>3</a:t>
            </a:fld>
            <a:endParaRPr lang="en-GB" altLang="en-US"/>
          </a:p>
        </p:txBody>
      </p:sp>
    </p:spTree>
    <p:extLst>
      <p:ext uri="{BB962C8B-B14F-4D97-AF65-F5344CB8AC3E}">
        <p14:creationId xmlns:p14="http://schemas.microsoft.com/office/powerpoint/2010/main" val="2536303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0"/>
          </p:nvPr>
        </p:nvSpPr>
        <p:spPr/>
        <p:txBody>
          <a:bodyPr/>
          <a:lstStyle/>
          <a:p>
            <a:fld id="{D8602ABF-8367-4A37-A869-036E80D64B19}" type="slidenum">
              <a:rPr lang="en-GB" altLang="en-US"/>
              <a:pPr/>
              <a:t>4</a:t>
            </a:fld>
            <a:endParaRPr lang="en-GB" altLang="en-US"/>
          </a:p>
        </p:txBody>
      </p:sp>
      <p:sp>
        <p:nvSpPr>
          <p:cNvPr id="1105922" name="Rectangle 2"/>
          <p:cNvSpPr>
            <a:spLocks noGrp="1" noChangeArrowheads="1"/>
          </p:cNvSpPr>
          <p:nvPr>
            <p:ph type="body" sz="half" idx="1"/>
          </p:nvPr>
        </p:nvSpPr>
        <p:spPr>
          <a:xfrm>
            <a:off x="615950" y="1214438"/>
            <a:ext cx="8223250" cy="1096962"/>
          </a:xfrm>
        </p:spPr>
        <p:txBody>
          <a:bodyPr/>
          <a:lstStyle/>
          <a:p>
            <a:pPr>
              <a:buClr>
                <a:srgbClr val="F79910"/>
              </a:buClr>
            </a:pPr>
            <a:r>
              <a:rPr lang="en-US" altLang="en-US" sz="2000"/>
              <a:t>Issue-based consulting—an investigative technique to get to the bottom of a client’s problem</a:t>
            </a:r>
          </a:p>
          <a:p>
            <a:pPr>
              <a:buClr>
                <a:srgbClr val="F79910"/>
              </a:buClr>
            </a:pPr>
            <a:r>
              <a:rPr lang="en-US" altLang="en-US" sz="2000"/>
              <a:t>A medical analogy:  “I don’t feel very good.”	</a:t>
            </a:r>
          </a:p>
        </p:txBody>
      </p:sp>
      <p:sp>
        <p:nvSpPr>
          <p:cNvPr id="1105923" name="Text Box 3"/>
          <p:cNvSpPr txBox="1">
            <a:spLocks noChangeArrowheads="1"/>
          </p:cNvSpPr>
          <p:nvPr/>
        </p:nvSpPr>
        <p:spPr bwMode="auto">
          <a:xfrm>
            <a:off x="674688" y="201613"/>
            <a:ext cx="74342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fontAlgn="base">
              <a:spcBef>
                <a:spcPct val="50000"/>
              </a:spcBef>
              <a:spcAft>
                <a:spcPct val="0"/>
              </a:spcAft>
            </a:pPr>
            <a:r>
              <a:rPr lang="en-US" altLang="en-US" sz="2400" b="1">
                <a:solidFill>
                  <a:srgbClr val="F49610"/>
                </a:solidFill>
                <a:latin typeface="Verdana" pitchFamily="34" charset="0"/>
              </a:rPr>
              <a:t>IBC: An Investigative Technique</a:t>
            </a:r>
          </a:p>
        </p:txBody>
      </p:sp>
      <p:sp>
        <p:nvSpPr>
          <p:cNvPr id="1105924" name="Text Box 4"/>
          <p:cNvSpPr txBox="1">
            <a:spLocks noChangeArrowheads="1"/>
          </p:cNvSpPr>
          <p:nvPr/>
        </p:nvSpPr>
        <p:spPr bwMode="auto">
          <a:xfrm>
            <a:off x="2576513" y="1925638"/>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pPr fontAlgn="base">
              <a:spcBef>
                <a:spcPct val="0"/>
              </a:spcBef>
              <a:spcAft>
                <a:spcPct val="0"/>
              </a:spcAft>
            </a:pPr>
            <a:endParaRPr lang="en-US" altLang="en-US" sz="1600">
              <a:solidFill>
                <a:srgbClr val="F49610"/>
              </a:solidFill>
              <a:latin typeface="Verdana" pitchFamily="34" charset="0"/>
            </a:endParaRPr>
          </a:p>
        </p:txBody>
      </p:sp>
      <p:sp>
        <p:nvSpPr>
          <p:cNvPr id="1105925" name="Text Box 5"/>
          <p:cNvSpPr txBox="1">
            <a:spLocks noChangeArrowheads="1"/>
          </p:cNvSpPr>
          <p:nvPr/>
        </p:nvSpPr>
        <p:spPr bwMode="auto">
          <a:xfrm>
            <a:off x="677863" y="571500"/>
            <a:ext cx="74342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fontAlgn="base">
              <a:spcBef>
                <a:spcPct val="50000"/>
              </a:spcBef>
              <a:spcAft>
                <a:spcPct val="0"/>
              </a:spcAft>
            </a:pPr>
            <a:r>
              <a:rPr lang="en-US" altLang="en-US" sz="2800" b="1">
                <a:solidFill>
                  <a:srgbClr val="F49610"/>
                </a:solidFill>
                <a:latin typeface="Verdana" pitchFamily="34" charset="0"/>
              </a:rPr>
              <a:t>Medical analogy</a:t>
            </a:r>
          </a:p>
        </p:txBody>
      </p:sp>
      <p:pic>
        <p:nvPicPr>
          <p:cNvPr id="1105926" name="Picture 6" descr="MCj01368410000[1]"/>
          <p:cNvPicPr>
            <a:picLocks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3611563" y="2430463"/>
            <a:ext cx="2444750" cy="275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13601080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1D10FC16-7A1C-4313-81E1-89254F1E46A2}" type="slidenum">
              <a:rPr lang="en-GB" altLang="en-US"/>
              <a:pPr/>
              <a:t>5</a:t>
            </a:fld>
            <a:endParaRPr lang="en-GB" altLang="en-US"/>
          </a:p>
        </p:txBody>
      </p:sp>
      <p:sp>
        <p:nvSpPr>
          <p:cNvPr id="1172482" name="Rectangle 2"/>
          <p:cNvSpPr>
            <a:spLocks noGrp="1" noChangeArrowheads="1"/>
          </p:cNvSpPr>
          <p:nvPr>
            <p:ph type="body" idx="1"/>
          </p:nvPr>
        </p:nvSpPr>
        <p:spPr>
          <a:xfrm>
            <a:off x="615950" y="1214438"/>
            <a:ext cx="8250238" cy="5368925"/>
          </a:xfrm>
        </p:spPr>
        <p:txBody>
          <a:bodyPr/>
          <a:lstStyle/>
          <a:p>
            <a:pPr>
              <a:buFontTx/>
              <a:buNone/>
            </a:pPr>
            <a:r>
              <a:rPr lang="en-US" altLang="en-US" sz="2000" dirty="0"/>
              <a:t>Strike a balance between ad hoc and exhaustive investigation</a:t>
            </a:r>
          </a:p>
          <a:p>
            <a:endParaRPr lang="en-US" altLang="en-US" sz="1200" dirty="0"/>
          </a:p>
          <a:p>
            <a:pPr>
              <a:buFont typeface="Wingdings" pitchFamily="2" charset="2"/>
              <a:buAutoNum type="arabicPeriod"/>
            </a:pPr>
            <a:r>
              <a:rPr lang="en-US" altLang="en-US" sz="2000" dirty="0"/>
              <a:t>Run every conceivable test and compare with all known illnesses</a:t>
            </a:r>
          </a:p>
          <a:p>
            <a:pPr lvl="1"/>
            <a:r>
              <a:rPr lang="en-US" altLang="en-US" dirty="0"/>
              <a:t>Time consuming</a:t>
            </a:r>
          </a:p>
          <a:p>
            <a:pPr lvl="1"/>
            <a:r>
              <a:rPr lang="en-US" altLang="en-US" dirty="0"/>
              <a:t>Expensive </a:t>
            </a:r>
          </a:p>
          <a:p>
            <a:pPr lvl="1"/>
            <a:r>
              <a:rPr lang="en-US" altLang="en-US" dirty="0"/>
              <a:t>Patient may die before diagnosis is complete</a:t>
            </a:r>
          </a:p>
          <a:p>
            <a:pPr>
              <a:buFontTx/>
              <a:buNone/>
            </a:pPr>
            <a:r>
              <a:rPr lang="en-US" altLang="en-US" sz="2000" i="1" dirty="0"/>
              <a:t>			</a:t>
            </a:r>
            <a:r>
              <a:rPr lang="en-US" altLang="en-US" sz="2000" b="1" i="1" dirty="0"/>
              <a:t>Or</a:t>
            </a:r>
            <a:endParaRPr lang="en-US" altLang="en-US" sz="2000" i="1" dirty="0"/>
          </a:p>
          <a:p>
            <a:pPr>
              <a:buFont typeface="Wingdings" pitchFamily="2" charset="2"/>
              <a:buAutoNum type="arabicPeriod" startAt="2"/>
            </a:pPr>
            <a:r>
              <a:rPr lang="en-US" altLang="en-US" sz="2000" dirty="0"/>
              <a:t>Use an issue based diagnostic approach</a:t>
            </a:r>
          </a:p>
          <a:p>
            <a:pPr lvl="1"/>
            <a:r>
              <a:rPr lang="en-US" altLang="en-US" dirty="0"/>
              <a:t>Based on initial discussions with the patient, identify issues </a:t>
            </a:r>
          </a:p>
          <a:p>
            <a:pPr lvl="1"/>
            <a:r>
              <a:rPr lang="en-US" altLang="en-US" dirty="0"/>
              <a:t>Apply medical experience to develop a hypothesis/hypotheses</a:t>
            </a:r>
          </a:p>
          <a:p>
            <a:pPr lvl="1"/>
            <a:r>
              <a:rPr lang="en-US" altLang="en-US" dirty="0"/>
              <a:t>Selectively seek additional facts and build findings</a:t>
            </a:r>
          </a:p>
          <a:p>
            <a:pPr lvl="1"/>
            <a:r>
              <a:rPr lang="en-US" altLang="en-US" dirty="0"/>
              <a:t>Modify hypothesis/</a:t>
            </a:r>
            <a:r>
              <a:rPr lang="en-US" altLang="en-US" dirty="0" err="1"/>
              <a:t>es</a:t>
            </a:r>
            <a:r>
              <a:rPr lang="en-US" altLang="en-US" dirty="0"/>
              <a:t> based on the answers </a:t>
            </a:r>
          </a:p>
          <a:p>
            <a:pPr lvl="1"/>
            <a:r>
              <a:rPr lang="en-US" altLang="en-US" dirty="0"/>
              <a:t>Ultimately reach a conclusion … “</a:t>
            </a:r>
            <a:r>
              <a:rPr lang="en-US" altLang="en-US" i="1" dirty="0"/>
              <a:t>you have the measles!</a:t>
            </a:r>
            <a:r>
              <a:rPr lang="en-US" altLang="en-US" dirty="0"/>
              <a:t>”</a:t>
            </a:r>
          </a:p>
          <a:p>
            <a:pPr>
              <a:buFont typeface="Wingdings" pitchFamily="2" charset="2"/>
              <a:buAutoNum type="arabicPeriod" startAt="3"/>
            </a:pPr>
            <a:r>
              <a:rPr lang="en-US" altLang="en-US" sz="2000" dirty="0" smtClean="0"/>
              <a:t>Generate </a:t>
            </a:r>
            <a:r>
              <a:rPr lang="en-US" altLang="en-US" sz="2000" dirty="0"/>
              <a:t>early hypos that lead to a quick diagnosis and minimize the tests (data gathering) 	</a:t>
            </a:r>
          </a:p>
        </p:txBody>
      </p:sp>
      <p:sp>
        <p:nvSpPr>
          <p:cNvPr id="1172483" name="Text Box 3"/>
          <p:cNvSpPr txBox="1">
            <a:spLocks noChangeArrowheads="1"/>
          </p:cNvSpPr>
          <p:nvPr/>
        </p:nvSpPr>
        <p:spPr bwMode="auto">
          <a:xfrm>
            <a:off x="674688" y="201613"/>
            <a:ext cx="74342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fontAlgn="base">
              <a:spcBef>
                <a:spcPct val="50000"/>
              </a:spcBef>
              <a:spcAft>
                <a:spcPct val="0"/>
              </a:spcAft>
            </a:pPr>
            <a:r>
              <a:rPr lang="en-US" altLang="en-US" sz="2400" b="1" dirty="0">
                <a:solidFill>
                  <a:srgbClr val="F49610"/>
                </a:solidFill>
                <a:latin typeface="Verdana" pitchFamily="34" charset="0"/>
              </a:rPr>
              <a:t>IBC: An Investigative Technique</a:t>
            </a:r>
          </a:p>
        </p:txBody>
      </p:sp>
      <p:sp>
        <p:nvSpPr>
          <p:cNvPr id="1172484" name="Text Box 4"/>
          <p:cNvSpPr txBox="1">
            <a:spLocks noChangeArrowheads="1"/>
          </p:cNvSpPr>
          <p:nvPr/>
        </p:nvSpPr>
        <p:spPr bwMode="auto">
          <a:xfrm>
            <a:off x="2576513" y="1925638"/>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pPr fontAlgn="base">
              <a:spcBef>
                <a:spcPct val="0"/>
              </a:spcBef>
              <a:spcAft>
                <a:spcPct val="0"/>
              </a:spcAft>
            </a:pPr>
            <a:endParaRPr lang="en-US" altLang="en-US" sz="1600">
              <a:solidFill>
                <a:srgbClr val="F49610"/>
              </a:solidFill>
              <a:latin typeface="Verdana" pitchFamily="34" charset="0"/>
            </a:endParaRPr>
          </a:p>
        </p:txBody>
      </p:sp>
      <p:sp>
        <p:nvSpPr>
          <p:cNvPr id="1172485" name="Text Box 5"/>
          <p:cNvSpPr txBox="1">
            <a:spLocks noChangeArrowheads="1"/>
          </p:cNvSpPr>
          <p:nvPr/>
        </p:nvSpPr>
        <p:spPr bwMode="auto">
          <a:xfrm>
            <a:off x="677863" y="571500"/>
            <a:ext cx="74342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fontAlgn="base">
              <a:spcBef>
                <a:spcPct val="50000"/>
              </a:spcBef>
              <a:spcAft>
                <a:spcPct val="0"/>
              </a:spcAft>
            </a:pPr>
            <a:r>
              <a:rPr lang="en-US" altLang="en-US" sz="2800" b="1" dirty="0">
                <a:solidFill>
                  <a:srgbClr val="F49610"/>
                </a:solidFill>
                <a:latin typeface="Verdana" pitchFamily="34" charset="0"/>
              </a:rPr>
              <a:t>Medical analogy</a:t>
            </a:r>
          </a:p>
        </p:txBody>
      </p:sp>
    </p:spTree>
    <p:extLst>
      <p:ext uri="{BB962C8B-B14F-4D97-AF65-F5344CB8AC3E}">
        <p14:creationId xmlns:p14="http://schemas.microsoft.com/office/powerpoint/2010/main" val="37885316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3"/>
          <p:cNvSpPr>
            <a:spLocks noGrp="1"/>
          </p:cNvSpPr>
          <p:nvPr>
            <p:ph type="sldNum" sz="quarter" idx="10"/>
          </p:nvPr>
        </p:nvSpPr>
        <p:spPr/>
        <p:txBody>
          <a:bodyPr/>
          <a:lstStyle/>
          <a:p>
            <a:fld id="{D7F14640-CCE1-4154-A9CE-64EB414AE3E4}" type="slidenum">
              <a:rPr lang="en-GB" altLang="en-US"/>
              <a:pPr/>
              <a:t>6</a:t>
            </a:fld>
            <a:endParaRPr lang="en-GB" altLang="en-US"/>
          </a:p>
        </p:txBody>
      </p:sp>
      <p:sp>
        <p:nvSpPr>
          <p:cNvPr id="1185794" name="Rectangle 2"/>
          <p:cNvSpPr>
            <a:spLocks noGrp="1" noChangeArrowheads="1"/>
          </p:cNvSpPr>
          <p:nvPr>
            <p:ph type="body" idx="1"/>
          </p:nvPr>
        </p:nvSpPr>
        <p:spPr>
          <a:xfrm>
            <a:off x="615950" y="1214438"/>
            <a:ext cx="8250238" cy="1390650"/>
          </a:xfrm>
        </p:spPr>
        <p:txBody>
          <a:bodyPr/>
          <a:lstStyle/>
          <a:p>
            <a:pPr>
              <a:buClr>
                <a:srgbClr val="F79910"/>
              </a:buClr>
            </a:pPr>
            <a:r>
              <a:rPr lang="en-US" altLang="en-US" sz="2000" dirty="0"/>
              <a:t>In sequence…</a:t>
            </a:r>
          </a:p>
          <a:p>
            <a:pPr>
              <a:buClr>
                <a:srgbClr val="F79910"/>
              </a:buClr>
            </a:pPr>
            <a:r>
              <a:rPr lang="en-US" altLang="en-US" sz="2000" dirty="0"/>
              <a:t>With appropriate iterations…</a:t>
            </a:r>
          </a:p>
          <a:p>
            <a:pPr>
              <a:buClr>
                <a:srgbClr val="F79910"/>
              </a:buClr>
            </a:pPr>
            <a:r>
              <a:rPr lang="en-US" altLang="en-US" sz="2000" dirty="0"/>
              <a:t>With an eye on the clock</a:t>
            </a:r>
          </a:p>
          <a:p>
            <a:pPr>
              <a:buClr>
                <a:srgbClr val="F79910"/>
              </a:buClr>
            </a:pPr>
            <a:endParaRPr lang="en-US" altLang="en-US" sz="2000" dirty="0"/>
          </a:p>
        </p:txBody>
      </p:sp>
      <p:sp>
        <p:nvSpPr>
          <p:cNvPr id="1185795" name="Text Box 3"/>
          <p:cNvSpPr txBox="1">
            <a:spLocks noChangeArrowheads="1"/>
          </p:cNvSpPr>
          <p:nvPr/>
        </p:nvSpPr>
        <p:spPr bwMode="auto">
          <a:xfrm>
            <a:off x="674688" y="201613"/>
            <a:ext cx="74342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spcBef>
                <a:spcPct val="50000"/>
              </a:spcBef>
            </a:pPr>
            <a:r>
              <a:rPr lang="en-US" altLang="en-US" sz="2400" b="1"/>
              <a:t>The Five Stages of IBC</a:t>
            </a:r>
          </a:p>
        </p:txBody>
      </p:sp>
      <p:sp>
        <p:nvSpPr>
          <p:cNvPr id="1185796" name="Text Box 4"/>
          <p:cNvSpPr txBox="1">
            <a:spLocks noChangeArrowheads="1"/>
          </p:cNvSpPr>
          <p:nvPr/>
        </p:nvSpPr>
        <p:spPr bwMode="auto">
          <a:xfrm>
            <a:off x="2576513" y="1925638"/>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ltLang="en-US"/>
          </a:p>
        </p:txBody>
      </p:sp>
      <p:sp>
        <p:nvSpPr>
          <p:cNvPr id="1185797" name="Text Box 5"/>
          <p:cNvSpPr txBox="1">
            <a:spLocks noChangeArrowheads="1"/>
          </p:cNvSpPr>
          <p:nvPr/>
        </p:nvSpPr>
        <p:spPr bwMode="auto">
          <a:xfrm>
            <a:off x="677863" y="571500"/>
            <a:ext cx="74342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spcBef>
                <a:spcPct val="50000"/>
              </a:spcBef>
            </a:pPr>
            <a:r>
              <a:rPr lang="en-US" altLang="en-US" sz="2800" b="1"/>
              <a:t>Overview</a:t>
            </a:r>
          </a:p>
        </p:txBody>
      </p:sp>
      <p:sp>
        <p:nvSpPr>
          <p:cNvPr id="1185798" name="Rectangle 6"/>
          <p:cNvSpPr>
            <a:spLocks noChangeArrowheads="1"/>
          </p:cNvSpPr>
          <p:nvPr/>
        </p:nvSpPr>
        <p:spPr bwMode="auto">
          <a:xfrm>
            <a:off x="685800" y="3962400"/>
            <a:ext cx="838200" cy="685800"/>
          </a:xfrm>
          <a:prstGeom prst="rect">
            <a:avLst/>
          </a:prstGeom>
          <a:noFill/>
          <a:ln w="25400">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rIns="18288" anchor="ctr"/>
          <a:lstStyle/>
          <a:p>
            <a:pPr algn="ctr">
              <a:buFont typeface="Wingdings" pitchFamily="2" charset="2"/>
              <a:buNone/>
            </a:pPr>
            <a:r>
              <a:rPr lang="en-US" altLang="en-US" sz="1400" b="1">
                <a:solidFill>
                  <a:srgbClr val="0033CC"/>
                </a:solidFill>
                <a:latin typeface="Arial" charset="0"/>
              </a:rPr>
              <a:t>Client </a:t>
            </a:r>
            <a:br>
              <a:rPr lang="en-US" altLang="en-US" sz="1400" b="1">
                <a:solidFill>
                  <a:srgbClr val="0033CC"/>
                </a:solidFill>
                <a:latin typeface="Arial" charset="0"/>
              </a:rPr>
            </a:br>
            <a:r>
              <a:rPr lang="en-US" altLang="en-US" sz="1400" b="1">
                <a:solidFill>
                  <a:srgbClr val="0033CC"/>
                </a:solidFill>
                <a:latin typeface="Arial" charset="0"/>
              </a:rPr>
              <a:t>Problem</a:t>
            </a:r>
          </a:p>
        </p:txBody>
      </p:sp>
      <p:sp>
        <p:nvSpPr>
          <p:cNvPr id="1185799" name="Rectangle 7"/>
          <p:cNvSpPr>
            <a:spLocks noChangeArrowheads="1"/>
          </p:cNvSpPr>
          <p:nvPr/>
        </p:nvSpPr>
        <p:spPr bwMode="auto">
          <a:xfrm>
            <a:off x="7620000" y="3962400"/>
            <a:ext cx="1066800" cy="685800"/>
          </a:xfrm>
          <a:prstGeom prst="rect">
            <a:avLst/>
          </a:prstGeom>
          <a:noFill/>
          <a:ln w="25400" algn="ctr">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rIns="18288" anchor="ctr"/>
          <a:lstStyle/>
          <a:p>
            <a:pPr algn="ctr">
              <a:buFont typeface="Wingdings" pitchFamily="2" charset="2"/>
              <a:buNone/>
            </a:pPr>
            <a:r>
              <a:rPr lang="en-US" altLang="en-US" sz="1400" b="1">
                <a:solidFill>
                  <a:srgbClr val="0033CC"/>
                </a:solidFill>
                <a:latin typeface="Arial" charset="0"/>
              </a:rPr>
              <a:t>Accepted </a:t>
            </a:r>
            <a:br>
              <a:rPr lang="en-US" altLang="en-US" sz="1400" b="1">
                <a:solidFill>
                  <a:srgbClr val="0033CC"/>
                </a:solidFill>
                <a:latin typeface="Arial" charset="0"/>
              </a:rPr>
            </a:br>
            <a:r>
              <a:rPr lang="en-US" altLang="en-US" sz="1400" b="1">
                <a:solidFill>
                  <a:srgbClr val="0033CC"/>
                </a:solidFill>
                <a:latin typeface="Arial" charset="0"/>
              </a:rPr>
              <a:t>Recom-</a:t>
            </a:r>
            <a:br>
              <a:rPr lang="en-US" altLang="en-US" sz="1400" b="1">
                <a:solidFill>
                  <a:srgbClr val="0033CC"/>
                </a:solidFill>
                <a:latin typeface="Arial" charset="0"/>
              </a:rPr>
            </a:br>
            <a:r>
              <a:rPr lang="en-US" altLang="en-US" sz="1400" b="1">
                <a:solidFill>
                  <a:srgbClr val="0033CC"/>
                </a:solidFill>
                <a:latin typeface="Arial" charset="0"/>
              </a:rPr>
              <a:t>mendation</a:t>
            </a:r>
          </a:p>
        </p:txBody>
      </p:sp>
      <p:sp>
        <p:nvSpPr>
          <p:cNvPr id="1185800" name="AutoShape 8"/>
          <p:cNvSpPr>
            <a:spLocks noChangeArrowheads="1"/>
          </p:cNvSpPr>
          <p:nvPr/>
        </p:nvSpPr>
        <p:spPr bwMode="auto">
          <a:xfrm>
            <a:off x="1676400" y="3779838"/>
            <a:ext cx="1320800" cy="1050925"/>
          </a:xfrm>
          <a:prstGeom prst="homePlate">
            <a:avLst>
              <a:gd name="adj" fmla="val 13743"/>
            </a:avLst>
          </a:prstGeom>
          <a:solidFill>
            <a:srgbClr val="0033CC"/>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pPr algn="ctr">
              <a:buFont typeface="Wingdings" pitchFamily="2" charset="2"/>
              <a:buNone/>
            </a:pPr>
            <a:endParaRPr lang="en-US" altLang="en-US" sz="1400" b="1">
              <a:solidFill>
                <a:schemeClr val="bg1"/>
              </a:solidFill>
              <a:latin typeface="Arial" charset="0"/>
            </a:endParaRPr>
          </a:p>
          <a:p>
            <a:pPr algn="ctr">
              <a:buFont typeface="Wingdings" pitchFamily="2" charset="2"/>
              <a:buNone/>
            </a:pPr>
            <a:r>
              <a:rPr lang="en-US" altLang="en-US" sz="1400" b="1">
                <a:solidFill>
                  <a:schemeClr val="bg1"/>
                </a:solidFill>
                <a:latin typeface="Arial" charset="0"/>
              </a:rPr>
              <a:t>Definition </a:t>
            </a:r>
            <a:br>
              <a:rPr lang="en-US" altLang="en-US" sz="1400" b="1">
                <a:solidFill>
                  <a:schemeClr val="bg1"/>
                </a:solidFill>
                <a:latin typeface="Arial" charset="0"/>
              </a:rPr>
            </a:br>
            <a:endParaRPr lang="en-US" altLang="en-US" sz="1400" b="1">
              <a:solidFill>
                <a:schemeClr val="bg1"/>
              </a:solidFill>
              <a:latin typeface="Arial" charset="0"/>
            </a:endParaRPr>
          </a:p>
        </p:txBody>
      </p:sp>
      <p:sp>
        <p:nvSpPr>
          <p:cNvPr id="1185801" name="AutoShape 9"/>
          <p:cNvSpPr>
            <a:spLocks noChangeArrowheads="1"/>
          </p:cNvSpPr>
          <p:nvPr/>
        </p:nvSpPr>
        <p:spPr bwMode="auto">
          <a:xfrm>
            <a:off x="2857500" y="3779838"/>
            <a:ext cx="1279525" cy="1050925"/>
          </a:xfrm>
          <a:prstGeom prst="chevron">
            <a:avLst>
              <a:gd name="adj" fmla="val 13793"/>
            </a:avLst>
          </a:prstGeom>
          <a:solidFill>
            <a:srgbClr val="3399FF"/>
          </a:solidFill>
          <a:ln w="63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pPr algn="ctr">
              <a:buFont typeface="Wingdings" pitchFamily="2" charset="2"/>
              <a:buNone/>
            </a:pPr>
            <a:r>
              <a:rPr lang="en-US" altLang="en-US" sz="1400" b="1">
                <a:solidFill>
                  <a:schemeClr val="tx1"/>
                </a:solidFill>
                <a:latin typeface="Arial" charset="0"/>
              </a:rPr>
              <a:t>Structure</a:t>
            </a:r>
          </a:p>
        </p:txBody>
      </p:sp>
      <p:sp>
        <p:nvSpPr>
          <p:cNvPr id="1185802" name="AutoShape 10"/>
          <p:cNvSpPr>
            <a:spLocks noChangeArrowheads="1"/>
          </p:cNvSpPr>
          <p:nvPr/>
        </p:nvSpPr>
        <p:spPr bwMode="auto">
          <a:xfrm>
            <a:off x="3978275" y="3779838"/>
            <a:ext cx="1279525" cy="1050925"/>
          </a:xfrm>
          <a:prstGeom prst="chevron">
            <a:avLst>
              <a:gd name="adj" fmla="val 13793"/>
            </a:avLst>
          </a:prstGeom>
          <a:solidFill>
            <a:srgbClr val="99CCFF"/>
          </a:solidFill>
          <a:ln w="63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pPr algn="ctr">
              <a:buFont typeface="Wingdings" pitchFamily="2" charset="2"/>
              <a:buNone/>
            </a:pPr>
            <a:r>
              <a:rPr lang="en-US" altLang="en-US" sz="1400" b="1">
                <a:solidFill>
                  <a:schemeClr val="tx1"/>
                </a:solidFill>
                <a:latin typeface="Arial" charset="0"/>
              </a:rPr>
              <a:t>Data </a:t>
            </a:r>
            <a:br>
              <a:rPr lang="en-US" altLang="en-US" sz="1400" b="1">
                <a:solidFill>
                  <a:schemeClr val="tx1"/>
                </a:solidFill>
                <a:latin typeface="Arial" charset="0"/>
              </a:rPr>
            </a:br>
            <a:r>
              <a:rPr lang="en-US" altLang="en-US" sz="1400" b="1">
                <a:solidFill>
                  <a:schemeClr val="tx1"/>
                </a:solidFill>
                <a:latin typeface="Arial" charset="0"/>
              </a:rPr>
              <a:t>Gathering</a:t>
            </a:r>
          </a:p>
        </p:txBody>
      </p:sp>
      <p:sp>
        <p:nvSpPr>
          <p:cNvPr id="1185803" name="AutoShape 11"/>
          <p:cNvSpPr>
            <a:spLocks noChangeArrowheads="1"/>
          </p:cNvSpPr>
          <p:nvPr/>
        </p:nvSpPr>
        <p:spPr bwMode="auto">
          <a:xfrm>
            <a:off x="5105400" y="3779838"/>
            <a:ext cx="1279525" cy="1050925"/>
          </a:xfrm>
          <a:prstGeom prst="chevron">
            <a:avLst>
              <a:gd name="adj" fmla="val 13793"/>
            </a:avLst>
          </a:prstGeom>
          <a:solidFill>
            <a:schemeClr val="folHlink"/>
          </a:solidFill>
          <a:ln w="63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9728" rIns="0" anchor="ctr"/>
          <a:lstStyle/>
          <a:p>
            <a:pPr algn="ctr">
              <a:buFont typeface="Wingdings" pitchFamily="2" charset="2"/>
              <a:buNone/>
            </a:pPr>
            <a:r>
              <a:rPr lang="en-US" altLang="en-US" sz="1400" b="1">
                <a:solidFill>
                  <a:schemeClr val="tx1"/>
                </a:solidFill>
                <a:latin typeface="Arial" charset="0"/>
              </a:rPr>
              <a:t>Synthesis</a:t>
            </a:r>
          </a:p>
        </p:txBody>
      </p:sp>
      <p:sp>
        <p:nvSpPr>
          <p:cNvPr id="1185804" name="AutoShape 12"/>
          <p:cNvSpPr>
            <a:spLocks noChangeArrowheads="1"/>
          </p:cNvSpPr>
          <p:nvPr/>
        </p:nvSpPr>
        <p:spPr bwMode="auto">
          <a:xfrm>
            <a:off x="6235700" y="3779838"/>
            <a:ext cx="1279525" cy="1050925"/>
          </a:xfrm>
          <a:prstGeom prst="chevron">
            <a:avLst>
              <a:gd name="adj" fmla="val 13793"/>
            </a:avLst>
          </a:prstGeom>
          <a:solidFill>
            <a:schemeClr val="hlink"/>
          </a:solidFill>
          <a:ln w="63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pPr algn="ctr">
              <a:buFont typeface="Wingdings" pitchFamily="2" charset="2"/>
              <a:buNone/>
            </a:pPr>
            <a:r>
              <a:rPr lang="en-US" altLang="en-US" sz="1400" b="1">
                <a:solidFill>
                  <a:schemeClr val="bg1"/>
                </a:solidFill>
                <a:latin typeface="Arial" charset="0"/>
              </a:rPr>
              <a:t>Buy-In</a:t>
            </a:r>
          </a:p>
        </p:txBody>
      </p:sp>
      <p:sp>
        <p:nvSpPr>
          <p:cNvPr id="1185805" name="Freeform 13"/>
          <p:cNvSpPr>
            <a:spLocks/>
          </p:cNvSpPr>
          <p:nvPr/>
        </p:nvSpPr>
        <p:spPr bwMode="auto">
          <a:xfrm>
            <a:off x="3429000" y="3429000"/>
            <a:ext cx="2286000" cy="350838"/>
          </a:xfrm>
          <a:custGeom>
            <a:avLst/>
            <a:gdLst>
              <a:gd name="T0" fmla="*/ 720 w 720"/>
              <a:gd name="T1" fmla="*/ 144 h 144"/>
              <a:gd name="T2" fmla="*/ 720 w 720"/>
              <a:gd name="T3" fmla="*/ 0 h 144"/>
              <a:gd name="T4" fmla="*/ 0 w 720"/>
              <a:gd name="T5" fmla="*/ 0 h 144"/>
              <a:gd name="T6" fmla="*/ 0 w 720"/>
              <a:gd name="T7" fmla="*/ 144 h 144"/>
            </a:gdLst>
            <a:ahLst/>
            <a:cxnLst>
              <a:cxn ang="0">
                <a:pos x="T0" y="T1"/>
              </a:cxn>
              <a:cxn ang="0">
                <a:pos x="T2" y="T3"/>
              </a:cxn>
              <a:cxn ang="0">
                <a:pos x="T4" y="T5"/>
              </a:cxn>
              <a:cxn ang="0">
                <a:pos x="T6" y="T7"/>
              </a:cxn>
            </a:cxnLst>
            <a:rect l="0" t="0" r="r" b="b"/>
            <a:pathLst>
              <a:path w="720" h="144">
                <a:moveTo>
                  <a:pt x="720" y="144"/>
                </a:moveTo>
                <a:lnTo>
                  <a:pt x="720" y="0"/>
                </a:lnTo>
                <a:lnTo>
                  <a:pt x="0" y="0"/>
                </a:lnTo>
                <a:lnTo>
                  <a:pt x="0" y="144"/>
                </a:lnTo>
              </a:path>
            </a:pathLst>
          </a:custGeom>
          <a:noFill/>
          <a:ln w="25400" cap="flat" cmpd="sng">
            <a:solidFill>
              <a:schemeClr val="tx1"/>
            </a:solidFill>
            <a:prstDash val="solid"/>
            <a:miter lim="800000"/>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endParaRPr lang="en-US"/>
          </a:p>
        </p:txBody>
      </p:sp>
      <p:sp>
        <p:nvSpPr>
          <p:cNvPr id="1185806" name="Freeform 14"/>
          <p:cNvSpPr>
            <a:spLocks/>
          </p:cNvSpPr>
          <p:nvPr/>
        </p:nvSpPr>
        <p:spPr bwMode="auto">
          <a:xfrm rot="-10800000">
            <a:off x="4648200" y="4830763"/>
            <a:ext cx="1143000" cy="350837"/>
          </a:xfrm>
          <a:custGeom>
            <a:avLst/>
            <a:gdLst>
              <a:gd name="T0" fmla="*/ 720 w 720"/>
              <a:gd name="T1" fmla="*/ 144 h 144"/>
              <a:gd name="T2" fmla="*/ 720 w 720"/>
              <a:gd name="T3" fmla="*/ 0 h 144"/>
              <a:gd name="T4" fmla="*/ 0 w 720"/>
              <a:gd name="T5" fmla="*/ 0 h 144"/>
              <a:gd name="T6" fmla="*/ 0 w 720"/>
              <a:gd name="T7" fmla="*/ 144 h 144"/>
            </a:gdLst>
            <a:ahLst/>
            <a:cxnLst>
              <a:cxn ang="0">
                <a:pos x="T0" y="T1"/>
              </a:cxn>
              <a:cxn ang="0">
                <a:pos x="T2" y="T3"/>
              </a:cxn>
              <a:cxn ang="0">
                <a:pos x="T4" y="T5"/>
              </a:cxn>
              <a:cxn ang="0">
                <a:pos x="T6" y="T7"/>
              </a:cxn>
            </a:cxnLst>
            <a:rect l="0" t="0" r="r" b="b"/>
            <a:pathLst>
              <a:path w="720" h="144">
                <a:moveTo>
                  <a:pt x="720" y="144"/>
                </a:moveTo>
                <a:lnTo>
                  <a:pt x="720" y="0"/>
                </a:lnTo>
                <a:lnTo>
                  <a:pt x="0" y="0"/>
                </a:lnTo>
                <a:lnTo>
                  <a:pt x="0" y="144"/>
                </a:lnTo>
              </a:path>
            </a:pathLst>
          </a:custGeom>
          <a:noFill/>
          <a:ln w="25400" cap="flat" cmpd="sng">
            <a:solidFill>
              <a:schemeClr val="tx1"/>
            </a:solidFill>
            <a:prstDash val="solid"/>
            <a:miter lim="800000"/>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endParaRPr lang="en-US"/>
          </a:p>
        </p:txBody>
      </p:sp>
      <p:sp>
        <p:nvSpPr>
          <p:cNvPr id="1185807" name="Freeform 15"/>
          <p:cNvSpPr>
            <a:spLocks/>
          </p:cNvSpPr>
          <p:nvPr/>
        </p:nvSpPr>
        <p:spPr bwMode="auto">
          <a:xfrm rot="10800000">
            <a:off x="4648200" y="3419475"/>
            <a:ext cx="990600" cy="350838"/>
          </a:xfrm>
          <a:custGeom>
            <a:avLst/>
            <a:gdLst>
              <a:gd name="T0" fmla="*/ 0 w 624"/>
              <a:gd name="T1" fmla="*/ 144 h 144"/>
              <a:gd name="T2" fmla="*/ 624 w 624"/>
              <a:gd name="T3" fmla="*/ 144 h 144"/>
              <a:gd name="T4" fmla="*/ 624 w 624"/>
              <a:gd name="T5" fmla="*/ 0 h 144"/>
            </a:gdLst>
            <a:ahLst/>
            <a:cxnLst>
              <a:cxn ang="0">
                <a:pos x="T0" y="T1"/>
              </a:cxn>
              <a:cxn ang="0">
                <a:pos x="T2" y="T3"/>
              </a:cxn>
              <a:cxn ang="0">
                <a:pos x="T4" y="T5"/>
              </a:cxn>
            </a:cxnLst>
            <a:rect l="0" t="0" r="r" b="b"/>
            <a:pathLst>
              <a:path w="624" h="144">
                <a:moveTo>
                  <a:pt x="0" y="144"/>
                </a:moveTo>
                <a:lnTo>
                  <a:pt x="624" y="144"/>
                </a:lnTo>
                <a:lnTo>
                  <a:pt x="624" y="0"/>
                </a:lnTo>
              </a:path>
            </a:pathLst>
          </a:custGeom>
          <a:noFill/>
          <a:ln w="25400" cap="flat" cmpd="sng">
            <a:solidFill>
              <a:schemeClr val="tx1"/>
            </a:solidFill>
            <a:prstDash val="solid"/>
            <a:miter lim="800000"/>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 rIns="18288" anchor="ctr"/>
          <a:lstStyle/>
          <a:p>
            <a:endParaRPr lang="en-US"/>
          </a:p>
        </p:txBody>
      </p:sp>
      <p:sp>
        <p:nvSpPr>
          <p:cNvPr id="1185808" name="Rectangle 16"/>
          <p:cNvSpPr>
            <a:spLocks noChangeArrowheads="1"/>
          </p:cNvSpPr>
          <p:nvPr/>
        </p:nvSpPr>
        <p:spPr bwMode="auto">
          <a:xfrm>
            <a:off x="1676400" y="5334000"/>
            <a:ext cx="5867400" cy="304800"/>
          </a:xfrm>
          <a:prstGeom prst="rect">
            <a:avLst/>
          </a:prstGeom>
          <a:solidFill>
            <a:schemeClr val="bg2"/>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rIns="18288" anchor="ctr"/>
          <a:lstStyle/>
          <a:p>
            <a:pPr algn="ctr">
              <a:buFont typeface="Wingdings" pitchFamily="2" charset="2"/>
              <a:buNone/>
            </a:pPr>
            <a:r>
              <a:rPr lang="en-US" altLang="en-US" sz="1400" b="1">
                <a:solidFill>
                  <a:schemeClr val="bg1"/>
                </a:solidFill>
                <a:latin typeface="Arial" charset="0"/>
              </a:rPr>
              <a:t>Client interaction and communication</a:t>
            </a:r>
          </a:p>
        </p:txBody>
      </p:sp>
      <p:sp>
        <p:nvSpPr>
          <p:cNvPr id="1185809" name="Rectangle 17"/>
          <p:cNvSpPr>
            <a:spLocks noChangeArrowheads="1"/>
          </p:cNvSpPr>
          <p:nvPr/>
        </p:nvSpPr>
        <p:spPr bwMode="auto">
          <a:xfrm>
            <a:off x="1674813" y="3744913"/>
            <a:ext cx="1689100" cy="217487"/>
          </a:xfrm>
          <a:prstGeom prst="rect">
            <a:avLst/>
          </a:prstGeom>
          <a:solidFill>
            <a:srgbClr val="DEE2FE"/>
          </a:solidFill>
          <a:ln w="6350">
            <a:solidFill>
              <a:srgbClr val="05179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 tIns="0" rIns="18288" bIns="27432" anchor="ctr"/>
          <a:lstStyle/>
          <a:p>
            <a:pPr algn="ctr">
              <a:buFont typeface="Wingdings" pitchFamily="2" charset="2"/>
              <a:buNone/>
            </a:pPr>
            <a:r>
              <a:rPr lang="en-US" altLang="en-US" sz="1400" b="1">
                <a:solidFill>
                  <a:srgbClr val="0033CC"/>
                </a:solidFill>
                <a:latin typeface="Arial" charset="0"/>
              </a:rPr>
              <a:t>Investigate</a:t>
            </a:r>
          </a:p>
        </p:txBody>
      </p:sp>
      <p:grpSp>
        <p:nvGrpSpPr>
          <p:cNvPr id="1185810" name="Group 18"/>
          <p:cNvGrpSpPr>
            <a:grpSpLocks/>
          </p:cNvGrpSpPr>
          <p:nvPr/>
        </p:nvGrpSpPr>
        <p:grpSpPr bwMode="auto">
          <a:xfrm>
            <a:off x="1219200" y="3200400"/>
            <a:ext cx="531813" cy="533400"/>
            <a:chOff x="1200" y="1008"/>
            <a:chExt cx="596" cy="597"/>
          </a:xfrm>
        </p:grpSpPr>
        <p:sp>
          <p:nvSpPr>
            <p:cNvPr id="1185811" name="Freeform 19"/>
            <p:cNvSpPr>
              <a:spLocks/>
            </p:cNvSpPr>
            <p:nvPr/>
          </p:nvSpPr>
          <p:spPr bwMode="auto">
            <a:xfrm rot="10800000">
              <a:off x="1339" y="1529"/>
              <a:ext cx="80" cy="64"/>
            </a:xfrm>
            <a:custGeom>
              <a:avLst/>
              <a:gdLst>
                <a:gd name="T0" fmla="*/ 0 w 159"/>
                <a:gd name="T1" fmla="*/ 48 h 129"/>
                <a:gd name="T2" fmla="*/ 1 w 159"/>
                <a:gd name="T3" fmla="*/ 64 h 129"/>
                <a:gd name="T4" fmla="*/ 6 w 159"/>
                <a:gd name="T5" fmla="*/ 80 h 129"/>
                <a:gd name="T6" fmla="*/ 14 w 159"/>
                <a:gd name="T7" fmla="*/ 94 h 129"/>
                <a:gd name="T8" fmla="*/ 23 w 159"/>
                <a:gd name="T9" fmla="*/ 105 h 129"/>
                <a:gd name="T10" fmla="*/ 36 w 159"/>
                <a:gd name="T11" fmla="*/ 116 h 129"/>
                <a:gd name="T12" fmla="*/ 50 w 159"/>
                <a:gd name="T13" fmla="*/ 123 h 129"/>
                <a:gd name="T14" fmla="*/ 65 w 159"/>
                <a:gd name="T15" fmla="*/ 128 h 129"/>
                <a:gd name="T16" fmla="*/ 81 w 159"/>
                <a:gd name="T17" fmla="*/ 129 h 129"/>
                <a:gd name="T18" fmla="*/ 95 w 159"/>
                <a:gd name="T19" fmla="*/ 128 h 129"/>
                <a:gd name="T20" fmla="*/ 108 w 159"/>
                <a:gd name="T21" fmla="*/ 125 h 129"/>
                <a:gd name="T22" fmla="*/ 120 w 159"/>
                <a:gd name="T23" fmla="*/ 119 h 129"/>
                <a:gd name="T24" fmla="*/ 132 w 159"/>
                <a:gd name="T25" fmla="*/ 111 h 129"/>
                <a:gd name="T26" fmla="*/ 141 w 159"/>
                <a:gd name="T27" fmla="*/ 102 h 129"/>
                <a:gd name="T28" fmla="*/ 149 w 159"/>
                <a:gd name="T29" fmla="*/ 91 h 129"/>
                <a:gd name="T30" fmla="*/ 155 w 159"/>
                <a:gd name="T31" fmla="*/ 79 h 129"/>
                <a:gd name="T32" fmla="*/ 159 w 159"/>
                <a:gd name="T33" fmla="*/ 66 h 129"/>
                <a:gd name="T34" fmla="*/ 141 w 159"/>
                <a:gd name="T35" fmla="*/ 60 h 129"/>
                <a:gd name="T36" fmla="*/ 121 w 159"/>
                <a:gd name="T37" fmla="*/ 53 h 129"/>
                <a:gd name="T38" fmla="*/ 103 w 159"/>
                <a:gd name="T39" fmla="*/ 45 h 129"/>
                <a:gd name="T40" fmla="*/ 85 w 159"/>
                <a:gd name="T41" fmla="*/ 37 h 129"/>
                <a:gd name="T42" fmla="*/ 67 w 159"/>
                <a:gd name="T43" fmla="*/ 29 h 129"/>
                <a:gd name="T44" fmla="*/ 50 w 159"/>
                <a:gd name="T45" fmla="*/ 20 h 129"/>
                <a:gd name="T46" fmla="*/ 32 w 159"/>
                <a:gd name="T47" fmla="*/ 11 h 129"/>
                <a:gd name="T48" fmla="*/ 15 w 159"/>
                <a:gd name="T49" fmla="*/ 0 h 129"/>
                <a:gd name="T50" fmla="*/ 9 w 159"/>
                <a:gd name="T51" fmla="*/ 11 h 129"/>
                <a:gd name="T52" fmla="*/ 5 w 159"/>
                <a:gd name="T53" fmla="*/ 22 h 129"/>
                <a:gd name="T54" fmla="*/ 1 w 159"/>
                <a:gd name="T55" fmla="*/ 35 h 129"/>
                <a:gd name="T56" fmla="*/ 0 w 159"/>
                <a:gd name="T57" fmla="*/ 4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9" h="129">
                  <a:moveTo>
                    <a:pt x="0" y="48"/>
                  </a:moveTo>
                  <a:lnTo>
                    <a:pt x="1" y="64"/>
                  </a:lnTo>
                  <a:lnTo>
                    <a:pt x="6" y="80"/>
                  </a:lnTo>
                  <a:lnTo>
                    <a:pt x="14" y="94"/>
                  </a:lnTo>
                  <a:lnTo>
                    <a:pt x="23" y="105"/>
                  </a:lnTo>
                  <a:lnTo>
                    <a:pt x="36" y="116"/>
                  </a:lnTo>
                  <a:lnTo>
                    <a:pt x="50" y="123"/>
                  </a:lnTo>
                  <a:lnTo>
                    <a:pt x="65" y="128"/>
                  </a:lnTo>
                  <a:lnTo>
                    <a:pt x="81" y="129"/>
                  </a:lnTo>
                  <a:lnTo>
                    <a:pt x="95" y="128"/>
                  </a:lnTo>
                  <a:lnTo>
                    <a:pt x="108" y="125"/>
                  </a:lnTo>
                  <a:lnTo>
                    <a:pt x="120" y="119"/>
                  </a:lnTo>
                  <a:lnTo>
                    <a:pt x="132" y="111"/>
                  </a:lnTo>
                  <a:lnTo>
                    <a:pt x="141" y="102"/>
                  </a:lnTo>
                  <a:lnTo>
                    <a:pt x="149" y="91"/>
                  </a:lnTo>
                  <a:lnTo>
                    <a:pt x="155" y="79"/>
                  </a:lnTo>
                  <a:lnTo>
                    <a:pt x="159" y="66"/>
                  </a:lnTo>
                  <a:lnTo>
                    <a:pt x="141" y="60"/>
                  </a:lnTo>
                  <a:lnTo>
                    <a:pt x="121" y="53"/>
                  </a:lnTo>
                  <a:lnTo>
                    <a:pt x="103" y="45"/>
                  </a:lnTo>
                  <a:lnTo>
                    <a:pt x="85" y="37"/>
                  </a:lnTo>
                  <a:lnTo>
                    <a:pt x="67" y="29"/>
                  </a:lnTo>
                  <a:lnTo>
                    <a:pt x="50" y="20"/>
                  </a:lnTo>
                  <a:lnTo>
                    <a:pt x="32" y="11"/>
                  </a:lnTo>
                  <a:lnTo>
                    <a:pt x="15" y="0"/>
                  </a:lnTo>
                  <a:lnTo>
                    <a:pt x="9" y="11"/>
                  </a:lnTo>
                  <a:lnTo>
                    <a:pt x="5" y="22"/>
                  </a:lnTo>
                  <a:lnTo>
                    <a:pt x="1" y="35"/>
                  </a:lnTo>
                  <a:lnTo>
                    <a:pt x="0" y="4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2" name="Freeform 20"/>
            <p:cNvSpPr>
              <a:spLocks/>
            </p:cNvSpPr>
            <p:nvPr/>
          </p:nvSpPr>
          <p:spPr bwMode="auto">
            <a:xfrm>
              <a:off x="1411" y="1015"/>
              <a:ext cx="23" cy="248"/>
            </a:xfrm>
            <a:custGeom>
              <a:avLst/>
              <a:gdLst>
                <a:gd name="T0" fmla="*/ 27 w 47"/>
                <a:gd name="T1" fmla="*/ 495 h 495"/>
                <a:gd name="T2" fmla="*/ 47 w 47"/>
                <a:gd name="T3" fmla="*/ 0 h 495"/>
                <a:gd name="T4" fmla="*/ 42 w 47"/>
                <a:gd name="T5" fmla="*/ 1 h 495"/>
                <a:gd name="T6" fmla="*/ 36 w 47"/>
                <a:gd name="T7" fmla="*/ 2 h 495"/>
                <a:gd name="T8" fmla="*/ 30 w 47"/>
                <a:gd name="T9" fmla="*/ 4 h 495"/>
                <a:gd name="T10" fmla="*/ 24 w 47"/>
                <a:gd name="T11" fmla="*/ 6 h 495"/>
                <a:gd name="T12" fmla="*/ 17 w 47"/>
                <a:gd name="T13" fmla="*/ 8 h 495"/>
                <a:gd name="T14" fmla="*/ 12 w 47"/>
                <a:gd name="T15" fmla="*/ 9 h 495"/>
                <a:gd name="T16" fmla="*/ 6 w 47"/>
                <a:gd name="T17" fmla="*/ 11 h 495"/>
                <a:gd name="T18" fmla="*/ 0 w 47"/>
                <a:gd name="T19" fmla="*/ 12 h 495"/>
                <a:gd name="T20" fmla="*/ 23 w 47"/>
                <a:gd name="T21" fmla="*/ 494 h 495"/>
                <a:gd name="T22" fmla="*/ 27 w 47"/>
                <a:gd name="T23" fmla="*/ 495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95">
                  <a:moveTo>
                    <a:pt x="27" y="495"/>
                  </a:moveTo>
                  <a:lnTo>
                    <a:pt x="47" y="0"/>
                  </a:lnTo>
                  <a:lnTo>
                    <a:pt x="42" y="1"/>
                  </a:lnTo>
                  <a:lnTo>
                    <a:pt x="36" y="2"/>
                  </a:lnTo>
                  <a:lnTo>
                    <a:pt x="30" y="4"/>
                  </a:lnTo>
                  <a:lnTo>
                    <a:pt x="24" y="6"/>
                  </a:lnTo>
                  <a:lnTo>
                    <a:pt x="17" y="8"/>
                  </a:lnTo>
                  <a:lnTo>
                    <a:pt x="12" y="9"/>
                  </a:lnTo>
                  <a:lnTo>
                    <a:pt x="6" y="11"/>
                  </a:lnTo>
                  <a:lnTo>
                    <a:pt x="0" y="12"/>
                  </a:lnTo>
                  <a:lnTo>
                    <a:pt x="23" y="494"/>
                  </a:lnTo>
                  <a:lnTo>
                    <a:pt x="27" y="4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3" name="Freeform 21"/>
            <p:cNvSpPr>
              <a:spLocks/>
            </p:cNvSpPr>
            <p:nvPr/>
          </p:nvSpPr>
          <p:spPr bwMode="auto">
            <a:xfrm>
              <a:off x="1766" y="1302"/>
              <a:ext cx="30" cy="14"/>
            </a:xfrm>
            <a:custGeom>
              <a:avLst/>
              <a:gdLst>
                <a:gd name="T0" fmla="*/ 0 w 60"/>
                <a:gd name="T1" fmla="*/ 20 h 28"/>
                <a:gd name="T2" fmla="*/ 60 w 60"/>
                <a:gd name="T3" fmla="*/ 28 h 28"/>
                <a:gd name="T4" fmla="*/ 60 w 60"/>
                <a:gd name="T5" fmla="*/ 23 h 28"/>
                <a:gd name="T6" fmla="*/ 60 w 60"/>
                <a:gd name="T7" fmla="*/ 19 h 28"/>
                <a:gd name="T8" fmla="*/ 60 w 60"/>
                <a:gd name="T9" fmla="*/ 15 h 28"/>
                <a:gd name="T10" fmla="*/ 60 w 60"/>
                <a:gd name="T11" fmla="*/ 11 h 28"/>
                <a:gd name="T12" fmla="*/ 60 w 60"/>
                <a:gd name="T13" fmla="*/ 8 h 28"/>
                <a:gd name="T14" fmla="*/ 60 w 60"/>
                <a:gd name="T15" fmla="*/ 5 h 28"/>
                <a:gd name="T16" fmla="*/ 60 w 60"/>
                <a:gd name="T17" fmla="*/ 3 h 28"/>
                <a:gd name="T18" fmla="*/ 60 w 60"/>
                <a:gd name="T19" fmla="*/ 0 h 28"/>
                <a:gd name="T20" fmla="*/ 1 w 60"/>
                <a:gd name="T21" fmla="*/ 12 h 28"/>
                <a:gd name="T22" fmla="*/ 1 w 60"/>
                <a:gd name="T23" fmla="*/ 14 h 28"/>
                <a:gd name="T24" fmla="*/ 1 w 60"/>
                <a:gd name="T25" fmla="*/ 15 h 28"/>
                <a:gd name="T26" fmla="*/ 0 w 60"/>
                <a:gd name="T27" fmla="*/ 18 h 28"/>
                <a:gd name="T28" fmla="*/ 0 w 60"/>
                <a:gd name="T29" fmla="*/ 2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 h="28">
                  <a:moveTo>
                    <a:pt x="0" y="20"/>
                  </a:moveTo>
                  <a:lnTo>
                    <a:pt x="60" y="28"/>
                  </a:lnTo>
                  <a:lnTo>
                    <a:pt x="60" y="23"/>
                  </a:lnTo>
                  <a:lnTo>
                    <a:pt x="60" y="19"/>
                  </a:lnTo>
                  <a:lnTo>
                    <a:pt x="60" y="15"/>
                  </a:lnTo>
                  <a:lnTo>
                    <a:pt x="60" y="11"/>
                  </a:lnTo>
                  <a:lnTo>
                    <a:pt x="60" y="8"/>
                  </a:lnTo>
                  <a:lnTo>
                    <a:pt x="60" y="5"/>
                  </a:lnTo>
                  <a:lnTo>
                    <a:pt x="60" y="3"/>
                  </a:lnTo>
                  <a:lnTo>
                    <a:pt x="60" y="0"/>
                  </a:lnTo>
                  <a:lnTo>
                    <a:pt x="1" y="12"/>
                  </a:lnTo>
                  <a:lnTo>
                    <a:pt x="1" y="14"/>
                  </a:lnTo>
                  <a:lnTo>
                    <a:pt x="1" y="15"/>
                  </a:lnTo>
                  <a:lnTo>
                    <a:pt x="0" y="18"/>
                  </a:lnTo>
                  <a:lnTo>
                    <a:pt x="0" y="2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4" name="Freeform 22"/>
            <p:cNvSpPr>
              <a:spLocks/>
            </p:cNvSpPr>
            <p:nvPr/>
          </p:nvSpPr>
          <p:spPr bwMode="auto">
            <a:xfrm>
              <a:off x="1200" y="1302"/>
              <a:ext cx="30" cy="12"/>
            </a:xfrm>
            <a:custGeom>
              <a:avLst/>
              <a:gdLst>
                <a:gd name="T0" fmla="*/ 59 w 60"/>
                <a:gd name="T1" fmla="*/ 9 h 24"/>
                <a:gd name="T2" fmla="*/ 59 w 60"/>
                <a:gd name="T3" fmla="*/ 8 h 24"/>
                <a:gd name="T4" fmla="*/ 60 w 60"/>
                <a:gd name="T5" fmla="*/ 6 h 24"/>
                <a:gd name="T6" fmla="*/ 60 w 60"/>
                <a:gd name="T7" fmla="*/ 6 h 24"/>
                <a:gd name="T8" fmla="*/ 60 w 60"/>
                <a:gd name="T9" fmla="*/ 5 h 24"/>
                <a:gd name="T10" fmla="*/ 0 w 60"/>
                <a:gd name="T11" fmla="*/ 0 h 24"/>
                <a:gd name="T12" fmla="*/ 0 w 60"/>
                <a:gd name="T13" fmla="*/ 2 h 24"/>
                <a:gd name="T14" fmla="*/ 0 w 60"/>
                <a:gd name="T15" fmla="*/ 4 h 24"/>
                <a:gd name="T16" fmla="*/ 0 w 60"/>
                <a:gd name="T17" fmla="*/ 6 h 24"/>
                <a:gd name="T18" fmla="*/ 0 w 60"/>
                <a:gd name="T19" fmla="*/ 9 h 24"/>
                <a:gd name="T20" fmla="*/ 0 w 60"/>
                <a:gd name="T21" fmla="*/ 12 h 24"/>
                <a:gd name="T22" fmla="*/ 0 w 60"/>
                <a:gd name="T23" fmla="*/ 16 h 24"/>
                <a:gd name="T24" fmla="*/ 0 w 60"/>
                <a:gd name="T25" fmla="*/ 20 h 24"/>
                <a:gd name="T26" fmla="*/ 0 w 60"/>
                <a:gd name="T27" fmla="*/ 24 h 24"/>
                <a:gd name="T28" fmla="*/ 60 w 60"/>
                <a:gd name="T29" fmla="*/ 11 h 24"/>
                <a:gd name="T30" fmla="*/ 60 w 60"/>
                <a:gd name="T31" fmla="*/ 10 h 24"/>
                <a:gd name="T32" fmla="*/ 60 w 60"/>
                <a:gd name="T33" fmla="*/ 10 h 24"/>
                <a:gd name="T34" fmla="*/ 59 w 60"/>
                <a:gd name="T35" fmla="*/ 10 h 24"/>
                <a:gd name="T36" fmla="*/ 59 w 60"/>
                <a:gd name="T37" fmla="*/ 9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0" h="24">
                  <a:moveTo>
                    <a:pt x="59" y="9"/>
                  </a:moveTo>
                  <a:lnTo>
                    <a:pt x="59" y="8"/>
                  </a:lnTo>
                  <a:lnTo>
                    <a:pt x="60" y="6"/>
                  </a:lnTo>
                  <a:lnTo>
                    <a:pt x="60" y="6"/>
                  </a:lnTo>
                  <a:lnTo>
                    <a:pt x="60" y="5"/>
                  </a:lnTo>
                  <a:lnTo>
                    <a:pt x="0" y="0"/>
                  </a:lnTo>
                  <a:lnTo>
                    <a:pt x="0" y="2"/>
                  </a:lnTo>
                  <a:lnTo>
                    <a:pt x="0" y="4"/>
                  </a:lnTo>
                  <a:lnTo>
                    <a:pt x="0" y="6"/>
                  </a:lnTo>
                  <a:lnTo>
                    <a:pt x="0" y="9"/>
                  </a:lnTo>
                  <a:lnTo>
                    <a:pt x="0" y="12"/>
                  </a:lnTo>
                  <a:lnTo>
                    <a:pt x="0" y="16"/>
                  </a:lnTo>
                  <a:lnTo>
                    <a:pt x="0" y="20"/>
                  </a:lnTo>
                  <a:lnTo>
                    <a:pt x="0" y="24"/>
                  </a:lnTo>
                  <a:lnTo>
                    <a:pt x="60" y="11"/>
                  </a:lnTo>
                  <a:lnTo>
                    <a:pt x="60" y="10"/>
                  </a:lnTo>
                  <a:lnTo>
                    <a:pt x="60" y="10"/>
                  </a:lnTo>
                  <a:lnTo>
                    <a:pt x="59" y="10"/>
                  </a:lnTo>
                  <a:lnTo>
                    <a:pt x="59"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5" name="Freeform 23"/>
            <p:cNvSpPr>
              <a:spLocks/>
            </p:cNvSpPr>
            <p:nvPr/>
          </p:nvSpPr>
          <p:spPr bwMode="auto">
            <a:xfrm>
              <a:off x="1285" y="1496"/>
              <a:ext cx="25" cy="27"/>
            </a:xfrm>
            <a:custGeom>
              <a:avLst/>
              <a:gdLst>
                <a:gd name="T0" fmla="*/ 45 w 50"/>
                <a:gd name="T1" fmla="*/ 0 h 53"/>
                <a:gd name="T2" fmla="*/ 0 w 50"/>
                <a:gd name="T3" fmla="*/ 39 h 53"/>
                <a:gd name="T4" fmla="*/ 3 w 50"/>
                <a:gd name="T5" fmla="*/ 42 h 53"/>
                <a:gd name="T6" fmla="*/ 7 w 50"/>
                <a:gd name="T7" fmla="*/ 46 h 53"/>
                <a:gd name="T8" fmla="*/ 10 w 50"/>
                <a:gd name="T9" fmla="*/ 49 h 53"/>
                <a:gd name="T10" fmla="*/ 14 w 50"/>
                <a:gd name="T11" fmla="*/ 53 h 53"/>
                <a:gd name="T12" fmla="*/ 50 w 50"/>
                <a:gd name="T13" fmla="*/ 4 h 53"/>
                <a:gd name="T14" fmla="*/ 48 w 50"/>
                <a:gd name="T15" fmla="*/ 3 h 53"/>
                <a:gd name="T16" fmla="*/ 47 w 50"/>
                <a:gd name="T17" fmla="*/ 2 h 53"/>
                <a:gd name="T18" fmla="*/ 46 w 50"/>
                <a:gd name="T19" fmla="*/ 1 h 53"/>
                <a:gd name="T20" fmla="*/ 45 w 50"/>
                <a:gd name="T21"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53">
                  <a:moveTo>
                    <a:pt x="45" y="0"/>
                  </a:moveTo>
                  <a:lnTo>
                    <a:pt x="0" y="39"/>
                  </a:lnTo>
                  <a:lnTo>
                    <a:pt x="3" y="42"/>
                  </a:lnTo>
                  <a:lnTo>
                    <a:pt x="7" y="46"/>
                  </a:lnTo>
                  <a:lnTo>
                    <a:pt x="10" y="49"/>
                  </a:lnTo>
                  <a:lnTo>
                    <a:pt x="14" y="53"/>
                  </a:lnTo>
                  <a:lnTo>
                    <a:pt x="50" y="4"/>
                  </a:lnTo>
                  <a:lnTo>
                    <a:pt x="48" y="3"/>
                  </a:lnTo>
                  <a:lnTo>
                    <a:pt x="47" y="2"/>
                  </a:lnTo>
                  <a:lnTo>
                    <a:pt x="46" y="1"/>
                  </a:lnTo>
                  <a:lnTo>
                    <a:pt x="45"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6" name="Freeform 24"/>
            <p:cNvSpPr>
              <a:spLocks/>
            </p:cNvSpPr>
            <p:nvPr/>
          </p:nvSpPr>
          <p:spPr bwMode="auto">
            <a:xfrm>
              <a:off x="1690" y="1096"/>
              <a:ext cx="24" cy="25"/>
            </a:xfrm>
            <a:custGeom>
              <a:avLst/>
              <a:gdLst>
                <a:gd name="T0" fmla="*/ 3 w 48"/>
                <a:gd name="T1" fmla="*/ 51 h 51"/>
                <a:gd name="T2" fmla="*/ 48 w 48"/>
                <a:gd name="T3" fmla="*/ 12 h 51"/>
                <a:gd name="T4" fmla="*/ 46 w 48"/>
                <a:gd name="T5" fmla="*/ 8 h 51"/>
                <a:gd name="T6" fmla="*/ 44 w 48"/>
                <a:gd name="T7" fmla="*/ 6 h 51"/>
                <a:gd name="T8" fmla="*/ 40 w 48"/>
                <a:gd name="T9" fmla="*/ 3 h 51"/>
                <a:gd name="T10" fmla="*/ 38 w 48"/>
                <a:gd name="T11" fmla="*/ 0 h 51"/>
                <a:gd name="T12" fmla="*/ 0 w 48"/>
                <a:gd name="T13" fmla="*/ 47 h 51"/>
                <a:gd name="T14" fmla="*/ 1 w 48"/>
                <a:gd name="T15" fmla="*/ 49 h 51"/>
                <a:gd name="T16" fmla="*/ 2 w 48"/>
                <a:gd name="T17" fmla="*/ 49 h 51"/>
                <a:gd name="T18" fmla="*/ 2 w 48"/>
                <a:gd name="T19" fmla="*/ 50 h 51"/>
                <a:gd name="T20" fmla="*/ 3 w 48"/>
                <a:gd name="T21"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51">
                  <a:moveTo>
                    <a:pt x="3" y="51"/>
                  </a:moveTo>
                  <a:lnTo>
                    <a:pt x="48" y="12"/>
                  </a:lnTo>
                  <a:lnTo>
                    <a:pt x="46" y="8"/>
                  </a:lnTo>
                  <a:lnTo>
                    <a:pt x="44" y="6"/>
                  </a:lnTo>
                  <a:lnTo>
                    <a:pt x="40" y="3"/>
                  </a:lnTo>
                  <a:lnTo>
                    <a:pt x="38" y="0"/>
                  </a:lnTo>
                  <a:lnTo>
                    <a:pt x="0" y="47"/>
                  </a:lnTo>
                  <a:lnTo>
                    <a:pt x="1" y="49"/>
                  </a:lnTo>
                  <a:lnTo>
                    <a:pt x="2" y="49"/>
                  </a:lnTo>
                  <a:lnTo>
                    <a:pt x="2" y="50"/>
                  </a:lnTo>
                  <a:lnTo>
                    <a:pt x="3" y="5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7" name="Freeform 25"/>
            <p:cNvSpPr>
              <a:spLocks/>
            </p:cNvSpPr>
            <p:nvPr/>
          </p:nvSpPr>
          <p:spPr bwMode="auto">
            <a:xfrm>
              <a:off x="1283" y="1088"/>
              <a:ext cx="28" cy="30"/>
            </a:xfrm>
            <a:custGeom>
              <a:avLst/>
              <a:gdLst>
                <a:gd name="T0" fmla="*/ 55 w 55"/>
                <a:gd name="T1" fmla="*/ 52 h 60"/>
                <a:gd name="T2" fmla="*/ 21 w 55"/>
                <a:gd name="T3" fmla="*/ 0 h 60"/>
                <a:gd name="T4" fmla="*/ 16 w 55"/>
                <a:gd name="T5" fmla="*/ 5 h 60"/>
                <a:gd name="T6" fmla="*/ 11 w 55"/>
                <a:gd name="T7" fmla="*/ 10 h 60"/>
                <a:gd name="T8" fmla="*/ 5 w 55"/>
                <a:gd name="T9" fmla="*/ 15 h 60"/>
                <a:gd name="T10" fmla="*/ 0 w 55"/>
                <a:gd name="T11" fmla="*/ 21 h 60"/>
                <a:gd name="T12" fmla="*/ 47 w 55"/>
                <a:gd name="T13" fmla="*/ 60 h 60"/>
                <a:gd name="T14" fmla="*/ 49 w 55"/>
                <a:gd name="T15" fmla="*/ 58 h 60"/>
                <a:gd name="T16" fmla="*/ 50 w 55"/>
                <a:gd name="T17" fmla="*/ 55 h 60"/>
                <a:gd name="T18" fmla="*/ 53 w 55"/>
                <a:gd name="T19" fmla="*/ 54 h 60"/>
                <a:gd name="T20" fmla="*/ 55 w 55"/>
                <a:gd name="T21" fmla="*/ 52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60">
                  <a:moveTo>
                    <a:pt x="55" y="52"/>
                  </a:moveTo>
                  <a:lnTo>
                    <a:pt x="21" y="0"/>
                  </a:lnTo>
                  <a:lnTo>
                    <a:pt x="16" y="5"/>
                  </a:lnTo>
                  <a:lnTo>
                    <a:pt x="11" y="10"/>
                  </a:lnTo>
                  <a:lnTo>
                    <a:pt x="5" y="15"/>
                  </a:lnTo>
                  <a:lnTo>
                    <a:pt x="0" y="21"/>
                  </a:lnTo>
                  <a:lnTo>
                    <a:pt x="47" y="60"/>
                  </a:lnTo>
                  <a:lnTo>
                    <a:pt x="49" y="58"/>
                  </a:lnTo>
                  <a:lnTo>
                    <a:pt x="50" y="55"/>
                  </a:lnTo>
                  <a:lnTo>
                    <a:pt x="53" y="54"/>
                  </a:lnTo>
                  <a:lnTo>
                    <a:pt x="55" y="5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8" name="Freeform 26"/>
            <p:cNvSpPr>
              <a:spLocks/>
            </p:cNvSpPr>
            <p:nvPr/>
          </p:nvSpPr>
          <p:spPr bwMode="auto">
            <a:xfrm>
              <a:off x="1493" y="1008"/>
              <a:ext cx="13" cy="30"/>
            </a:xfrm>
            <a:custGeom>
              <a:avLst/>
              <a:gdLst>
                <a:gd name="T0" fmla="*/ 9 w 25"/>
                <a:gd name="T1" fmla="*/ 60 h 60"/>
                <a:gd name="T2" fmla="*/ 11 w 25"/>
                <a:gd name="T3" fmla="*/ 60 h 60"/>
                <a:gd name="T4" fmla="*/ 14 w 25"/>
                <a:gd name="T5" fmla="*/ 60 h 60"/>
                <a:gd name="T6" fmla="*/ 15 w 25"/>
                <a:gd name="T7" fmla="*/ 60 h 60"/>
                <a:gd name="T8" fmla="*/ 17 w 25"/>
                <a:gd name="T9" fmla="*/ 60 h 60"/>
                <a:gd name="T10" fmla="*/ 25 w 25"/>
                <a:gd name="T11" fmla="*/ 1 h 60"/>
                <a:gd name="T12" fmla="*/ 21 w 25"/>
                <a:gd name="T13" fmla="*/ 1 h 60"/>
                <a:gd name="T14" fmla="*/ 17 w 25"/>
                <a:gd name="T15" fmla="*/ 0 h 60"/>
                <a:gd name="T16" fmla="*/ 14 w 25"/>
                <a:gd name="T17" fmla="*/ 0 h 60"/>
                <a:gd name="T18" fmla="*/ 9 w 25"/>
                <a:gd name="T19" fmla="*/ 0 h 60"/>
                <a:gd name="T20" fmla="*/ 7 w 25"/>
                <a:gd name="T21" fmla="*/ 0 h 60"/>
                <a:gd name="T22" fmla="*/ 5 w 25"/>
                <a:gd name="T23" fmla="*/ 0 h 60"/>
                <a:gd name="T24" fmla="*/ 2 w 25"/>
                <a:gd name="T25" fmla="*/ 1 h 60"/>
                <a:gd name="T26" fmla="*/ 0 w 25"/>
                <a:gd name="T27" fmla="*/ 1 h 60"/>
                <a:gd name="T28" fmla="*/ 8 w 25"/>
                <a:gd name="T29" fmla="*/ 60 h 60"/>
                <a:gd name="T30" fmla="*/ 9 w 25"/>
                <a:gd name="T31" fmla="*/ 60 h 60"/>
                <a:gd name="T32" fmla="*/ 9 w 25"/>
                <a:gd name="T33" fmla="*/ 60 h 60"/>
                <a:gd name="T34" fmla="*/ 9 w 25"/>
                <a:gd name="T35" fmla="*/ 60 h 60"/>
                <a:gd name="T36" fmla="*/ 9 w 25"/>
                <a:gd name="T37"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 h="60">
                  <a:moveTo>
                    <a:pt x="9" y="60"/>
                  </a:moveTo>
                  <a:lnTo>
                    <a:pt x="11" y="60"/>
                  </a:lnTo>
                  <a:lnTo>
                    <a:pt x="14" y="60"/>
                  </a:lnTo>
                  <a:lnTo>
                    <a:pt x="15" y="60"/>
                  </a:lnTo>
                  <a:lnTo>
                    <a:pt x="17" y="60"/>
                  </a:lnTo>
                  <a:lnTo>
                    <a:pt x="25" y="1"/>
                  </a:lnTo>
                  <a:lnTo>
                    <a:pt x="21" y="1"/>
                  </a:lnTo>
                  <a:lnTo>
                    <a:pt x="17" y="0"/>
                  </a:lnTo>
                  <a:lnTo>
                    <a:pt x="14" y="0"/>
                  </a:lnTo>
                  <a:lnTo>
                    <a:pt x="9" y="0"/>
                  </a:lnTo>
                  <a:lnTo>
                    <a:pt x="7" y="0"/>
                  </a:lnTo>
                  <a:lnTo>
                    <a:pt x="5" y="0"/>
                  </a:lnTo>
                  <a:lnTo>
                    <a:pt x="2" y="1"/>
                  </a:lnTo>
                  <a:lnTo>
                    <a:pt x="0" y="1"/>
                  </a:lnTo>
                  <a:lnTo>
                    <a:pt x="8" y="60"/>
                  </a:lnTo>
                  <a:lnTo>
                    <a:pt x="9" y="60"/>
                  </a:lnTo>
                  <a:lnTo>
                    <a:pt x="9" y="60"/>
                  </a:lnTo>
                  <a:lnTo>
                    <a:pt x="9" y="60"/>
                  </a:lnTo>
                  <a:lnTo>
                    <a:pt x="9" y="6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19" name="Freeform 27"/>
            <p:cNvSpPr>
              <a:spLocks/>
            </p:cNvSpPr>
            <p:nvPr/>
          </p:nvSpPr>
          <p:spPr bwMode="auto">
            <a:xfrm>
              <a:off x="1685" y="1496"/>
              <a:ext cx="31" cy="23"/>
            </a:xfrm>
            <a:custGeom>
              <a:avLst/>
              <a:gdLst>
                <a:gd name="T0" fmla="*/ 0 w 61"/>
                <a:gd name="T1" fmla="*/ 5 h 47"/>
                <a:gd name="T2" fmla="*/ 44 w 61"/>
                <a:gd name="T3" fmla="*/ 47 h 47"/>
                <a:gd name="T4" fmla="*/ 48 w 61"/>
                <a:gd name="T5" fmla="*/ 42 h 47"/>
                <a:gd name="T6" fmla="*/ 53 w 61"/>
                <a:gd name="T7" fmla="*/ 38 h 47"/>
                <a:gd name="T8" fmla="*/ 56 w 61"/>
                <a:gd name="T9" fmla="*/ 33 h 47"/>
                <a:gd name="T10" fmla="*/ 61 w 61"/>
                <a:gd name="T11" fmla="*/ 28 h 47"/>
                <a:gd name="T12" fmla="*/ 6 w 61"/>
                <a:gd name="T13" fmla="*/ 0 h 47"/>
                <a:gd name="T14" fmla="*/ 4 w 61"/>
                <a:gd name="T15" fmla="*/ 1 h 47"/>
                <a:gd name="T16" fmla="*/ 3 w 61"/>
                <a:gd name="T17" fmla="*/ 2 h 47"/>
                <a:gd name="T18" fmla="*/ 1 w 61"/>
                <a:gd name="T19" fmla="*/ 4 h 47"/>
                <a:gd name="T20" fmla="*/ 0 w 61"/>
                <a:gd name="T21"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 h="47">
                  <a:moveTo>
                    <a:pt x="0" y="5"/>
                  </a:moveTo>
                  <a:lnTo>
                    <a:pt x="44" y="47"/>
                  </a:lnTo>
                  <a:lnTo>
                    <a:pt x="48" y="42"/>
                  </a:lnTo>
                  <a:lnTo>
                    <a:pt x="53" y="38"/>
                  </a:lnTo>
                  <a:lnTo>
                    <a:pt x="56" y="33"/>
                  </a:lnTo>
                  <a:lnTo>
                    <a:pt x="61" y="28"/>
                  </a:lnTo>
                  <a:lnTo>
                    <a:pt x="6" y="0"/>
                  </a:lnTo>
                  <a:lnTo>
                    <a:pt x="4" y="1"/>
                  </a:lnTo>
                  <a:lnTo>
                    <a:pt x="3" y="2"/>
                  </a:lnTo>
                  <a:lnTo>
                    <a:pt x="1" y="4"/>
                  </a:lnTo>
                  <a:lnTo>
                    <a:pt x="0" y="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20" name="Freeform 28"/>
            <p:cNvSpPr>
              <a:spLocks/>
            </p:cNvSpPr>
            <p:nvPr/>
          </p:nvSpPr>
          <p:spPr bwMode="auto">
            <a:xfrm>
              <a:off x="1499" y="1575"/>
              <a:ext cx="5" cy="30"/>
            </a:xfrm>
            <a:custGeom>
              <a:avLst/>
              <a:gdLst>
                <a:gd name="T0" fmla="*/ 5 w 12"/>
                <a:gd name="T1" fmla="*/ 0 h 59"/>
                <a:gd name="T2" fmla="*/ 0 w 12"/>
                <a:gd name="T3" fmla="*/ 59 h 59"/>
                <a:gd name="T4" fmla="*/ 4 w 12"/>
                <a:gd name="T5" fmla="*/ 59 h 59"/>
                <a:gd name="T6" fmla="*/ 6 w 12"/>
                <a:gd name="T7" fmla="*/ 59 h 59"/>
                <a:gd name="T8" fmla="*/ 10 w 12"/>
                <a:gd name="T9" fmla="*/ 59 h 59"/>
                <a:gd name="T10" fmla="*/ 12 w 12"/>
                <a:gd name="T11" fmla="*/ 59 h 59"/>
                <a:gd name="T12" fmla="*/ 7 w 12"/>
                <a:gd name="T13" fmla="*/ 0 h 59"/>
                <a:gd name="T14" fmla="*/ 6 w 12"/>
                <a:gd name="T15" fmla="*/ 0 h 59"/>
                <a:gd name="T16" fmla="*/ 6 w 12"/>
                <a:gd name="T17" fmla="*/ 0 h 59"/>
                <a:gd name="T18" fmla="*/ 5 w 12"/>
                <a:gd name="T19" fmla="*/ 0 h 59"/>
                <a:gd name="T20" fmla="*/ 5 w 12"/>
                <a:gd name="T21"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59">
                  <a:moveTo>
                    <a:pt x="5" y="0"/>
                  </a:moveTo>
                  <a:lnTo>
                    <a:pt x="0" y="59"/>
                  </a:lnTo>
                  <a:lnTo>
                    <a:pt x="4" y="59"/>
                  </a:lnTo>
                  <a:lnTo>
                    <a:pt x="6" y="59"/>
                  </a:lnTo>
                  <a:lnTo>
                    <a:pt x="10" y="59"/>
                  </a:lnTo>
                  <a:lnTo>
                    <a:pt x="12" y="59"/>
                  </a:lnTo>
                  <a:lnTo>
                    <a:pt x="7" y="0"/>
                  </a:lnTo>
                  <a:lnTo>
                    <a:pt x="6" y="0"/>
                  </a:lnTo>
                  <a:lnTo>
                    <a:pt x="6" y="0"/>
                  </a:lnTo>
                  <a:lnTo>
                    <a:pt x="5" y="0"/>
                  </a:lnTo>
                  <a:lnTo>
                    <a:pt x="5"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21" name="Freeform 29"/>
            <p:cNvSpPr>
              <a:spLocks/>
            </p:cNvSpPr>
            <p:nvPr/>
          </p:nvSpPr>
          <p:spPr bwMode="auto">
            <a:xfrm>
              <a:off x="1200" y="1009"/>
              <a:ext cx="596" cy="596"/>
            </a:xfrm>
            <a:custGeom>
              <a:avLst/>
              <a:gdLst>
                <a:gd name="T0" fmla="*/ 1046 w 1193"/>
                <a:gd name="T1" fmla="*/ 620 h 1193"/>
                <a:gd name="T2" fmla="*/ 1134 w 1193"/>
                <a:gd name="T3" fmla="*/ 597 h 1193"/>
                <a:gd name="T4" fmla="*/ 1190 w 1193"/>
                <a:gd name="T5" fmla="*/ 529 h 1193"/>
                <a:gd name="T6" fmla="*/ 1065 w 1193"/>
                <a:gd name="T7" fmla="*/ 228 h 1193"/>
                <a:gd name="T8" fmla="*/ 993 w 1193"/>
                <a:gd name="T9" fmla="*/ 234 h 1193"/>
                <a:gd name="T10" fmla="*/ 976 w 1193"/>
                <a:gd name="T11" fmla="*/ 217 h 1193"/>
                <a:gd name="T12" fmla="*/ 934 w 1193"/>
                <a:gd name="T13" fmla="*/ 104 h 1193"/>
                <a:gd name="T14" fmla="*/ 783 w 1193"/>
                <a:gd name="T15" fmla="*/ 29 h 1193"/>
                <a:gd name="T16" fmla="*/ 612 w 1193"/>
                <a:gd name="T17" fmla="*/ 0 h 1193"/>
                <a:gd name="T18" fmla="*/ 619 w 1193"/>
                <a:gd name="T19" fmla="*/ 149 h 1193"/>
                <a:gd name="T20" fmla="*/ 595 w 1193"/>
                <a:gd name="T21" fmla="*/ 59 h 1193"/>
                <a:gd name="T22" fmla="*/ 513 w 1193"/>
                <a:gd name="T23" fmla="*/ 5 h 1193"/>
                <a:gd name="T24" fmla="*/ 557 w 1193"/>
                <a:gd name="T25" fmla="*/ 553 h 1193"/>
                <a:gd name="T26" fmla="*/ 593 w 1193"/>
                <a:gd name="T27" fmla="*/ 537 h 1193"/>
                <a:gd name="T28" fmla="*/ 650 w 1193"/>
                <a:gd name="T29" fmla="*/ 452 h 1193"/>
                <a:gd name="T30" fmla="*/ 672 w 1193"/>
                <a:gd name="T31" fmla="*/ 347 h 1193"/>
                <a:gd name="T32" fmla="*/ 748 w 1193"/>
                <a:gd name="T33" fmla="*/ 287 h 1193"/>
                <a:gd name="T34" fmla="*/ 748 w 1193"/>
                <a:gd name="T35" fmla="*/ 287 h 1193"/>
                <a:gd name="T36" fmla="*/ 713 w 1193"/>
                <a:gd name="T37" fmla="*/ 464 h 1193"/>
                <a:gd name="T38" fmla="*/ 663 w 1193"/>
                <a:gd name="T39" fmla="*/ 589 h 1193"/>
                <a:gd name="T40" fmla="*/ 635 w 1193"/>
                <a:gd name="T41" fmla="*/ 654 h 1193"/>
                <a:gd name="T42" fmla="*/ 564 w 1193"/>
                <a:gd name="T43" fmla="*/ 654 h 1193"/>
                <a:gd name="T44" fmla="*/ 535 w 1193"/>
                <a:gd name="T45" fmla="*/ 600 h 1193"/>
                <a:gd name="T46" fmla="*/ 345 w 1193"/>
                <a:gd name="T47" fmla="*/ 528 h 1193"/>
                <a:gd name="T48" fmla="*/ 204 w 1193"/>
                <a:gd name="T49" fmla="*/ 414 h 1193"/>
                <a:gd name="T50" fmla="*/ 204 w 1193"/>
                <a:gd name="T51" fmla="*/ 414 h 1193"/>
                <a:gd name="T52" fmla="*/ 302 w 1193"/>
                <a:gd name="T53" fmla="*/ 413 h 1193"/>
                <a:gd name="T54" fmla="*/ 385 w 1193"/>
                <a:gd name="T55" fmla="*/ 478 h 1193"/>
                <a:gd name="T56" fmla="*/ 358 w 1193"/>
                <a:gd name="T57" fmla="*/ 49 h 1193"/>
                <a:gd name="T58" fmla="*/ 269 w 1193"/>
                <a:gd name="T59" fmla="*/ 97 h 1193"/>
                <a:gd name="T60" fmla="*/ 189 w 1193"/>
                <a:gd name="T61" fmla="*/ 159 h 1193"/>
                <a:gd name="T62" fmla="*/ 295 w 1193"/>
                <a:gd name="T63" fmla="*/ 264 h 1193"/>
                <a:gd name="T64" fmla="*/ 215 w 1193"/>
                <a:gd name="T65" fmla="*/ 219 h 1193"/>
                <a:gd name="T66" fmla="*/ 27 w 1193"/>
                <a:gd name="T67" fmla="*/ 417 h 1193"/>
                <a:gd name="T68" fmla="*/ 60 w 1193"/>
                <a:gd name="T69" fmla="*/ 584 h 1193"/>
                <a:gd name="T70" fmla="*/ 60 w 1193"/>
                <a:gd name="T71" fmla="*/ 614 h 1193"/>
                <a:gd name="T72" fmla="*/ 14 w 1193"/>
                <a:gd name="T73" fmla="*/ 726 h 1193"/>
                <a:gd name="T74" fmla="*/ 171 w 1193"/>
                <a:gd name="T75" fmla="*/ 1015 h 1193"/>
                <a:gd name="T76" fmla="*/ 263 w 1193"/>
                <a:gd name="T77" fmla="*/ 899 h 1193"/>
                <a:gd name="T78" fmla="*/ 221 w 1193"/>
                <a:gd name="T79" fmla="*/ 980 h 1193"/>
                <a:gd name="T80" fmla="*/ 241 w 1193"/>
                <a:gd name="T81" fmla="*/ 1077 h 1193"/>
                <a:gd name="T82" fmla="*/ 299 w 1193"/>
                <a:gd name="T83" fmla="*/ 1083 h 1193"/>
                <a:gd name="T84" fmla="*/ 360 w 1193"/>
                <a:gd name="T85" fmla="*/ 1070 h 1193"/>
                <a:gd name="T86" fmla="*/ 423 w 1193"/>
                <a:gd name="T87" fmla="*/ 1134 h 1193"/>
                <a:gd name="T88" fmla="*/ 443 w 1193"/>
                <a:gd name="T89" fmla="*/ 1174 h 1193"/>
                <a:gd name="T90" fmla="*/ 574 w 1193"/>
                <a:gd name="T91" fmla="*/ 1193 h 1193"/>
                <a:gd name="T92" fmla="*/ 603 w 1193"/>
                <a:gd name="T93" fmla="*/ 1134 h 1193"/>
                <a:gd name="T94" fmla="*/ 585 w 1193"/>
                <a:gd name="T95" fmla="*/ 1134 h 1193"/>
                <a:gd name="T96" fmla="*/ 616 w 1193"/>
                <a:gd name="T97" fmla="*/ 1134 h 1193"/>
                <a:gd name="T98" fmla="*/ 654 w 1193"/>
                <a:gd name="T99" fmla="*/ 1191 h 1193"/>
                <a:gd name="T100" fmla="*/ 777 w 1193"/>
                <a:gd name="T101" fmla="*/ 1166 h 1193"/>
                <a:gd name="T102" fmla="*/ 778 w 1193"/>
                <a:gd name="T103" fmla="*/ 1106 h 1193"/>
                <a:gd name="T104" fmla="*/ 852 w 1193"/>
                <a:gd name="T105" fmla="*/ 1056 h 1193"/>
                <a:gd name="T106" fmla="*/ 910 w 1193"/>
                <a:gd name="T107" fmla="*/ 1081 h 1193"/>
                <a:gd name="T108" fmla="*/ 971 w 1193"/>
                <a:gd name="T109" fmla="*/ 1061 h 1193"/>
                <a:gd name="T110" fmla="*/ 968 w 1193"/>
                <a:gd name="T111" fmla="*/ 984 h 1193"/>
                <a:gd name="T112" fmla="*/ 991 w 1193"/>
                <a:gd name="T113" fmla="*/ 961 h 1193"/>
                <a:gd name="T114" fmla="*/ 1067 w 1193"/>
                <a:gd name="T115" fmla="*/ 963 h 1193"/>
                <a:gd name="T116" fmla="*/ 1188 w 1193"/>
                <a:gd name="T117" fmla="*/ 669 h 1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93" h="1193">
                  <a:moveTo>
                    <a:pt x="1133" y="606"/>
                  </a:moveTo>
                  <a:lnTo>
                    <a:pt x="1133" y="609"/>
                  </a:lnTo>
                  <a:lnTo>
                    <a:pt x="1133" y="613"/>
                  </a:lnTo>
                  <a:lnTo>
                    <a:pt x="1133" y="616"/>
                  </a:lnTo>
                  <a:lnTo>
                    <a:pt x="1133" y="620"/>
                  </a:lnTo>
                  <a:lnTo>
                    <a:pt x="1046" y="620"/>
                  </a:lnTo>
                  <a:lnTo>
                    <a:pt x="1046" y="575"/>
                  </a:lnTo>
                  <a:lnTo>
                    <a:pt x="1133" y="575"/>
                  </a:lnTo>
                  <a:lnTo>
                    <a:pt x="1133" y="581"/>
                  </a:lnTo>
                  <a:lnTo>
                    <a:pt x="1134" y="585"/>
                  </a:lnTo>
                  <a:lnTo>
                    <a:pt x="1134" y="591"/>
                  </a:lnTo>
                  <a:lnTo>
                    <a:pt x="1134" y="597"/>
                  </a:lnTo>
                  <a:lnTo>
                    <a:pt x="1134" y="597"/>
                  </a:lnTo>
                  <a:lnTo>
                    <a:pt x="1134" y="597"/>
                  </a:lnTo>
                  <a:lnTo>
                    <a:pt x="1134" y="598"/>
                  </a:lnTo>
                  <a:lnTo>
                    <a:pt x="1134" y="598"/>
                  </a:lnTo>
                  <a:lnTo>
                    <a:pt x="1193" y="586"/>
                  </a:lnTo>
                  <a:lnTo>
                    <a:pt x="1190" y="529"/>
                  </a:lnTo>
                  <a:lnTo>
                    <a:pt x="1180" y="474"/>
                  </a:lnTo>
                  <a:lnTo>
                    <a:pt x="1166" y="419"/>
                  </a:lnTo>
                  <a:lnTo>
                    <a:pt x="1148" y="368"/>
                  </a:lnTo>
                  <a:lnTo>
                    <a:pt x="1125" y="318"/>
                  </a:lnTo>
                  <a:lnTo>
                    <a:pt x="1097" y="272"/>
                  </a:lnTo>
                  <a:lnTo>
                    <a:pt x="1065" y="228"/>
                  </a:lnTo>
                  <a:lnTo>
                    <a:pt x="1029" y="187"/>
                  </a:lnTo>
                  <a:lnTo>
                    <a:pt x="984" y="226"/>
                  </a:lnTo>
                  <a:lnTo>
                    <a:pt x="987" y="228"/>
                  </a:lnTo>
                  <a:lnTo>
                    <a:pt x="989" y="229"/>
                  </a:lnTo>
                  <a:lnTo>
                    <a:pt x="990" y="232"/>
                  </a:lnTo>
                  <a:lnTo>
                    <a:pt x="993" y="234"/>
                  </a:lnTo>
                  <a:lnTo>
                    <a:pt x="930" y="296"/>
                  </a:lnTo>
                  <a:lnTo>
                    <a:pt x="897" y="264"/>
                  </a:lnTo>
                  <a:lnTo>
                    <a:pt x="960" y="202"/>
                  </a:lnTo>
                  <a:lnTo>
                    <a:pt x="966" y="206"/>
                  </a:lnTo>
                  <a:lnTo>
                    <a:pt x="971" y="211"/>
                  </a:lnTo>
                  <a:lnTo>
                    <a:pt x="976" y="217"/>
                  </a:lnTo>
                  <a:lnTo>
                    <a:pt x="981" y="222"/>
                  </a:lnTo>
                  <a:lnTo>
                    <a:pt x="1019" y="175"/>
                  </a:lnTo>
                  <a:lnTo>
                    <a:pt x="999" y="156"/>
                  </a:lnTo>
                  <a:lnTo>
                    <a:pt x="978" y="137"/>
                  </a:lnTo>
                  <a:lnTo>
                    <a:pt x="956" y="120"/>
                  </a:lnTo>
                  <a:lnTo>
                    <a:pt x="934" y="104"/>
                  </a:lnTo>
                  <a:lnTo>
                    <a:pt x="911" y="89"/>
                  </a:lnTo>
                  <a:lnTo>
                    <a:pt x="887" y="75"/>
                  </a:lnTo>
                  <a:lnTo>
                    <a:pt x="861" y="61"/>
                  </a:lnTo>
                  <a:lnTo>
                    <a:pt x="836" y="50"/>
                  </a:lnTo>
                  <a:lnTo>
                    <a:pt x="809" y="39"/>
                  </a:lnTo>
                  <a:lnTo>
                    <a:pt x="783" y="29"/>
                  </a:lnTo>
                  <a:lnTo>
                    <a:pt x="756" y="21"/>
                  </a:lnTo>
                  <a:lnTo>
                    <a:pt x="729" y="14"/>
                  </a:lnTo>
                  <a:lnTo>
                    <a:pt x="700" y="8"/>
                  </a:lnTo>
                  <a:lnTo>
                    <a:pt x="671" y="5"/>
                  </a:lnTo>
                  <a:lnTo>
                    <a:pt x="642" y="1"/>
                  </a:lnTo>
                  <a:lnTo>
                    <a:pt x="612" y="0"/>
                  </a:lnTo>
                  <a:lnTo>
                    <a:pt x="604" y="59"/>
                  </a:lnTo>
                  <a:lnTo>
                    <a:pt x="608" y="60"/>
                  </a:lnTo>
                  <a:lnTo>
                    <a:pt x="612" y="60"/>
                  </a:lnTo>
                  <a:lnTo>
                    <a:pt x="616" y="60"/>
                  </a:lnTo>
                  <a:lnTo>
                    <a:pt x="619" y="60"/>
                  </a:lnTo>
                  <a:lnTo>
                    <a:pt x="619" y="149"/>
                  </a:lnTo>
                  <a:lnTo>
                    <a:pt x="573" y="149"/>
                  </a:lnTo>
                  <a:lnTo>
                    <a:pt x="573" y="60"/>
                  </a:lnTo>
                  <a:lnTo>
                    <a:pt x="579" y="59"/>
                  </a:lnTo>
                  <a:lnTo>
                    <a:pt x="585" y="59"/>
                  </a:lnTo>
                  <a:lnTo>
                    <a:pt x="589" y="59"/>
                  </a:lnTo>
                  <a:lnTo>
                    <a:pt x="595" y="59"/>
                  </a:lnTo>
                  <a:lnTo>
                    <a:pt x="587" y="0"/>
                  </a:lnTo>
                  <a:lnTo>
                    <a:pt x="572" y="0"/>
                  </a:lnTo>
                  <a:lnTo>
                    <a:pt x="557" y="1"/>
                  </a:lnTo>
                  <a:lnTo>
                    <a:pt x="542" y="2"/>
                  </a:lnTo>
                  <a:lnTo>
                    <a:pt x="527" y="4"/>
                  </a:lnTo>
                  <a:lnTo>
                    <a:pt x="513" y="5"/>
                  </a:lnTo>
                  <a:lnTo>
                    <a:pt x="498" y="7"/>
                  </a:lnTo>
                  <a:lnTo>
                    <a:pt x="483" y="11"/>
                  </a:lnTo>
                  <a:lnTo>
                    <a:pt x="469" y="13"/>
                  </a:lnTo>
                  <a:lnTo>
                    <a:pt x="449" y="508"/>
                  </a:lnTo>
                  <a:lnTo>
                    <a:pt x="552" y="558"/>
                  </a:lnTo>
                  <a:lnTo>
                    <a:pt x="557" y="553"/>
                  </a:lnTo>
                  <a:lnTo>
                    <a:pt x="562" y="550"/>
                  </a:lnTo>
                  <a:lnTo>
                    <a:pt x="567" y="545"/>
                  </a:lnTo>
                  <a:lnTo>
                    <a:pt x="573" y="543"/>
                  </a:lnTo>
                  <a:lnTo>
                    <a:pt x="580" y="540"/>
                  </a:lnTo>
                  <a:lnTo>
                    <a:pt x="586" y="538"/>
                  </a:lnTo>
                  <a:lnTo>
                    <a:pt x="593" y="537"/>
                  </a:lnTo>
                  <a:lnTo>
                    <a:pt x="600" y="537"/>
                  </a:lnTo>
                  <a:lnTo>
                    <a:pt x="602" y="537"/>
                  </a:lnTo>
                  <a:lnTo>
                    <a:pt x="604" y="537"/>
                  </a:lnTo>
                  <a:lnTo>
                    <a:pt x="607" y="538"/>
                  </a:lnTo>
                  <a:lnTo>
                    <a:pt x="609" y="538"/>
                  </a:lnTo>
                  <a:lnTo>
                    <a:pt x="650" y="452"/>
                  </a:lnTo>
                  <a:lnTo>
                    <a:pt x="643" y="441"/>
                  </a:lnTo>
                  <a:lnTo>
                    <a:pt x="638" y="429"/>
                  </a:lnTo>
                  <a:lnTo>
                    <a:pt x="636" y="414"/>
                  </a:lnTo>
                  <a:lnTo>
                    <a:pt x="641" y="394"/>
                  </a:lnTo>
                  <a:lnTo>
                    <a:pt x="653" y="372"/>
                  </a:lnTo>
                  <a:lnTo>
                    <a:pt x="672" y="347"/>
                  </a:lnTo>
                  <a:lnTo>
                    <a:pt x="703" y="319"/>
                  </a:lnTo>
                  <a:lnTo>
                    <a:pt x="747" y="287"/>
                  </a:lnTo>
                  <a:lnTo>
                    <a:pt x="748" y="287"/>
                  </a:lnTo>
                  <a:lnTo>
                    <a:pt x="748" y="287"/>
                  </a:lnTo>
                  <a:lnTo>
                    <a:pt x="748" y="287"/>
                  </a:lnTo>
                  <a:lnTo>
                    <a:pt x="748" y="287"/>
                  </a:lnTo>
                  <a:lnTo>
                    <a:pt x="748" y="287"/>
                  </a:lnTo>
                  <a:lnTo>
                    <a:pt x="748" y="287"/>
                  </a:lnTo>
                  <a:lnTo>
                    <a:pt x="748" y="287"/>
                  </a:lnTo>
                  <a:lnTo>
                    <a:pt x="748" y="287"/>
                  </a:lnTo>
                  <a:lnTo>
                    <a:pt x="748" y="287"/>
                  </a:lnTo>
                  <a:lnTo>
                    <a:pt x="748" y="287"/>
                  </a:lnTo>
                  <a:lnTo>
                    <a:pt x="753" y="342"/>
                  </a:lnTo>
                  <a:lnTo>
                    <a:pt x="752" y="385"/>
                  </a:lnTo>
                  <a:lnTo>
                    <a:pt x="746" y="417"/>
                  </a:lnTo>
                  <a:lnTo>
                    <a:pt x="737" y="440"/>
                  </a:lnTo>
                  <a:lnTo>
                    <a:pt x="725" y="455"/>
                  </a:lnTo>
                  <a:lnTo>
                    <a:pt x="713" y="464"/>
                  </a:lnTo>
                  <a:lnTo>
                    <a:pt x="699" y="468"/>
                  </a:lnTo>
                  <a:lnTo>
                    <a:pt x="687" y="469"/>
                  </a:lnTo>
                  <a:lnTo>
                    <a:pt x="646" y="556"/>
                  </a:lnTo>
                  <a:lnTo>
                    <a:pt x="654" y="566"/>
                  </a:lnTo>
                  <a:lnTo>
                    <a:pt x="660" y="577"/>
                  </a:lnTo>
                  <a:lnTo>
                    <a:pt x="663" y="589"/>
                  </a:lnTo>
                  <a:lnTo>
                    <a:pt x="664" y="601"/>
                  </a:lnTo>
                  <a:lnTo>
                    <a:pt x="663" y="614"/>
                  </a:lnTo>
                  <a:lnTo>
                    <a:pt x="660" y="627"/>
                  </a:lnTo>
                  <a:lnTo>
                    <a:pt x="653" y="637"/>
                  </a:lnTo>
                  <a:lnTo>
                    <a:pt x="646" y="647"/>
                  </a:lnTo>
                  <a:lnTo>
                    <a:pt x="635" y="654"/>
                  </a:lnTo>
                  <a:lnTo>
                    <a:pt x="625" y="661"/>
                  </a:lnTo>
                  <a:lnTo>
                    <a:pt x="612" y="665"/>
                  </a:lnTo>
                  <a:lnTo>
                    <a:pt x="600" y="666"/>
                  </a:lnTo>
                  <a:lnTo>
                    <a:pt x="587" y="665"/>
                  </a:lnTo>
                  <a:lnTo>
                    <a:pt x="574" y="661"/>
                  </a:lnTo>
                  <a:lnTo>
                    <a:pt x="564" y="654"/>
                  </a:lnTo>
                  <a:lnTo>
                    <a:pt x="554" y="647"/>
                  </a:lnTo>
                  <a:lnTo>
                    <a:pt x="547" y="637"/>
                  </a:lnTo>
                  <a:lnTo>
                    <a:pt x="540" y="627"/>
                  </a:lnTo>
                  <a:lnTo>
                    <a:pt x="536" y="614"/>
                  </a:lnTo>
                  <a:lnTo>
                    <a:pt x="535" y="601"/>
                  </a:lnTo>
                  <a:lnTo>
                    <a:pt x="535" y="600"/>
                  </a:lnTo>
                  <a:lnTo>
                    <a:pt x="536" y="598"/>
                  </a:lnTo>
                  <a:lnTo>
                    <a:pt x="536" y="597"/>
                  </a:lnTo>
                  <a:lnTo>
                    <a:pt x="536" y="596"/>
                  </a:lnTo>
                  <a:lnTo>
                    <a:pt x="367" y="515"/>
                  </a:lnTo>
                  <a:lnTo>
                    <a:pt x="358" y="522"/>
                  </a:lnTo>
                  <a:lnTo>
                    <a:pt x="345" y="528"/>
                  </a:lnTo>
                  <a:lnTo>
                    <a:pt x="329" y="528"/>
                  </a:lnTo>
                  <a:lnTo>
                    <a:pt x="310" y="523"/>
                  </a:lnTo>
                  <a:lnTo>
                    <a:pt x="289" y="512"/>
                  </a:lnTo>
                  <a:lnTo>
                    <a:pt x="263" y="490"/>
                  </a:lnTo>
                  <a:lnTo>
                    <a:pt x="236" y="459"/>
                  </a:lnTo>
                  <a:lnTo>
                    <a:pt x="204" y="414"/>
                  </a:lnTo>
                  <a:lnTo>
                    <a:pt x="204" y="414"/>
                  </a:lnTo>
                  <a:lnTo>
                    <a:pt x="204" y="414"/>
                  </a:lnTo>
                  <a:lnTo>
                    <a:pt x="204" y="414"/>
                  </a:lnTo>
                  <a:lnTo>
                    <a:pt x="204" y="414"/>
                  </a:lnTo>
                  <a:lnTo>
                    <a:pt x="204" y="414"/>
                  </a:lnTo>
                  <a:lnTo>
                    <a:pt x="204" y="414"/>
                  </a:lnTo>
                  <a:lnTo>
                    <a:pt x="204" y="414"/>
                  </a:lnTo>
                  <a:lnTo>
                    <a:pt x="204" y="414"/>
                  </a:lnTo>
                  <a:lnTo>
                    <a:pt x="204" y="414"/>
                  </a:lnTo>
                  <a:lnTo>
                    <a:pt x="204" y="414"/>
                  </a:lnTo>
                  <a:lnTo>
                    <a:pt x="260" y="410"/>
                  </a:lnTo>
                  <a:lnTo>
                    <a:pt x="302" y="413"/>
                  </a:lnTo>
                  <a:lnTo>
                    <a:pt x="335" y="418"/>
                  </a:lnTo>
                  <a:lnTo>
                    <a:pt x="358" y="429"/>
                  </a:lnTo>
                  <a:lnTo>
                    <a:pt x="373" y="440"/>
                  </a:lnTo>
                  <a:lnTo>
                    <a:pt x="381" y="453"/>
                  </a:lnTo>
                  <a:lnTo>
                    <a:pt x="385" y="467"/>
                  </a:lnTo>
                  <a:lnTo>
                    <a:pt x="385" y="478"/>
                  </a:lnTo>
                  <a:lnTo>
                    <a:pt x="445" y="507"/>
                  </a:lnTo>
                  <a:lnTo>
                    <a:pt x="422" y="25"/>
                  </a:lnTo>
                  <a:lnTo>
                    <a:pt x="406" y="31"/>
                  </a:lnTo>
                  <a:lnTo>
                    <a:pt x="390" y="36"/>
                  </a:lnTo>
                  <a:lnTo>
                    <a:pt x="374" y="43"/>
                  </a:lnTo>
                  <a:lnTo>
                    <a:pt x="358" y="49"/>
                  </a:lnTo>
                  <a:lnTo>
                    <a:pt x="343" y="55"/>
                  </a:lnTo>
                  <a:lnTo>
                    <a:pt x="328" y="64"/>
                  </a:lnTo>
                  <a:lnTo>
                    <a:pt x="313" y="72"/>
                  </a:lnTo>
                  <a:lnTo>
                    <a:pt x="298" y="80"/>
                  </a:lnTo>
                  <a:lnTo>
                    <a:pt x="283" y="88"/>
                  </a:lnTo>
                  <a:lnTo>
                    <a:pt x="269" y="97"/>
                  </a:lnTo>
                  <a:lnTo>
                    <a:pt x="255" y="106"/>
                  </a:lnTo>
                  <a:lnTo>
                    <a:pt x="241" y="116"/>
                  </a:lnTo>
                  <a:lnTo>
                    <a:pt x="227" y="127"/>
                  </a:lnTo>
                  <a:lnTo>
                    <a:pt x="215" y="137"/>
                  </a:lnTo>
                  <a:lnTo>
                    <a:pt x="202" y="148"/>
                  </a:lnTo>
                  <a:lnTo>
                    <a:pt x="189" y="159"/>
                  </a:lnTo>
                  <a:lnTo>
                    <a:pt x="223" y="211"/>
                  </a:lnTo>
                  <a:lnTo>
                    <a:pt x="225" y="209"/>
                  </a:lnTo>
                  <a:lnTo>
                    <a:pt x="227" y="205"/>
                  </a:lnTo>
                  <a:lnTo>
                    <a:pt x="230" y="203"/>
                  </a:lnTo>
                  <a:lnTo>
                    <a:pt x="232" y="201"/>
                  </a:lnTo>
                  <a:lnTo>
                    <a:pt x="295" y="264"/>
                  </a:lnTo>
                  <a:lnTo>
                    <a:pt x="263" y="296"/>
                  </a:lnTo>
                  <a:lnTo>
                    <a:pt x="200" y="234"/>
                  </a:lnTo>
                  <a:lnTo>
                    <a:pt x="203" y="229"/>
                  </a:lnTo>
                  <a:lnTo>
                    <a:pt x="208" y="226"/>
                  </a:lnTo>
                  <a:lnTo>
                    <a:pt x="211" y="222"/>
                  </a:lnTo>
                  <a:lnTo>
                    <a:pt x="215" y="219"/>
                  </a:lnTo>
                  <a:lnTo>
                    <a:pt x="168" y="180"/>
                  </a:lnTo>
                  <a:lnTo>
                    <a:pt x="131" y="221"/>
                  </a:lnTo>
                  <a:lnTo>
                    <a:pt x="98" y="266"/>
                  </a:lnTo>
                  <a:lnTo>
                    <a:pt x="71" y="313"/>
                  </a:lnTo>
                  <a:lnTo>
                    <a:pt x="47" y="364"/>
                  </a:lnTo>
                  <a:lnTo>
                    <a:pt x="27" y="417"/>
                  </a:lnTo>
                  <a:lnTo>
                    <a:pt x="13" y="472"/>
                  </a:lnTo>
                  <a:lnTo>
                    <a:pt x="4" y="529"/>
                  </a:lnTo>
                  <a:lnTo>
                    <a:pt x="0" y="588"/>
                  </a:lnTo>
                  <a:lnTo>
                    <a:pt x="60" y="593"/>
                  </a:lnTo>
                  <a:lnTo>
                    <a:pt x="60" y="589"/>
                  </a:lnTo>
                  <a:lnTo>
                    <a:pt x="60" y="584"/>
                  </a:lnTo>
                  <a:lnTo>
                    <a:pt x="60" y="580"/>
                  </a:lnTo>
                  <a:lnTo>
                    <a:pt x="60" y="575"/>
                  </a:lnTo>
                  <a:lnTo>
                    <a:pt x="148" y="575"/>
                  </a:lnTo>
                  <a:lnTo>
                    <a:pt x="148" y="620"/>
                  </a:lnTo>
                  <a:lnTo>
                    <a:pt x="60" y="620"/>
                  </a:lnTo>
                  <a:lnTo>
                    <a:pt x="60" y="614"/>
                  </a:lnTo>
                  <a:lnTo>
                    <a:pt x="60" y="609"/>
                  </a:lnTo>
                  <a:lnTo>
                    <a:pt x="60" y="604"/>
                  </a:lnTo>
                  <a:lnTo>
                    <a:pt x="60" y="599"/>
                  </a:lnTo>
                  <a:lnTo>
                    <a:pt x="0" y="612"/>
                  </a:lnTo>
                  <a:lnTo>
                    <a:pt x="5" y="669"/>
                  </a:lnTo>
                  <a:lnTo>
                    <a:pt x="14" y="726"/>
                  </a:lnTo>
                  <a:lnTo>
                    <a:pt x="28" y="781"/>
                  </a:lnTo>
                  <a:lnTo>
                    <a:pt x="48" y="833"/>
                  </a:lnTo>
                  <a:lnTo>
                    <a:pt x="72" y="882"/>
                  </a:lnTo>
                  <a:lnTo>
                    <a:pt x="101" y="930"/>
                  </a:lnTo>
                  <a:lnTo>
                    <a:pt x="134" y="973"/>
                  </a:lnTo>
                  <a:lnTo>
                    <a:pt x="171" y="1015"/>
                  </a:lnTo>
                  <a:lnTo>
                    <a:pt x="216" y="976"/>
                  </a:lnTo>
                  <a:lnTo>
                    <a:pt x="212" y="972"/>
                  </a:lnTo>
                  <a:lnTo>
                    <a:pt x="209" y="968"/>
                  </a:lnTo>
                  <a:lnTo>
                    <a:pt x="204" y="964"/>
                  </a:lnTo>
                  <a:lnTo>
                    <a:pt x="201" y="961"/>
                  </a:lnTo>
                  <a:lnTo>
                    <a:pt x="263" y="899"/>
                  </a:lnTo>
                  <a:lnTo>
                    <a:pt x="295" y="931"/>
                  </a:lnTo>
                  <a:lnTo>
                    <a:pt x="233" y="993"/>
                  </a:lnTo>
                  <a:lnTo>
                    <a:pt x="230" y="990"/>
                  </a:lnTo>
                  <a:lnTo>
                    <a:pt x="227" y="986"/>
                  </a:lnTo>
                  <a:lnTo>
                    <a:pt x="224" y="983"/>
                  </a:lnTo>
                  <a:lnTo>
                    <a:pt x="221" y="980"/>
                  </a:lnTo>
                  <a:lnTo>
                    <a:pt x="185" y="1029"/>
                  </a:lnTo>
                  <a:lnTo>
                    <a:pt x="195" y="1039"/>
                  </a:lnTo>
                  <a:lnTo>
                    <a:pt x="207" y="1048"/>
                  </a:lnTo>
                  <a:lnTo>
                    <a:pt x="218" y="1059"/>
                  </a:lnTo>
                  <a:lnTo>
                    <a:pt x="230" y="1068"/>
                  </a:lnTo>
                  <a:lnTo>
                    <a:pt x="241" y="1077"/>
                  </a:lnTo>
                  <a:lnTo>
                    <a:pt x="254" y="1085"/>
                  </a:lnTo>
                  <a:lnTo>
                    <a:pt x="265" y="1094"/>
                  </a:lnTo>
                  <a:lnTo>
                    <a:pt x="278" y="1102"/>
                  </a:lnTo>
                  <a:lnTo>
                    <a:pt x="284" y="1096"/>
                  </a:lnTo>
                  <a:lnTo>
                    <a:pt x="291" y="1089"/>
                  </a:lnTo>
                  <a:lnTo>
                    <a:pt x="299" y="1083"/>
                  </a:lnTo>
                  <a:lnTo>
                    <a:pt x="307" y="1078"/>
                  </a:lnTo>
                  <a:lnTo>
                    <a:pt x="315" y="1074"/>
                  </a:lnTo>
                  <a:lnTo>
                    <a:pt x="324" y="1071"/>
                  </a:lnTo>
                  <a:lnTo>
                    <a:pt x="333" y="1070"/>
                  </a:lnTo>
                  <a:lnTo>
                    <a:pt x="344" y="1069"/>
                  </a:lnTo>
                  <a:lnTo>
                    <a:pt x="360" y="1070"/>
                  </a:lnTo>
                  <a:lnTo>
                    <a:pt x="375" y="1075"/>
                  </a:lnTo>
                  <a:lnTo>
                    <a:pt x="389" y="1083"/>
                  </a:lnTo>
                  <a:lnTo>
                    <a:pt x="401" y="1092"/>
                  </a:lnTo>
                  <a:lnTo>
                    <a:pt x="411" y="1105"/>
                  </a:lnTo>
                  <a:lnTo>
                    <a:pt x="419" y="1119"/>
                  </a:lnTo>
                  <a:lnTo>
                    <a:pt x="423" y="1134"/>
                  </a:lnTo>
                  <a:lnTo>
                    <a:pt x="424" y="1150"/>
                  </a:lnTo>
                  <a:lnTo>
                    <a:pt x="424" y="1154"/>
                  </a:lnTo>
                  <a:lnTo>
                    <a:pt x="424" y="1159"/>
                  </a:lnTo>
                  <a:lnTo>
                    <a:pt x="423" y="1163"/>
                  </a:lnTo>
                  <a:lnTo>
                    <a:pt x="422" y="1168"/>
                  </a:lnTo>
                  <a:lnTo>
                    <a:pt x="443" y="1174"/>
                  </a:lnTo>
                  <a:lnTo>
                    <a:pt x="465" y="1178"/>
                  </a:lnTo>
                  <a:lnTo>
                    <a:pt x="486" y="1183"/>
                  </a:lnTo>
                  <a:lnTo>
                    <a:pt x="507" y="1187"/>
                  </a:lnTo>
                  <a:lnTo>
                    <a:pt x="529" y="1190"/>
                  </a:lnTo>
                  <a:lnTo>
                    <a:pt x="551" y="1192"/>
                  </a:lnTo>
                  <a:lnTo>
                    <a:pt x="574" y="1193"/>
                  </a:lnTo>
                  <a:lnTo>
                    <a:pt x="596" y="1193"/>
                  </a:lnTo>
                  <a:lnTo>
                    <a:pt x="597" y="1193"/>
                  </a:lnTo>
                  <a:lnTo>
                    <a:pt x="597" y="1193"/>
                  </a:lnTo>
                  <a:lnTo>
                    <a:pt x="598" y="1193"/>
                  </a:lnTo>
                  <a:lnTo>
                    <a:pt x="598" y="1193"/>
                  </a:lnTo>
                  <a:lnTo>
                    <a:pt x="603" y="1134"/>
                  </a:lnTo>
                  <a:lnTo>
                    <a:pt x="602" y="1134"/>
                  </a:lnTo>
                  <a:lnTo>
                    <a:pt x="600" y="1134"/>
                  </a:lnTo>
                  <a:lnTo>
                    <a:pt x="598" y="1134"/>
                  </a:lnTo>
                  <a:lnTo>
                    <a:pt x="596" y="1134"/>
                  </a:lnTo>
                  <a:lnTo>
                    <a:pt x="590" y="1134"/>
                  </a:lnTo>
                  <a:lnTo>
                    <a:pt x="585" y="1134"/>
                  </a:lnTo>
                  <a:lnTo>
                    <a:pt x="579" y="1134"/>
                  </a:lnTo>
                  <a:lnTo>
                    <a:pt x="573" y="1134"/>
                  </a:lnTo>
                  <a:lnTo>
                    <a:pt x="573" y="1046"/>
                  </a:lnTo>
                  <a:lnTo>
                    <a:pt x="619" y="1046"/>
                  </a:lnTo>
                  <a:lnTo>
                    <a:pt x="619" y="1134"/>
                  </a:lnTo>
                  <a:lnTo>
                    <a:pt x="616" y="1134"/>
                  </a:lnTo>
                  <a:lnTo>
                    <a:pt x="612" y="1134"/>
                  </a:lnTo>
                  <a:lnTo>
                    <a:pt x="609" y="1134"/>
                  </a:lnTo>
                  <a:lnTo>
                    <a:pt x="605" y="1134"/>
                  </a:lnTo>
                  <a:lnTo>
                    <a:pt x="610" y="1193"/>
                  </a:lnTo>
                  <a:lnTo>
                    <a:pt x="632" y="1192"/>
                  </a:lnTo>
                  <a:lnTo>
                    <a:pt x="654" y="1191"/>
                  </a:lnTo>
                  <a:lnTo>
                    <a:pt x="675" y="1189"/>
                  </a:lnTo>
                  <a:lnTo>
                    <a:pt x="695" y="1185"/>
                  </a:lnTo>
                  <a:lnTo>
                    <a:pt x="716" y="1182"/>
                  </a:lnTo>
                  <a:lnTo>
                    <a:pt x="737" y="1177"/>
                  </a:lnTo>
                  <a:lnTo>
                    <a:pt x="757" y="1172"/>
                  </a:lnTo>
                  <a:lnTo>
                    <a:pt x="777" y="1166"/>
                  </a:lnTo>
                  <a:lnTo>
                    <a:pt x="775" y="1159"/>
                  </a:lnTo>
                  <a:lnTo>
                    <a:pt x="772" y="1152"/>
                  </a:lnTo>
                  <a:lnTo>
                    <a:pt x="771" y="1145"/>
                  </a:lnTo>
                  <a:lnTo>
                    <a:pt x="771" y="1137"/>
                  </a:lnTo>
                  <a:lnTo>
                    <a:pt x="772" y="1121"/>
                  </a:lnTo>
                  <a:lnTo>
                    <a:pt x="778" y="1106"/>
                  </a:lnTo>
                  <a:lnTo>
                    <a:pt x="785" y="1092"/>
                  </a:lnTo>
                  <a:lnTo>
                    <a:pt x="795" y="1079"/>
                  </a:lnTo>
                  <a:lnTo>
                    <a:pt x="807" y="1070"/>
                  </a:lnTo>
                  <a:lnTo>
                    <a:pt x="821" y="1062"/>
                  </a:lnTo>
                  <a:lnTo>
                    <a:pt x="836" y="1058"/>
                  </a:lnTo>
                  <a:lnTo>
                    <a:pt x="852" y="1056"/>
                  </a:lnTo>
                  <a:lnTo>
                    <a:pt x="863" y="1058"/>
                  </a:lnTo>
                  <a:lnTo>
                    <a:pt x="874" y="1060"/>
                  </a:lnTo>
                  <a:lnTo>
                    <a:pt x="884" y="1063"/>
                  </a:lnTo>
                  <a:lnTo>
                    <a:pt x="893" y="1068"/>
                  </a:lnTo>
                  <a:lnTo>
                    <a:pt x="901" y="1074"/>
                  </a:lnTo>
                  <a:lnTo>
                    <a:pt x="910" y="1081"/>
                  </a:lnTo>
                  <a:lnTo>
                    <a:pt x="916" y="1087"/>
                  </a:lnTo>
                  <a:lnTo>
                    <a:pt x="922" y="1097"/>
                  </a:lnTo>
                  <a:lnTo>
                    <a:pt x="935" y="1089"/>
                  </a:lnTo>
                  <a:lnTo>
                    <a:pt x="946" y="1079"/>
                  </a:lnTo>
                  <a:lnTo>
                    <a:pt x="959" y="1070"/>
                  </a:lnTo>
                  <a:lnTo>
                    <a:pt x="971" y="1061"/>
                  </a:lnTo>
                  <a:lnTo>
                    <a:pt x="982" y="1052"/>
                  </a:lnTo>
                  <a:lnTo>
                    <a:pt x="994" y="1043"/>
                  </a:lnTo>
                  <a:lnTo>
                    <a:pt x="1005" y="1032"/>
                  </a:lnTo>
                  <a:lnTo>
                    <a:pt x="1016" y="1022"/>
                  </a:lnTo>
                  <a:lnTo>
                    <a:pt x="972" y="980"/>
                  </a:lnTo>
                  <a:lnTo>
                    <a:pt x="968" y="984"/>
                  </a:lnTo>
                  <a:lnTo>
                    <a:pt x="966" y="986"/>
                  </a:lnTo>
                  <a:lnTo>
                    <a:pt x="963" y="990"/>
                  </a:lnTo>
                  <a:lnTo>
                    <a:pt x="959" y="993"/>
                  </a:lnTo>
                  <a:lnTo>
                    <a:pt x="897" y="931"/>
                  </a:lnTo>
                  <a:lnTo>
                    <a:pt x="930" y="899"/>
                  </a:lnTo>
                  <a:lnTo>
                    <a:pt x="991" y="961"/>
                  </a:lnTo>
                  <a:lnTo>
                    <a:pt x="988" y="964"/>
                  </a:lnTo>
                  <a:lnTo>
                    <a:pt x="984" y="968"/>
                  </a:lnTo>
                  <a:lnTo>
                    <a:pt x="981" y="971"/>
                  </a:lnTo>
                  <a:lnTo>
                    <a:pt x="978" y="975"/>
                  </a:lnTo>
                  <a:lnTo>
                    <a:pt x="1033" y="1003"/>
                  </a:lnTo>
                  <a:lnTo>
                    <a:pt x="1067" y="963"/>
                  </a:lnTo>
                  <a:lnTo>
                    <a:pt x="1097" y="920"/>
                  </a:lnTo>
                  <a:lnTo>
                    <a:pt x="1124" y="874"/>
                  </a:lnTo>
                  <a:lnTo>
                    <a:pt x="1147" y="826"/>
                  </a:lnTo>
                  <a:lnTo>
                    <a:pt x="1165" y="776"/>
                  </a:lnTo>
                  <a:lnTo>
                    <a:pt x="1179" y="723"/>
                  </a:lnTo>
                  <a:lnTo>
                    <a:pt x="1188" y="669"/>
                  </a:lnTo>
                  <a:lnTo>
                    <a:pt x="1193" y="614"/>
                  </a:lnTo>
                  <a:lnTo>
                    <a:pt x="1133" y="60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22" name="Freeform 30"/>
            <p:cNvSpPr>
              <a:spLocks/>
            </p:cNvSpPr>
            <p:nvPr/>
          </p:nvSpPr>
          <p:spPr bwMode="auto">
            <a:xfrm rot="7830171">
              <a:off x="1572" y="1530"/>
              <a:ext cx="80" cy="64"/>
            </a:xfrm>
            <a:custGeom>
              <a:avLst/>
              <a:gdLst>
                <a:gd name="T0" fmla="*/ 0 w 159"/>
                <a:gd name="T1" fmla="*/ 48 h 129"/>
                <a:gd name="T2" fmla="*/ 1 w 159"/>
                <a:gd name="T3" fmla="*/ 64 h 129"/>
                <a:gd name="T4" fmla="*/ 6 w 159"/>
                <a:gd name="T5" fmla="*/ 80 h 129"/>
                <a:gd name="T6" fmla="*/ 14 w 159"/>
                <a:gd name="T7" fmla="*/ 94 h 129"/>
                <a:gd name="T8" fmla="*/ 23 w 159"/>
                <a:gd name="T9" fmla="*/ 105 h 129"/>
                <a:gd name="T10" fmla="*/ 36 w 159"/>
                <a:gd name="T11" fmla="*/ 116 h 129"/>
                <a:gd name="T12" fmla="*/ 50 w 159"/>
                <a:gd name="T13" fmla="*/ 123 h 129"/>
                <a:gd name="T14" fmla="*/ 65 w 159"/>
                <a:gd name="T15" fmla="*/ 128 h 129"/>
                <a:gd name="T16" fmla="*/ 81 w 159"/>
                <a:gd name="T17" fmla="*/ 129 h 129"/>
                <a:gd name="T18" fmla="*/ 95 w 159"/>
                <a:gd name="T19" fmla="*/ 128 h 129"/>
                <a:gd name="T20" fmla="*/ 108 w 159"/>
                <a:gd name="T21" fmla="*/ 125 h 129"/>
                <a:gd name="T22" fmla="*/ 120 w 159"/>
                <a:gd name="T23" fmla="*/ 119 h 129"/>
                <a:gd name="T24" fmla="*/ 132 w 159"/>
                <a:gd name="T25" fmla="*/ 111 h 129"/>
                <a:gd name="T26" fmla="*/ 141 w 159"/>
                <a:gd name="T27" fmla="*/ 102 h 129"/>
                <a:gd name="T28" fmla="*/ 149 w 159"/>
                <a:gd name="T29" fmla="*/ 91 h 129"/>
                <a:gd name="T30" fmla="*/ 155 w 159"/>
                <a:gd name="T31" fmla="*/ 79 h 129"/>
                <a:gd name="T32" fmla="*/ 159 w 159"/>
                <a:gd name="T33" fmla="*/ 66 h 129"/>
                <a:gd name="T34" fmla="*/ 141 w 159"/>
                <a:gd name="T35" fmla="*/ 60 h 129"/>
                <a:gd name="T36" fmla="*/ 121 w 159"/>
                <a:gd name="T37" fmla="*/ 53 h 129"/>
                <a:gd name="T38" fmla="*/ 103 w 159"/>
                <a:gd name="T39" fmla="*/ 45 h 129"/>
                <a:gd name="T40" fmla="*/ 85 w 159"/>
                <a:gd name="T41" fmla="*/ 37 h 129"/>
                <a:gd name="T42" fmla="*/ 67 w 159"/>
                <a:gd name="T43" fmla="*/ 29 h 129"/>
                <a:gd name="T44" fmla="*/ 50 w 159"/>
                <a:gd name="T45" fmla="*/ 20 h 129"/>
                <a:gd name="T46" fmla="*/ 32 w 159"/>
                <a:gd name="T47" fmla="*/ 11 h 129"/>
                <a:gd name="T48" fmla="*/ 15 w 159"/>
                <a:gd name="T49" fmla="*/ 0 h 129"/>
                <a:gd name="T50" fmla="*/ 9 w 159"/>
                <a:gd name="T51" fmla="*/ 11 h 129"/>
                <a:gd name="T52" fmla="*/ 5 w 159"/>
                <a:gd name="T53" fmla="*/ 22 h 129"/>
                <a:gd name="T54" fmla="*/ 1 w 159"/>
                <a:gd name="T55" fmla="*/ 35 h 129"/>
                <a:gd name="T56" fmla="*/ 0 w 159"/>
                <a:gd name="T57" fmla="*/ 48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9" h="129">
                  <a:moveTo>
                    <a:pt x="0" y="48"/>
                  </a:moveTo>
                  <a:lnTo>
                    <a:pt x="1" y="64"/>
                  </a:lnTo>
                  <a:lnTo>
                    <a:pt x="6" y="80"/>
                  </a:lnTo>
                  <a:lnTo>
                    <a:pt x="14" y="94"/>
                  </a:lnTo>
                  <a:lnTo>
                    <a:pt x="23" y="105"/>
                  </a:lnTo>
                  <a:lnTo>
                    <a:pt x="36" y="116"/>
                  </a:lnTo>
                  <a:lnTo>
                    <a:pt x="50" y="123"/>
                  </a:lnTo>
                  <a:lnTo>
                    <a:pt x="65" y="128"/>
                  </a:lnTo>
                  <a:lnTo>
                    <a:pt x="81" y="129"/>
                  </a:lnTo>
                  <a:lnTo>
                    <a:pt x="95" y="128"/>
                  </a:lnTo>
                  <a:lnTo>
                    <a:pt x="108" y="125"/>
                  </a:lnTo>
                  <a:lnTo>
                    <a:pt x="120" y="119"/>
                  </a:lnTo>
                  <a:lnTo>
                    <a:pt x="132" y="111"/>
                  </a:lnTo>
                  <a:lnTo>
                    <a:pt x="141" y="102"/>
                  </a:lnTo>
                  <a:lnTo>
                    <a:pt x="149" y="91"/>
                  </a:lnTo>
                  <a:lnTo>
                    <a:pt x="155" y="79"/>
                  </a:lnTo>
                  <a:lnTo>
                    <a:pt x="159" y="66"/>
                  </a:lnTo>
                  <a:lnTo>
                    <a:pt x="141" y="60"/>
                  </a:lnTo>
                  <a:lnTo>
                    <a:pt x="121" y="53"/>
                  </a:lnTo>
                  <a:lnTo>
                    <a:pt x="103" y="45"/>
                  </a:lnTo>
                  <a:lnTo>
                    <a:pt x="85" y="37"/>
                  </a:lnTo>
                  <a:lnTo>
                    <a:pt x="67" y="29"/>
                  </a:lnTo>
                  <a:lnTo>
                    <a:pt x="50" y="20"/>
                  </a:lnTo>
                  <a:lnTo>
                    <a:pt x="32" y="11"/>
                  </a:lnTo>
                  <a:lnTo>
                    <a:pt x="15" y="0"/>
                  </a:lnTo>
                  <a:lnTo>
                    <a:pt x="9" y="11"/>
                  </a:lnTo>
                  <a:lnTo>
                    <a:pt x="5" y="22"/>
                  </a:lnTo>
                  <a:lnTo>
                    <a:pt x="1" y="35"/>
                  </a:lnTo>
                  <a:lnTo>
                    <a:pt x="0" y="4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extLst>
      <p:ext uri="{BB962C8B-B14F-4D97-AF65-F5344CB8AC3E}">
        <p14:creationId xmlns:p14="http://schemas.microsoft.com/office/powerpoint/2010/main" val="190470328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Trusted Business Advisor</a:t>
            </a:r>
            <a:endParaRPr lang="en-US" dirty="0"/>
          </a:p>
        </p:txBody>
      </p:sp>
      <p:sp>
        <p:nvSpPr>
          <p:cNvPr id="6" name="Subtitle 5"/>
          <p:cNvSpPr>
            <a:spLocks noGrp="1"/>
          </p:cNvSpPr>
          <p:nvPr>
            <p:ph type="subTitle"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08A090-C936-459B-AE96-90F98F41971C}" type="slidenum">
              <a:rPr lang="en-GB" altLang="en-US" smtClean="0"/>
              <a:pPr/>
              <a:t>7</a:t>
            </a:fld>
            <a:endParaRPr lang="en-GB" altLang="en-US"/>
          </a:p>
        </p:txBody>
      </p:sp>
    </p:spTree>
    <p:extLst>
      <p:ext uri="{BB962C8B-B14F-4D97-AF65-F5344CB8AC3E}">
        <p14:creationId xmlns:p14="http://schemas.microsoft.com/office/powerpoint/2010/main" val="42502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0"/>
          </p:nvPr>
        </p:nvSpPr>
        <p:spPr/>
        <p:txBody>
          <a:bodyPr/>
          <a:lstStyle/>
          <a:p>
            <a:fld id="{5DC4C305-C6BF-4950-8949-1CB5C4BA4375}" type="slidenum">
              <a:rPr lang="en-GB" altLang="en-US"/>
              <a:pPr/>
              <a:t>8</a:t>
            </a:fld>
            <a:endParaRPr lang="en-GB" altLang="en-US"/>
          </a:p>
        </p:txBody>
      </p:sp>
      <p:sp>
        <p:nvSpPr>
          <p:cNvPr id="1412098" name="Rectangle 2"/>
          <p:cNvSpPr>
            <a:spLocks noGrp="1" noChangeArrowheads="1"/>
          </p:cNvSpPr>
          <p:nvPr>
            <p:ph type="title"/>
          </p:nvPr>
        </p:nvSpPr>
        <p:spPr>
          <a:xfrm>
            <a:off x="1150938" y="458788"/>
            <a:ext cx="7027862" cy="979487"/>
          </a:xfrm>
        </p:spPr>
        <p:txBody>
          <a:bodyPr/>
          <a:lstStyle/>
          <a:p>
            <a:pPr algn="ctr"/>
            <a:r>
              <a:rPr lang="en-AU" altLang="en-US" sz="2400"/>
              <a:t>A trusted business consultant possesses a balanced set of competencies</a:t>
            </a:r>
          </a:p>
        </p:txBody>
      </p:sp>
      <p:sp>
        <p:nvSpPr>
          <p:cNvPr id="1412099" name="Oval 3"/>
          <p:cNvSpPr>
            <a:spLocks noChangeArrowheads="1"/>
          </p:cNvSpPr>
          <p:nvPr/>
        </p:nvSpPr>
        <p:spPr bwMode="blackWhite">
          <a:xfrm>
            <a:off x="644525" y="2843213"/>
            <a:ext cx="1905000" cy="1752600"/>
          </a:xfrm>
          <a:prstGeom prst="ellipse">
            <a:avLst/>
          </a:prstGeom>
          <a:gradFill rotWithShape="0">
            <a:gsLst>
              <a:gs pos="0">
                <a:srgbClr val="9966CC">
                  <a:gamma/>
                  <a:tint val="0"/>
                  <a:invGamma/>
                </a:srgbClr>
              </a:gs>
              <a:gs pos="100000">
                <a:srgbClr val="9966CC"/>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3399FF"/>
                  </a:outerShdw>
                </a:effectLst>
              </a14:hiddenEffects>
            </a:ext>
          </a:extLst>
        </p:spPr>
        <p:txBody>
          <a:bodyPr wrap="none" lIns="0" tIns="0" rIns="0" bIns="0" anchor="ctr"/>
          <a:lstStyle/>
          <a:p>
            <a:pPr algn="ctr" eaLnBrk="0" fontAlgn="base" hangingPunct="0">
              <a:spcBef>
                <a:spcPct val="0"/>
              </a:spcBef>
              <a:spcAft>
                <a:spcPct val="0"/>
              </a:spcAft>
            </a:pPr>
            <a:r>
              <a:rPr lang="en-US" altLang="en-US" b="1">
                <a:solidFill>
                  <a:srgbClr val="000000"/>
                </a:solidFill>
                <a:latin typeface="Arial" charset="0"/>
              </a:rPr>
              <a:t>Technical </a:t>
            </a:r>
            <a:br>
              <a:rPr lang="en-US" altLang="en-US" b="1">
                <a:solidFill>
                  <a:srgbClr val="000000"/>
                </a:solidFill>
                <a:latin typeface="Arial" charset="0"/>
              </a:rPr>
            </a:br>
            <a:r>
              <a:rPr lang="en-US" altLang="en-US" b="1">
                <a:solidFill>
                  <a:srgbClr val="000000"/>
                </a:solidFill>
                <a:latin typeface="Arial" charset="0"/>
              </a:rPr>
              <a:t>Expertise</a:t>
            </a:r>
          </a:p>
        </p:txBody>
      </p:sp>
      <p:sp>
        <p:nvSpPr>
          <p:cNvPr id="1412100" name="Oval 4"/>
          <p:cNvSpPr>
            <a:spLocks noChangeArrowheads="1"/>
          </p:cNvSpPr>
          <p:nvPr/>
        </p:nvSpPr>
        <p:spPr bwMode="blackWhite">
          <a:xfrm>
            <a:off x="2387600" y="2795588"/>
            <a:ext cx="1905000" cy="1752600"/>
          </a:xfrm>
          <a:prstGeom prst="ellipse">
            <a:avLst/>
          </a:prstGeom>
          <a:gradFill rotWithShape="0">
            <a:gsLst>
              <a:gs pos="0">
                <a:srgbClr val="006666">
                  <a:gamma/>
                  <a:tint val="0"/>
                  <a:invGamma/>
                </a:srgbClr>
              </a:gs>
              <a:gs pos="100000">
                <a:srgbClr val="006666"/>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3399FF"/>
                  </a:outerShdw>
                </a:effectLst>
              </a14:hiddenEffects>
            </a:ext>
          </a:extLst>
        </p:spPr>
        <p:txBody>
          <a:bodyPr wrap="none" lIns="0" tIns="0" rIns="0" bIns="0" anchor="ctr"/>
          <a:lstStyle/>
          <a:p>
            <a:pPr algn="ctr" eaLnBrk="0" fontAlgn="base" hangingPunct="0">
              <a:spcBef>
                <a:spcPct val="0"/>
              </a:spcBef>
              <a:spcAft>
                <a:spcPct val="0"/>
              </a:spcAft>
            </a:pPr>
            <a:r>
              <a:rPr lang="en-US" altLang="en-US" b="1">
                <a:solidFill>
                  <a:srgbClr val="000000"/>
                </a:solidFill>
                <a:latin typeface="Arial" charset="0"/>
              </a:rPr>
              <a:t>Client </a:t>
            </a:r>
            <a:br>
              <a:rPr lang="en-US" altLang="en-US" b="1">
                <a:solidFill>
                  <a:srgbClr val="000000"/>
                </a:solidFill>
                <a:latin typeface="Arial" charset="0"/>
              </a:rPr>
            </a:br>
            <a:r>
              <a:rPr lang="en-US" altLang="en-US" b="1">
                <a:solidFill>
                  <a:srgbClr val="000000"/>
                </a:solidFill>
                <a:latin typeface="Arial" charset="0"/>
              </a:rPr>
              <a:t>Management </a:t>
            </a:r>
            <a:br>
              <a:rPr lang="en-US" altLang="en-US" b="1">
                <a:solidFill>
                  <a:srgbClr val="000000"/>
                </a:solidFill>
                <a:latin typeface="Arial" charset="0"/>
              </a:rPr>
            </a:br>
            <a:r>
              <a:rPr lang="en-US" altLang="en-US" b="1">
                <a:solidFill>
                  <a:srgbClr val="000000"/>
                </a:solidFill>
                <a:latin typeface="Arial" charset="0"/>
              </a:rPr>
              <a:t>Skills</a:t>
            </a:r>
          </a:p>
        </p:txBody>
      </p:sp>
      <p:sp>
        <p:nvSpPr>
          <p:cNvPr id="1412101" name="Oval 5"/>
          <p:cNvSpPr>
            <a:spLocks noChangeArrowheads="1"/>
          </p:cNvSpPr>
          <p:nvPr/>
        </p:nvSpPr>
        <p:spPr bwMode="blackWhite">
          <a:xfrm>
            <a:off x="1444625" y="4033838"/>
            <a:ext cx="1905000" cy="1752600"/>
          </a:xfrm>
          <a:prstGeom prst="ellipse">
            <a:avLst/>
          </a:prstGeom>
          <a:gradFill rotWithShape="0">
            <a:gsLst>
              <a:gs pos="0">
                <a:srgbClr val="669999">
                  <a:gamma/>
                  <a:tint val="0"/>
                  <a:invGamma/>
                </a:srgbClr>
              </a:gs>
              <a:gs pos="100000">
                <a:srgbClr val="669999"/>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3399FF"/>
                  </a:outerShdw>
                </a:effectLst>
              </a14:hiddenEffects>
            </a:ext>
          </a:extLst>
        </p:spPr>
        <p:txBody>
          <a:bodyPr wrap="none" lIns="0" tIns="0" rIns="0" bIns="0" anchor="ctr"/>
          <a:lstStyle/>
          <a:p>
            <a:pPr algn="ctr" eaLnBrk="0" fontAlgn="base" hangingPunct="0">
              <a:spcBef>
                <a:spcPct val="0"/>
              </a:spcBef>
              <a:spcAft>
                <a:spcPct val="0"/>
              </a:spcAft>
            </a:pPr>
            <a:endParaRPr lang="en-US" altLang="en-US">
              <a:solidFill>
                <a:srgbClr val="000000"/>
              </a:solidFill>
              <a:latin typeface="Arial" charset="0"/>
            </a:endParaRPr>
          </a:p>
          <a:p>
            <a:pPr algn="ctr" eaLnBrk="0" fontAlgn="base" hangingPunct="0">
              <a:spcBef>
                <a:spcPct val="0"/>
              </a:spcBef>
              <a:spcAft>
                <a:spcPct val="0"/>
              </a:spcAft>
            </a:pPr>
            <a:r>
              <a:rPr lang="en-US" altLang="en-US" b="1">
                <a:solidFill>
                  <a:srgbClr val="000000"/>
                </a:solidFill>
                <a:latin typeface="Arial" charset="0"/>
              </a:rPr>
              <a:t>Internal </a:t>
            </a:r>
            <a:br>
              <a:rPr lang="en-US" altLang="en-US" b="1">
                <a:solidFill>
                  <a:srgbClr val="000000"/>
                </a:solidFill>
                <a:latin typeface="Arial" charset="0"/>
              </a:rPr>
            </a:br>
            <a:r>
              <a:rPr lang="en-US" altLang="en-US" b="1">
                <a:solidFill>
                  <a:srgbClr val="000000"/>
                </a:solidFill>
                <a:latin typeface="Arial" charset="0"/>
              </a:rPr>
              <a:t>Management </a:t>
            </a:r>
            <a:br>
              <a:rPr lang="en-US" altLang="en-US" b="1">
                <a:solidFill>
                  <a:srgbClr val="000000"/>
                </a:solidFill>
                <a:latin typeface="Arial" charset="0"/>
              </a:rPr>
            </a:br>
            <a:r>
              <a:rPr lang="en-US" altLang="en-US" b="1">
                <a:solidFill>
                  <a:srgbClr val="000000"/>
                </a:solidFill>
                <a:latin typeface="Arial" charset="0"/>
              </a:rPr>
              <a:t>Skills</a:t>
            </a:r>
          </a:p>
        </p:txBody>
      </p:sp>
      <p:sp>
        <p:nvSpPr>
          <p:cNvPr id="1412102" name="Text Box 6"/>
          <p:cNvSpPr txBox="1">
            <a:spLocks noChangeArrowheads="1"/>
          </p:cNvSpPr>
          <p:nvPr/>
        </p:nvSpPr>
        <p:spPr bwMode="auto">
          <a:xfrm>
            <a:off x="5240338" y="1874838"/>
            <a:ext cx="3775075" cy="420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5888" indent="-115888">
              <a:defRPr>
                <a:solidFill>
                  <a:schemeClr val="tx1"/>
                </a:solidFill>
                <a:latin typeface="Arial" charset="0"/>
                <a:cs typeface="Arial" charset="0"/>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fontAlgn="base">
              <a:spcBef>
                <a:spcPct val="50000"/>
              </a:spcBef>
              <a:spcAft>
                <a:spcPct val="0"/>
              </a:spcAft>
            </a:pPr>
            <a:r>
              <a:rPr lang="en-US" altLang="en-US" sz="2000" b="1" i="1" u="sng">
                <a:solidFill>
                  <a:srgbClr val="333399"/>
                </a:solidFill>
              </a:rPr>
              <a:t>Client Management Skills:</a:t>
            </a:r>
          </a:p>
          <a:p>
            <a:pPr fontAlgn="base">
              <a:spcBef>
                <a:spcPct val="50000"/>
              </a:spcBef>
              <a:spcAft>
                <a:spcPct val="0"/>
              </a:spcAft>
              <a:buFont typeface="Wingdings" pitchFamily="2" charset="2"/>
              <a:buChar char="§"/>
            </a:pPr>
            <a:r>
              <a:rPr lang="en-US" altLang="en-US" sz="2000" b="1">
                <a:solidFill>
                  <a:srgbClr val="333399"/>
                </a:solidFill>
              </a:rPr>
              <a:t>Demonstrates interpersonal skills (eg. active listening)</a:t>
            </a:r>
          </a:p>
          <a:p>
            <a:pPr fontAlgn="base">
              <a:spcBef>
                <a:spcPct val="50000"/>
              </a:spcBef>
              <a:spcAft>
                <a:spcPct val="0"/>
              </a:spcAft>
              <a:buFont typeface="Wingdings" pitchFamily="2" charset="2"/>
              <a:buChar char="§"/>
            </a:pPr>
            <a:r>
              <a:rPr lang="en-US" altLang="en-US" sz="2000" b="1">
                <a:solidFill>
                  <a:srgbClr val="333399"/>
                </a:solidFill>
              </a:rPr>
              <a:t>Builds solid client relationships</a:t>
            </a:r>
          </a:p>
          <a:p>
            <a:pPr fontAlgn="base">
              <a:spcBef>
                <a:spcPct val="50000"/>
              </a:spcBef>
              <a:spcAft>
                <a:spcPct val="0"/>
              </a:spcAft>
              <a:buFont typeface="Wingdings" pitchFamily="2" charset="2"/>
              <a:buChar char="§"/>
            </a:pPr>
            <a:r>
              <a:rPr lang="en-US" altLang="en-US" sz="2000" b="1">
                <a:solidFill>
                  <a:srgbClr val="333399"/>
                </a:solidFill>
              </a:rPr>
              <a:t>Works in a collaborative fashion</a:t>
            </a:r>
          </a:p>
          <a:p>
            <a:pPr fontAlgn="base">
              <a:spcBef>
                <a:spcPct val="50000"/>
              </a:spcBef>
              <a:spcAft>
                <a:spcPct val="0"/>
              </a:spcAft>
              <a:buFont typeface="Wingdings" pitchFamily="2" charset="2"/>
              <a:buChar char="§"/>
            </a:pPr>
            <a:r>
              <a:rPr lang="en-US" altLang="en-US" sz="2000" b="1">
                <a:solidFill>
                  <a:srgbClr val="333399"/>
                </a:solidFill>
              </a:rPr>
              <a:t>Builds credibility, trust, and </a:t>
            </a:r>
            <a:br>
              <a:rPr lang="en-US" altLang="en-US" sz="2000" b="1">
                <a:solidFill>
                  <a:srgbClr val="333399"/>
                </a:solidFill>
              </a:rPr>
            </a:br>
            <a:r>
              <a:rPr lang="en-US" altLang="en-US" sz="2000" b="1">
                <a:solidFill>
                  <a:srgbClr val="333399"/>
                </a:solidFill>
              </a:rPr>
              <a:t>perceived business value</a:t>
            </a:r>
          </a:p>
          <a:p>
            <a:pPr fontAlgn="base">
              <a:spcBef>
                <a:spcPct val="50000"/>
              </a:spcBef>
              <a:spcAft>
                <a:spcPct val="0"/>
              </a:spcAft>
              <a:buFont typeface="Wingdings" pitchFamily="2" charset="2"/>
              <a:buChar char="§"/>
            </a:pPr>
            <a:r>
              <a:rPr lang="en-US" altLang="en-US" sz="2000" b="1">
                <a:solidFill>
                  <a:srgbClr val="333399"/>
                </a:solidFill>
              </a:rPr>
              <a:t>Synthesizes ideas through leadership</a:t>
            </a:r>
          </a:p>
        </p:txBody>
      </p:sp>
      <p:sp>
        <p:nvSpPr>
          <p:cNvPr id="1412103" name="Text Box 7"/>
          <p:cNvSpPr txBox="1">
            <a:spLocks noChangeArrowheads="1"/>
          </p:cNvSpPr>
          <p:nvPr/>
        </p:nvSpPr>
        <p:spPr bwMode="auto">
          <a:xfrm>
            <a:off x="320675" y="1890713"/>
            <a:ext cx="4641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altLang="en-US" sz="2000" b="1">
                <a:solidFill>
                  <a:srgbClr val="000000"/>
                </a:solidFill>
                <a:latin typeface="Arial" charset="0"/>
              </a:rPr>
              <a:t>Trusted Consultant Competencies</a:t>
            </a:r>
          </a:p>
        </p:txBody>
      </p:sp>
    </p:spTree>
    <p:extLst>
      <p:ext uri="{BB962C8B-B14F-4D97-AF65-F5344CB8AC3E}">
        <p14:creationId xmlns:p14="http://schemas.microsoft.com/office/powerpoint/2010/main" val="2735457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0"/>
          </p:nvPr>
        </p:nvSpPr>
        <p:spPr/>
        <p:txBody>
          <a:bodyPr/>
          <a:lstStyle/>
          <a:p>
            <a:fld id="{E96D39E1-F920-4733-A89C-758A0AF81FE4}" type="slidenum">
              <a:rPr lang="en-GB" altLang="en-US"/>
              <a:pPr/>
              <a:t>9</a:t>
            </a:fld>
            <a:endParaRPr lang="en-GB" altLang="en-US"/>
          </a:p>
        </p:txBody>
      </p:sp>
      <p:sp>
        <p:nvSpPr>
          <p:cNvPr id="1416194" name="Text Box 2"/>
          <p:cNvSpPr txBox="1">
            <a:spLocks noChangeArrowheads="1"/>
          </p:cNvSpPr>
          <p:nvPr/>
        </p:nvSpPr>
        <p:spPr bwMode="auto">
          <a:xfrm>
            <a:off x="5729288" y="2092325"/>
            <a:ext cx="2057400" cy="609600"/>
          </a:xfrm>
          <a:prstGeom prst="rect">
            <a:avLst/>
          </a:prstGeom>
          <a:solidFill>
            <a:srgbClr val="E1E1FF"/>
          </a:solidFill>
          <a:ln w="12700">
            <a:solidFill>
              <a:srgbClr val="0033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50000"/>
              </a:spcBef>
            </a:pPr>
            <a:r>
              <a:rPr lang="en-AU" altLang="en-US" sz="2000" b="1">
                <a:solidFill>
                  <a:schemeClr val="tx1"/>
                </a:solidFill>
                <a:latin typeface="Arial" charset="0"/>
                <a:cs typeface="Times New Roman" pitchFamily="18" charset="0"/>
              </a:rPr>
              <a:t>Trusted Advisor</a:t>
            </a:r>
          </a:p>
        </p:txBody>
      </p:sp>
      <p:sp>
        <p:nvSpPr>
          <p:cNvPr id="1416195" name="Text Box 3"/>
          <p:cNvSpPr txBox="1">
            <a:spLocks noChangeArrowheads="1"/>
          </p:cNvSpPr>
          <p:nvPr/>
        </p:nvSpPr>
        <p:spPr bwMode="auto">
          <a:xfrm>
            <a:off x="4278313" y="2994025"/>
            <a:ext cx="2057400" cy="609600"/>
          </a:xfrm>
          <a:prstGeom prst="rect">
            <a:avLst/>
          </a:prstGeom>
          <a:solidFill>
            <a:srgbClr val="C3C3FF"/>
          </a:solidFill>
          <a:ln w="12700">
            <a:solidFill>
              <a:srgbClr val="0033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50000"/>
              </a:spcBef>
            </a:pPr>
            <a:r>
              <a:rPr lang="en-AU" altLang="en-US" sz="2000" b="1">
                <a:solidFill>
                  <a:schemeClr val="tx1"/>
                </a:solidFill>
                <a:latin typeface="Arial" charset="0"/>
                <a:cs typeface="Times New Roman" pitchFamily="18" charset="0"/>
              </a:rPr>
              <a:t>Valuable Resource</a:t>
            </a:r>
          </a:p>
        </p:txBody>
      </p:sp>
      <p:sp>
        <p:nvSpPr>
          <p:cNvPr id="1416196" name="Text Box 4"/>
          <p:cNvSpPr txBox="1">
            <a:spLocks noChangeArrowheads="1"/>
          </p:cNvSpPr>
          <p:nvPr/>
        </p:nvSpPr>
        <p:spPr bwMode="auto">
          <a:xfrm>
            <a:off x="2774950" y="3854450"/>
            <a:ext cx="2274888" cy="927100"/>
          </a:xfrm>
          <a:prstGeom prst="rect">
            <a:avLst/>
          </a:prstGeom>
          <a:solidFill>
            <a:srgbClr val="9999FF"/>
          </a:solidFill>
          <a:ln w="12700">
            <a:solidFill>
              <a:srgbClr val="0033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50000"/>
              </a:spcBef>
            </a:pPr>
            <a:r>
              <a:rPr lang="en-AU" altLang="en-US" sz="2000" b="1">
                <a:solidFill>
                  <a:schemeClr val="tx1"/>
                </a:solidFill>
                <a:latin typeface="Arial" charset="0"/>
                <a:cs typeface="Times New Roman" pitchFamily="18" charset="0"/>
              </a:rPr>
              <a:t>Subject</a:t>
            </a:r>
            <a:r>
              <a:rPr lang="en-AU" altLang="en-US" sz="1500" b="1">
                <a:solidFill>
                  <a:schemeClr val="tx1"/>
                </a:solidFill>
                <a:latin typeface="Arial" charset="0"/>
                <a:cs typeface="Times New Roman" pitchFamily="18" charset="0"/>
              </a:rPr>
              <a:t> </a:t>
            </a:r>
            <a:r>
              <a:rPr lang="en-AU" altLang="en-US" sz="2000" b="1">
                <a:solidFill>
                  <a:schemeClr val="tx1"/>
                </a:solidFill>
                <a:latin typeface="Arial" charset="0"/>
                <a:cs typeface="Times New Roman" pitchFamily="18" charset="0"/>
              </a:rPr>
              <a:t>Matter Expert Plus affiliated Field</a:t>
            </a:r>
          </a:p>
        </p:txBody>
      </p:sp>
      <p:sp>
        <p:nvSpPr>
          <p:cNvPr id="1416197" name="Text Box 5"/>
          <p:cNvSpPr txBox="1">
            <a:spLocks noChangeArrowheads="1"/>
          </p:cNvSpPr>
          <p:nvPr/>
        </p:nvSpPr>
        <p:spPr bwMode="auto">
          <a:xfrm>
            <a:off x="1303338" y="4984750"/>
            <a:ext cx="2274887" cy="609600"/>
          </a:xfrm>
          <a:prstGeom prst="rect">
            <a:avLst/>
          </a:prstGeom>
          <a:solidFill>
            <a:srgbClr val="7575FF"/>
          </a:solidFill>
          <a:ln w="12700">
            <a:solidFill>
              <a:srgbClr val="0033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Bef>
                <a:spcPct val="50000"/>
              </a:spcBef>
            </a:pPr>
            <a:r>
              <a:rPr lang="en-AU" altLang="en-US" sz="2000" b="1">
                <a:solidFill>
                  <a:schemeClr val="tx1"/>
                </a:solidFill>
                <a:latin typeface="Arial" charset="0"/>
                <a:cs typeface="Times New Roman" pitchFamily="18" charset="0"/>
              </a:rPr>
              <a:t>Subject Matter or Process Expert</a:t>
            </a:r>
          </a:p>
        </p:txBody>
      </p:sp>
      <p:sp>
        <p:nvSpPr>
          <p:cNvPr id="1416198" name="Line 6"/>
          <p:cNvSpPr>
            <a:spLocks noChangeShapeType="1"/>
          </p:cNvSpPr>
          <p:nvPr/>
        </p:nvSpPr>
        <p:spPr bwMode="auto">
          <a:xfrm>
            <a:off x="998538" y="1673225"/>
            <a:ext cx="0" cy="4087813"/>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16199" name="Line 7"/>
          <p:cNvSpPr>
            <a:spLocks noChangeShapeType="1"/>
          </p:cNvSpPr>
          <p:nvPr/>
        </p:nvSpPr>
        <p:spPr bwMode="auto">
          <a:xfrm>
            <a:off x="998538" y="5761038"/>
            <a:ext cx="69294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16200" name="Text Box 8"/>
          <p:cNvSpPr txBox="1">
            <a:spLocks noChangeArrowheads="1"/>
          </p:cNvSpPr>
          <p:nvPr/>
        </p:nvSpPr>
        <p:spPr bwMode="auto">
          <a:xfrm>
            <a:off x="998538" y="5791200"/>
            <a:ext cx="7162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AU" altLang="en-US" sz="2000" b="1">
                <a:solidFill>
                  <a:srgbClr val="000099"/>
                </a:solidFill>
                <a:latin typeface="Arial" charset="0"/>
                <a:cs typeface="Times New Roman" pitchFamily="18" charset="0"/>
              </a:rPr>
              <a:t>Depth of Personal Relationship</a:t>
            </a:r>
          </a:p>
        </p:txBody>
      </p:sp>
      <p:sp>
        <p:nvSpPr>
          <p:cNvPr id="1416201" name="Text Box 9"/>
          <p:cNvSpPr txBox="1">
            <a:spLocks noChangeArrowheads="1"/>
          </p:cNvSpPr>
          <p:nvPr/>
        </p:nvSpPr>
        <p:spPr bwMode="auto">
          <a:xfrm rot="-5400000">
            <a:off x="-1306512" y="3471863"/>
            <a:ext cx="4181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AU" altLang="en-US" sz="2000" b="1">
                <a:solidFill>
                  <a:srgbClr val="000099"/>
                </a:solidFill>
                <a:latin typeface="Arial" charset="0"/>
                <a:cs typeface="Times New Roman" pitchFamily="18" charset="0"/>
              </a:rPr>
              <a:t>Breadth of Business Issues</a:t>
            </a:r>
          </a:p>
        </p:txBody>
      </p:sp>
      <p:sp>
        <p:nvSpPr>
          <p:cNvPr id="1416202" name="Text Box 10"/>
          <p:cNvSpPr txBox="1">
            <a:spLocks noChangeArrowheads="1"/>
          </p:cNvSpPr>
          <p:nvPr/>
        </p:nvSpPr>
        <p:spPr bwMode="auto">
          <a:xfrm>
            <a:off x="5160963" y="6122988"/>
            <a:ext cx="375443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50000"/>
              </a:spcBef>
            </a:pPr>
            <a:r>
              <a:rPr lang="en-AU" altLang="en-US" sz="1200" i="1">
                <a:solidFill>
                  <a:schemeClr val="tx1"/>
                </a:solidFill>
                <a:latin typeface="Arial" charset="0"/>
              </a:rPr>
              <a:t>The Trusted Advisor, </a:t>
            </a:r>
            <a:r>
              <a:rPr lang="en-AU" altLang="en-US" sz="1200">
                <a:solidFill>
                  <a:schemeClr val="tx1"/>
                </a:solidFill>
                <a:latin typeface="Arial" charset="0"/>
              </a:rPr>
              <a:t>Maister, Green &amp; Galford, 2000</a:t>
            </a:r>
            <a:endParaRPr lang="en-AU" altLang="en-US" sz="1200" i="1">
              <a:solidFill>
                <a:schemeClr val="tx1"/>
              </a:solidFill>
              <a:latin typeface="Arial" charset="0"/>
            </a:endParaRPr>
          </a:p>
        </p:txBody>
      </p:sp>
      <p:sp>
        <p:nvSpPr>
          <p:cNvPr id="1416203" name="AutoShape 11"/>
          <p:cNvSpPr>
            <a:spLocks noChangeArrowheads="1"/>
          </p:cNvSpPr>
          <p:nvPr/>
        </p:nvSpPr>
        <p:spPr bwMode="auto">
          <a:xfrm rot="-2324070">
            <a:off x="1476375" y="2971800"/>
            <a:ext cx="3273425" cy="276225"/>
          </a:xfrm>
          <a:prstGeom prst="rightArrow">
            <a:avLst>
              <a:gd name="adj1" fmla="val 50000"/>
              <a:gd name="adj2" fmla="val 296264"/>
            </a:avLst>
          </a:prstGeom>
          <a:solidFill>
            <a:schemeClr val="tx2"/>
          </a:solidFill>
          <a:ln w="1905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416204" name="AutoShape 12"/>
          <p:cNvSpPr>
            <a:spLocks noChangeArrowheads="1"/>
          </p:cNvSpPr>
          <p:nvPr/>
        </p:nvSpPr>
        <p:spPr bwMode="auto">
          <a:xfrm rot="-2324070">
            <a:off x="4703763" y="3989388"/>
            <a:ext cx="3273425" cy="276225"/>
          </a:xfrm>
          <a:prstGeom prst="rightArrow">
            <a:avLst>
              <a:gd name="adj1" fmla="val 50000"/>
              <a:gd name="adj2" fmla="val 296264"/>
            </a:avLst>
          </a:prstGeom>
          <a:solidFill>
            <a:srgbClr val="800080"/>
          </a:solidFill>
          <a:ln w="19050">
            <a:solidFill>
              <a:srgbClr val="8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416205" name="Text Box 13"/>
          <p:cNvSpPr txBox="1">
            <a:spLocks noChangeArrowheads="1"/>
          </p:cNvSpPr>
          <p:nvPr/>
        </p:nvSpPr>
        <p:spPr bwMode="auto">
          <a:xfrm>
            <a:off x="6643688" y="3997325"/>
            <a:ext cx="2360612"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solidFill>
                  <a:srgbClr val="9D2EA0"/>
                </a:solidFill>
                <a:latin typeface="Arial" charset="0"/>
              </a:rPr>
              <a:t>Growing depth of consultant organizational and interpersonal skills</a:t>
            </a:r>
          </a:p>
        </p:txBody>
      </p:sp>
      <p:sp>
        <p:nvSpPr>
          <p:cNvPr id="1416206" name="Text Box 14"/>
          <p:cNvSpPr txBox="1">
            <a:spLocks noChangeArrowheads="1"/>
          </p:cNvSpPr>
          <p:nvPr/>
        </p:nvSpPr>
        <p:spPr bwMode="auto">
          <a:xfrm>
            <a:off x="1109663" y="1898650"/>
            <a:ext cx="2738437"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a:solidFill>
                  <a:schemeClr val="tx2"/>
                </a:solidFill>
                <a:latin typeface="Arial" charset="0"/>
                <a:cs typeface="Times New Roman" pitchFamily="18" charset="0"/>
              </a:rPr>
              <a:t>Greater amount of thought leadership from consultant</a:t>
            </a:r>
            <a:r>
              <a:rPr lang="en-US" altLang="en-US" sz="2000" b="1">
                <a:solidFill>
                  <a:schemeClr val="tx1"/>
                </a:solidFill>
                <a:latin typeface="Arial" charset="0"/>
                <a:cs typeface="Times New Roman" pitchFamily="18" charset="0"/>
              </a:rPr>
              <a:t>  </a:t>
            </a:r>
          </a:p>
        </p:txBody>
      </p:sp>
      <p:sp>
        <p:nvSpPr>
          <p:cNvPr id="1416207" name="Rectangle 15"/>
          <p:cNvSpPr>
            <a:spLocks noGrp="1" noChangeArrowheads="1"/>
          </p:cNvSpPr>
          <p:nvPr>
            <p:ph type="title"/>
          </p:nvPr>
        </p:nvSpPr>
        <p:spPr>
          <a:xfrm>
            <a:off x="1098550" y="541338"/>
            <a:ext cx="7596188" cy="877887"/>
          </a:xfrm>
          <a:noFill/>
          <a:ln/>
          <a:extLst>
            <a:ext uri="{91240B29-F687-4F45-9708-019B960494DF}">
              <a14:hiddenLine xmlns:a14="http://schemas.microsoft.com/office/drawing/2010/main" w="9525">
                <a:solidFill>
                  <a:schemeClr val="hlink"/>
                </a:solidFill>
                <a:miter lim="800000"/>
                <a:headEnd/>
                <a:tailEnd/>
              </a14:hiddenLine>
            </a:ext>
          </a:extLst>
        </p:spPr>
        <p:txBody>
          <a:bodyPr lIns="0" rIns="0"/>
          <a:lstStyle/>
          <a:p>
            <a:r>
              <a:rPr lang="en-AU" altLang="en-US" sz="2400"/>
              <a:t>A trusted business advisor requires broad knowledge of client’s business issues and a deep working relationship with the client.</a:t>
            </a:r>
          </a:p>
        </p:txBody>
      </p:sp>
    </p:spTree>
    <p:extLst>
      <p:ext uri="{BB962C8B-B14F-4D97-AF65-F5344CB8AC3E}">
        <p14:creationId xmlns:p14="http://schemas.microsoft.com/office/powerpoint/2010/main" val="4051801498"/>
      </p:ext>
    </p:extLst>
  </p:cSld>
  <p:clrMapOvr>
    <a:masterClrMapping/>
  </p:clrMapOvr>
  <p:timing>
    <p:tnLst>
      <p:par>
        <p:cTn id="1" dur="indefinite" restart="never" nodeType="tmRoot"/>
      </p:par>
    </p:tnLst>
  </p:timing>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Verdan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b"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600" b="0" i="0" u="none" strike="noStrike" cap="none" normalizeH="0" baseline="0" smtClean="0">
            <a:ln>
              <a:noFill/>
            </a:ln>
            <a:solidFill>
              <a:srgbClr val="F49610"/>
            </a:solidFill>
            <a:effectLst/>
            <a:latin typeface="Verdana" pitchFamily="34"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b"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600" b="0" i="0" u="none" strike="noStrike" cap="none" normalizeH="0" baseline="0" smtClean="0">
            <a:ln>
              <a:noFill/>
            </a:ln>
            <a:solidFill>
              <a:srgbClr val="F49610"/>
            </a:solidFill>
            <a:effectLst/>
            <a:latin typeface="Verdana" pitchFamily="34" charset="0"/>
            <a:cs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b"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600" b="0" i="0" u="none" strike="noStrike" cap="none" normalizeH="0" baseline="0" smtClean="0">
            <a:ln>
              <a:noFill/>
            </a:ln>
            <a:solidFill>
              <a:srgbClr val="F49610"/>
            </a:solidFill>
            <a:effectLst/>
            <a:latin typeface="Verdana" pitchFamily="34"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b"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600" b="0" i="0" u="none" strike="noStrike" cap="none" normalizeH="0" baseline="0" smtClean="0">
            <a:ln>
              <a:noFill/>
            </a:ln>
            <a:solidFill>
              <a:srgbClr val="F49610"/>
            </a:solidFill>
            <a:effectLst/>
            <a:latin typeface="Verdana" pitchFamily="34" charset="0"/>
            <a:cs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243</TotalTime>
  <Words>1526</Words>
  <Application>Microsoft Office PowerPoint</Application>
  <PresentationFormat>On-screen Show (4:3)</PresentationFormat>
  <Paragraphs>152</Paragraphs>
  <Slides>11</Slides>
  <Notes>7</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2_Custom Design</vt:lpstr>
      <vt:lpstr>3_Custom Design</vt:lpstr>
      <vt:lpstr>Issue-Based Consulting  &amp;  Becoming a Trusted Business Advisor</vt:lpstr>
      <vt:lpstr>Objectives</vt:lpstr>
      <vt:lpstr>Issue-Based Consulting</vt:lpstr>
      <vt:lpstr>PowerPoint Presentation</vt:lpstr>
      <vt:lpstr>PowerPoint Presentation</vt:lpstr>
      <vt:lpstr>PowerPoint Presentation</vt:lpstr>
      <vt:lpstr>Trusted Business Advisor</vt:lpstr>
      <vt:lpstr>A trusted business consultant possesses a balanced set of competencies</vt:lpstr>
      <vt:lpstr>A trusted business advisor requires broad knowledge of client’s business issues and a deep working relationship with the client.</vt:lpstr>
      <vt:lpstr>Earning Trust, building Relationships, and giving effective advice are the three basic skills a trusted advisor needs. </vt:lpstr>
      <vt:lpstr>DISCUSSION: Examples from Our Experiences / Question &amp; Answer Period</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ADMINIBM</dc:creator>
  <cp:lastModifiedBy>ADMINIBM</cp:lastModifiedBy>
  <cp:revision>8</cp:revision>
  <dcterms:created xsi:type="dcterms:W3CDTF">2014-03-04T23:06:10Z</dcterms:created>
  <dcterms:modified xsi:type="dcterms:W3CDTF">2014-03-05T03:09:52Z</dcterms:modified>
</cp:coreProperties>
</file>