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FF0000"/>
    <a:srgbClr val="FFFF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464" y="-96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</a:defRPr>
      </a:lvl9pPr>
    </p:titleStyle>
    <p:bodyStyle>
      <a:lvl1pPr marL="168275" indent="-1682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17145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2pPr>
      <a:lvl3pPr marL="1085850" indent="-17145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3pPr>
      <a:lvl4pPr marL="1543050" indent="-17145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1200">
          <a:solidFill>
            <a:schemeClr val="tx1"/>
          </a:solidFill>
          <a:latin typeface="+mn-lt"/>
        </a:defRPr>
      </a:lvl4pPr>
      <a:lvl5pPr marL="2000250" indent="-1714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5pPr>
      <a:lvl6pPr marL="2457450" indent="-1714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6pPr>
      <a:lvl7pPr marL="2914650" indent="-1714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7pPr>
      <a:lvl8pPr marL="3371850" indent="-1714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8pPr>
      <a:lvl9pPr marL="3829050" indent="-1714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ily_of_the_Valley" TargetMode="External"/><Relationship Id="rId2" Type="http://schemas.openxmlformats.org/officeDocument/2006/relationships/hyperlink" Target="http://en.wikipedia.org/wiki/Sucrology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-9525" y="9525"/>
            <a:ext cx="3271838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13335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238125" y="4805363"/>
            <a:ext cx="3024188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tabLst>
                <a:tab pos="1600200" algn="l"/>
              </a:tabLst>
            </a:pPr>
            <a:r>
              <a:rPr lang="en-US" dirty="0" smtClean="0">
                <a:solidFill>
                  <a:schemeClr val="bg1"/>
                </a:solidFill>
              </a:rPr>
              <a:t>Contract Commercial Manager</a:t>
            </a:r>
            <a:endParaRPr lang="en-US" dirty="0">
              <a:solidFill>
                <a:schemeClr val="bg1"/>
              </a:solidFill>
            </a:endParaRPr>
          </a:p>
          <a:p>
            <a:pPr>
              <a:tabLst>
                <a:tab pos="1600200" algn="l"/>
              </a:tabLst>
            </a:pPr>
            <a:r>
              <a:rPr lang="en-US" dirty="0" smtClean="0">
                <a:solidFill>
                  <a:schemeClr val="bg1"/>
                </a:solidFill>
              </a:rPr>
              <a:t>GTS</a:t>
            </a:r>
            <a:endParaRPr lang="en-US" dirty="0">
              <a:solidFill>
                <a:schemeClr val="bg1"/>
              </a:solidFill>
            </a:endParaRPr>
          </a:p>
          <a:p>
            <a:pPr>
              <a:tabLst>
                <a:tab pos="1600200" algn="l"/>
              </a:tabLst>
            </a:pPr>
            <a:r>
              <a:rPr lang="en-US" dirty="0" smtClean="0">
                <a:solidFill>
                  <a:schemeClr val="bg1"/>
                </a:solidFill>
              </a:rPr>
              <a:t>GPS-D</a:t>
            </a:r>
            <a:endParaRPr lang="en-US" dirty="0">
              <a:solidFill>
                <a:schemeClr val="bg1"/>
              </a:solidFill>
            </a:endParaRPr>
          </a:p>
          <a:p>
            <a:pPr>
              <a:tabLst>
                <a:tab pos="1600200" algn="l"/>
              </a:tabLst>
            </a:pPr>
            <a:endParaRPr lang="en-US" dirty="0">
              <a:solidFill>
                <a:schemeClr val="bg1"/>
              </a:solidFill>
            </a:endParaRPr>
          </a:p>
          <a:p>
            <a:pPr>
              <a:tabLst>
                <a:tab pos="1600200" algn="l"/>
              </a:tabLst>
            </a:pPr>
            <a:r>
              <a:rPr lang="en-US" sz="1400" dirty="0" smtClean="0">
                <a:solidFill>
                  <a:schemeClr val="bg1"/>
                </a:solidFill>
              </a:rPr>
              <a:t>durdica.damjanovic@sk.ibm.com</a:t>
            </a:r>
            <a:endParaRPr lang="en-US" sz="1400" dirty="0">
              <a:solidFill>
                <a:schemeClr val="bg1"/>
              </a:solidFill>
            </a:endParaRPr>
          </a:p>
          <a:p>
            <a:pPr>
              <a:tabLst>
                <a:tab pos="1600200" algn="l"/>
              </a:tabLst>
            </a:pPr>
            <a:r>
              <a:rPr lang="en-US" sz="1400" dirty="0" smtClean="0">
                <a:solidFill>
                  <a:schemeClr val="bg1"/>
                </a:solidFill>
              </a:rPr>
              <a:t>Bratislava, Slovakia</a:t>
            </a:r>
            <a:endParaRPr lang="en-US" sz="1400" dirty="0">
              <a:solidFill>
                <a:schemeClr val="bg1"/>
              </a:solidFill>
            </a:endParaRPr>
          </a:p>
          <a:p>
            <a:pPr>
              <a:tabLst>
                <a:tab pos="1600200" algn="l"/>
              </a:tabLst>
            </a:pPr>
            <a:r>
              <a:rPr lang="en-US" altLang="zh-CN" sz="1400" dirty="0" smtClean="0">
                <a:solidFill>
                  <a:schemeClr val="bg1"/>
                </a:solidFill>
              </a:rPr>
              <a:t>+421 2 4974 3421 9949</a:t>
            </a:r>
            <a:endParaRPr lang="en-US" altLang="zh-CN" sz="1400" dirty="0">
              <a:solidFill>
                <a:schemeClr val="bg1"/>
              </a:solidFill>
              <a:ea typeface="SimSun" pitchFamily="2" charset="-122"/>
            </a:endParaRPr>
          </a:p>
        </p:txBody>
      </p:sp>
      <p:sp>
        <p:nvSpPr>
          <p:cNvPr id="115718" name="Rectangle 6"/>
          <p:cNvSpPr>
            <a:spLocks noChangeArrowheads="1"/>
          </p:cNvSpPr>
          <p:nvPr/>
        </p:nvSpPr>
        <p:spPr bwMode="auto">
          <a:xfrm>
            <a:off x="228600" y="3943349"/>
            <a:ext cx="26844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600" b="1" dirty="0" err="1" smtClean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Durdica</a:t>
            </a:r>
            <a:r>
              <a:rPr lang="en-US" sz="2600" b="1" dirty="0" smtClean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Damjanovic</a:t>
            </a:r>
            <a:endParaRPr lang="en-US" sz="2600" b="1" dirty="0" smtClean="0">
              <a:solidFill>
                <a:schemeClr val="accent2"/>
              </a:solidFill>
              <a:latin typeface="Arial Narrow" pitchFamily="34" charset="0"/>
              <a:ea typeface="Dotum" pitchFamily="34" charset="-127"/>
              <a:cs typeface="Arial" pitchFamily="34" charset="0"/>
            </a:endParaRPr>
          </a:p>
          <a:p>
            <a:r>
              <a:rPr lang="en-US" sz="2000" b="1" dirty="0" smtClean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(</a:t>
            </a:r>
            <a:r>
              <a:rPr lang="en-US" sz="2000" b="1" dirty="0" err="1" smtClean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Duki</a:t>
            </a:r>
            <a:r>
              <a:rPr lang="en-US" sz="2000" b="1" dirty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)</a:t>
            </a:r>
          </a:p>
        </p:txBody>
      </p:sp>
      <p:graphicFrame>
        <p:nvGraphicFramePr>
          <p:cNvPr id="115865" name="Group 153"/>
          <p:cNvGraphicFramePr>
            <a:graphicFrameLocks noGrp="1"/>
          </p:cNvGraphicFramePr>
          <p:nvPr/>
        </p:nvGraphicFramePr>
        <p:xfrm>
          <a:off x="3452813" y="122238"/>
          <a:ext cx="5514975" cy="6489067"/>
        </p:xfrm>
        <a:graphic>
          <a:graphicData uri="http://schemas.openxmlformats.org/drawingml/2006/table">
            <a:tbl>
              <a:tblPr/>
              <a:tblGrid>
                <a:gridCol w="2033587"/>
                <a:gridCol w="3481388"/>
              </a:tblGrid>
              <a:tr h="4540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IBM FACTS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Years at IBM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4 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years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9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What does a Day In the Life look like for you in your job at IBM?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Day starts around 8.30 am with checking Calendar and e-mails, setting up priorities for the day/week, catch-up with colleagues over a coffee, 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and than 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work on daily priorities. 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Usually it involves a few calls with team in UK. I often work from different locations in Bratislava, to interact with all of my peers.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PERSONAL FACTS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Personal Hobbies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7475" marR="0" lvl="0" indent="-1174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Yoga, 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running, reading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Favorite Musician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Paul van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Dyk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Emeli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Sande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, Miles Davis,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Gibonni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, many others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If you could do anything for a day, what would it be?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I would be in the nature, away from mobile phone signal, reading a book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What are you passionate about?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Helping people who need help, supporting handball – Croatia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Family or friends you would like to mention?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My closest family are my parents, brother and a cat, but also under “family” I conceder a group of friends in home country (Croatia) and a group of international friends in my current country (Slovakia)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5833" name="Rectangle 121"/>
          <p:cNvSpPr>
            <a:spLocks noChangeArrowheads="1"/>
          </p:cNvSpPr>
          <p:nvPr/>
        </p:nvSpPr>
        <p:spPr bwMode="auto">
          <a:xfrm>
            <a:off x="238125" y="241300"/>
            <a:ext cx="2797175" cy="3568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Insert Pictures </a:t>
            </a:r>
          </a:p>
        </p:txBody>
      </p:sp>
      <p:pic>
        <p:nvPicPr>
          <p:cNvPr id="115870" name="Picture 1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125" y="241300"/>
            <a:ext cx="2847975" cy="356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/>
          </p:cNvSpPr>
          <p:nvPr/>
        </p:nvSpPr>
        <p:spPr bwMode="auto">
          <a:xfrm>
            <a:off x="-9525" y="9525"/>
            <a:ext cx="3271838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13335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133350" y="4795838"/>
            <a:ext cx="3024188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tabLst>
                <a:tab pos="1600200" algn="l"/>
              </a:tabLst>
            </a:pPr>
            <a:r>
              <a:rPr lang="en-US" dirty="0" smtClean="0">
                <a:solidFill>
                  <a:schemeClr val="bg1"/>
                </a:solidFill>
              </a:rPr>
              <a:t>Contract Commercial Manager</a:t>
            </a:r>
          </a:p>
          <a:p>
            <a:pPr>
              <a:tabLst>
                <a:tab pos="1600200" algn="l"/>
              </a:tabLst>
            </a:pPr>
            <a:r>
              <a:rPr lang="en-US" dirty="0" smtClean="0">
                <a:solidFill>
                  <a:schemeClr val="bg1"/>
                </a:solidFill>
              </a:rPr>
              <a:t>GTS</a:t>
            </a:r>
          </a:p>
          <a:p>
            <a:pPr>
              <a:tabLst>
                <a:tab pos="1600200" algn="l"/>
              </a:tabLst>
            </a:pPr>
            <a:r>
              <a:rPr lang="en-US" dirty="0" smtClean="0">
                <a:solidFill>
                  <a:schemeClr val="bg1"/>
                </a:solidFill>
              </a:rPr>
              <a:t>GPS-D</a:t>
            </a:r>
          </a:p>
          <a:p>
            <a:pPr>
              <a:tabLst>
                <a:tab pos="1600200" algn="l"/>
              </a:tabLst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tabLst>
                <a:tab pos="1600200" algn="l"/>
              </a:tabLst>
            </a:pPr>
            <a:r>
              <a:rPr lang="en-US" sz="1400" dirty="0" smtClean="0">
                <a:solidFill>
                  <a:schemeClr val="bg1"/>
                </a:solidFill>
              </a:rPr>
              <a:t>durdica.damjanovic@sk.ibm.com</a:t>
            </a:r>
          </a:p>
          <a:p>
            <a:pPr>
              <a:tabLst>
                <a:tab pos="1600200" algn="l"/>
              </a:tabLst>
            </a:pPr>
            <a:r>
              <a:rPr lang="en-US" sz="1400" dirty="0" smtClean="0">
                <a:solidFill>
                  <a:schemeClr val="bg1"/>
                </a:solidFill>
              </a:rPr>
              <a:t>Bratislava, Slovakia</a:t>
            </a:r>
          </a:p>
          <a:p>
            <a:pPr>
              <a:tabLst>
                <a:tab pos="1600200" algn="l"/>
              </a:tabLst>
            </a:pPr>
            <a:r>
              <a:rPr lang="en-US" altLang="zh-CN" sz="1400" dirty="0" smtClean="0">
                <a:solidFill>
                  <a:schemeClr val="bg1"/>
                </a:solidFill>
              </a:rPr>
              <a:t>+421 2 4974 3421 9949</a:t>
            </a:r>
            <a:endParaRPr lang="en-US" altLang="zh-CN" sz="1400" dirty="0">
              <a:solidFill>
                <a:schemeClr val="bg1"/>
              </a:solidFill>
              <a:ea typeface="SimSun" pitchFamily="2" charset="-122"/>
            </a:endParaRPr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228600" y="4170363"/>
            <a:ext cx="2684463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600" b="1" dirty="0" err="1" smtClean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Durdica</a:t>
            </a:r>
            <a:r>
              <a:rPr lang="en-US" sz="2600" b="1" dirty="0" smtClean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Damjanovic</a:t>
            </a:r>
            <a:endParaRPr lang="en-US" sz="2600" b="1" dirty="0" smtClean="0">
              <a:solidFill>
                <a:schemeClr val="accent2"/>
              </a:solidFill>
              <a:latin typeface="Arial Narrow" pitchFamily="34" charset="0"/>
              <a:ea typeface="Dotum" pitchFamily="34" charset="-127"/>
              <a:cs typeface="Arial" pitchFamily="34" charset="0"/>
            </a:endParaRPr>
          </a:p>
          <a:p>
            <a:r>
              <a:rPr lang="en-US" sz="2000" b="1" dirty="0" smtClean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(</a:t>
            </a:r>
            <a:r>
              <a:rPr lang="en-US" sz="2000" b="1" dirty="0" err="1" smtClean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Duki</a:t>
            </a:r>
            <a:r>
              <a:rPr lang="en-US" sz="2000" b="1" dirty="0" smtClean="0">
                <a:solidFill>
                  <a:schemeClr val="accent2"/>
                </a:solidFill>
                <a:latin typeface="Arial Narrow" pitchFamily="34" charset="0"/>
                <a:ea typeface="Dotum" pitchFamily="34" charset="-127"/>
                <a:cs typeface="Arial" pitchFamily="34" charset="0"/>
              </a:rPr>
              <a:t>)</a:t>
            </a:r>
          </a:p>
          <a:p>
            <a:endParaRPr lang="en-US" sz="2600" b="1" dirty="0">
              <a:solidFill>
                <a:schemeClr val="accent2"/>
              </a:solidFill>
              <a:latin typeface="Arial Narrow" pitchFamily="34" charset="0"/>
              <a:ea typeface="Dotum" pitchFamily="34" charset="-127"/>
              <a:cs typeface="Arial" pitchFamily="34" charset="0"/>
            </a:endParaRPr>
          </a:p>
        </p:txBody>
      </p:sp>
      <p:graphicFrame>
        <p:nvGraphicFramePr>
          <p:cNvPr id="116786" name="Group 50"/>
          <p:cNvGraphicFramePr>
            <a:graphicFrameLocks noGrp="1"/>
          </p:cNvGraphicFramePr>
          <p:nvPr/>
        </p:nvGraphicFramePr>
        <p:xfrm>
          <a:off x="3452813" y="122238"/>
          <a:ext cx="5514975" cy="6481764"/>
        </p:xfrm>
        <a:graphic>
          <a:graphicData uri="http://schemas.openxmlformats.org/drawingml/2006/table">
            <a:tbl>
              <a:tblPr/>
              <a:tblGrid>
                <a:gridCol w="2033587"/>
                <a:gridCol w="3481388"/>
              </a:tblGrid>
              <a:tr h="6937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CSC-RELATED FACTS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Why did you apply for the CSC?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As member of student organization I was working on international student exchange, but didn’t use my chance to experience one, than I noticed in newsletter CSC, and I know I want to experience it. I choose Africa since my best working experience was in MEA  STG pre-sales team where I really enjoyed the culture and wanted to experience it.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8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What are your goals for our CSC experience?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 Get to know the culture, business environment and daily life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 Deliver relevant and sustainable solution to client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Extend my comfort zone in terms of leadership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6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What are your professional strengths &amp; weaknesses?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Strengths: analytical and objective approach to problem, but individual approach to people; strong team player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Weakness: lack of assertiveness, “quiet” leader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Anything else we should know about you?  Fun fact?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  <a:hlinkClick r:id="rId2"/>
                        </a:rPr>
                        <a:t>I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  <a:hlinkClick r:id="rId2"/>
                        </a:rPr>
                        <a:t>amSucrologist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  - collecting sugars sachet from all around the world.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</a:rPr>
                        <a:t>My name means 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  <a:hlinkClick r:id="rId3"/>
                        </a:rPr>
                        <a:t>Lily of the Valley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785" name="Rectangle 49"/>
          <p:cNvSpPr>
            <a:spLocks noChangeArrowheads="1"/>
          </p:cNvSpPr>
          <p:nvPr/>
        </p:nvSpPr>
        <p:spPr bwMode="auto">
          <a:xfrm>
            <a:off x="238125" y="241300"/>
            <a:ext cx="2797175" cy="3568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More Pictures </a:t>
            </a:r>
          </a:p>
        </p:txBody>
      </p:sp>
      <p:pic>
        <p:nvPicPr>
          <p:cNvPr id="116790" name="Picture 5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9538" y="122238"/>
            <a:ext cx="3048000" cy="3742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0611-New SC Template">
  <a:themeElements>
    <a:clrScheme name="010611-New SC Template 12">
      <a:dk1>
        <a:srgbClr val="000000"/>
      </a:dk1>
      <a:lt1>
        <a:srgbClr val="FFFFFF"/>
      </a:lt1>
      <a:dk2>
        <a:srgbClr val="199B9B"/>
      </a:dk2>
      <a:lt2>
        <a:srgbClr val="B2B2B2"/>
      </a:lt2>
      <a:accent1>
        <a:srgbClr val="006699"/>
      </a:accent1>
      <a:accent2>
        <a:srgbClr val="33CCCC"/>
      </a:accent2>
      <a:accent3>
        <a:srgbClr val="FFFFFF"/>
      </a:accent3>
      <a:accent4>
        <a:srgbClr val="000000"/>
      </a:accent4>
      <a:accent5>
        <a:srgbClr val="AAB8CA"/>
      </a:accent5>
      <a:accent6>
        <a:srgbClr val="2DB9B9"/>
      </a:accent6>
      <a:hlink>
        <a:srgbClr val="000066"/>
      </a:hlink>
      <a:folHlink>
        <a:srgbClr val="6699CC"/>
      </a:folHlink>
    </a:clrScheme>
    <a:fontScheme name="010611-New SC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10611-New SC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611-New SC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11-New SC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11-New SC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11-New SC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11-New SC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11-New SC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11-New SC Template 8">
        <a:dk1>
          <a:srgbClr val="000000"/>
        </a:dk1>
        <a:lt1>
          <a:srgbClr val="FFFFFF"/>
        </a:lt1>
        <a:dk2>
          <a:srgbClr val="199B9B"/>
        </a:dk2>
        <a:lt2>
          <a:srgbClr val="666666"/>
        </a:lt2>
        <a:accent1>
          <a:srgbClr val="6699CC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B8CAE2"/>
        </a:accent5>
        <a:accent6>
          <a:srgbClr val="8AB9E7"/>
        </a:accent6>
        <a:hlink>
          <a:srgbClr val="FF6B07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11-New SC Template 9">
        <a:dk1>
          <a:srgbClr val="000000"/>
        </a:dk1>
        <a:lt1>
          <a:srgbClr val="FFFFFF"/>
        </a:lt1>
        <a:dk2>
          <a:srgbClr val="33CCCC"/>
        </a:dk2>
        <a:lt2>
          <a:srgbClr val="666666"/>
        </a:lt2>
        <a:accent1>
          <a:srgbClr val="6699CC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B8CAE2"/>
        </a:accent5>
        <a:accent6>
          <a:srgbClr val="8AB9E7"/>
        </a:accent6>
        <a:hlink>
          <a:srgbClr val="199B9B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11-New SC Template 10">
        <a:dk1>
          <a:srgbClr val="000000"/>
        </a:dk1>
        <a:lt1>
          <a:srgbClr val="FFFFFF"/>
        </a:lt1>
        <a:dk2>
          <a:srgbClr val="33CCCC"/>
        </a:dk2>
        <a:lt2>
          <a:srgbClr val="6699CC"/>
        </a:lt2>
        <a:accent1>
          <a:srgbClr val="006699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AAB8CA"/>
        </a:accent5>
        <a:accent6>
          <a:srgbClr val="8AB9E7"/>
        </a:accent6>
        <a:hlink>
          <a:srgbClr val="199B9B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11-New SC Template 11">
        <a:dk1>
          <a:srgbClr val="000000"/>
        </a:dk1>
        <a:lt1>
          <a:srgbClr val="FFFFFF"/>
        </a:lt1>
        <a:dk2>
          <a:srgbClr val="33CCCC"/>
        </a:dk2>
        <a:lt2>
          <a:srgbClr val="6699CC"/>
        </a:lt2>
        <a:accent1>
          <a:srgbClr val="006699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AAB8CA"/>
        </a:accent5>
        <a:accent6>
          <a:srgbClr val="8AB9E7"/>
        </a:accent6>
        <a:hlink>
          <a:srgbClr val="199B9B"/>
        </a:hlink>
        <a:folHlink>
          <a:srgbClr val="703BE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611-New SC Template 12">
        <a:dk1>
          <a:srgbClr val="000000"/>
        </a:dk1>
        <a:lt1>
          <a:srgbClr val="FFFFFF"/>
        </a:lt1>
        <a:dk2>
          <a:srgbClr val="199B9B"/>
        </a:dk2>
        <a:lt2>
          <a:srgbClr val="B2B2B2"/>
        </a:lt2>
        <a:accent1>
          <a:srgbClr val="00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B8CA"/>
        </a:accent5>
        <a:accent6>
          <a:srgbClr val="2DB9B9"/>
        </a:accent6>
        <a:hlink>
          <a:srgbClr val="000066"/>
        </a:hlink>
        <a:folHlink>
          <a:srgbClr val="66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010629-SC Page and Graph Layouts</Template>
  <TotalTime>4177</TotalTime>
  <Words>428</Words>
  <Application>Microsoft Office PowerPoint</Application>
  <PresentationFormat>On-screen Show (4:3)</PresentationFormat>
  <Paragraphs>49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010611-New SC Template</vt:lpstr>
      <vt:lpstr>Slide 1</vt:lpstr>
      <vt:lpstr>Slide 2</vt:lpstr>
    </vt:vector>
  </TitlesOfParts>
  <Company>IBM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Lindsey Blumenthal</dc:creator>
  <cp:lastModifiedBy>ADMINIBM</cp:lastModifiedBy>
  <cp:revision>99</cp:revision>
  <dcterms:created xsi:type="dcterms:W3CDTF">2001-12-19T17:12:51Z</dcterms:created>
  <dcterms:modified xsi:type="dcterms:W3CDTF">2014-01-27T22:31:53Z</dcterms:modified>
</cp:coreProperties>
</file>