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81" r:id="rId25"/>
    <p:sldId id="278" r:id="rId26"/>
    <p:sldId id="279" r:id="rId27"/>
    <p:sldId id="282" r:id="rId28"/>
    <p:sldId id="283" r:id="rId29"/>
    <p:sldId id="284" r:id="rId30"/>
    <p:sldId id="285"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57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033" cy="48159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82" y="2"/>
            <a:ext cx="3170033" cy="481598"/>
          </a:xfrm>
          <a:prstGeom prst="rect">
            <a:avLst/>
          </a:prstGeom>
        </p:spPr>
        <p:txBody>
          <a:bodyPr vert="horz" lIns="91440" tIns="45720" rIns="91440" bIns="45720" rtlCol="0"/>
          <a:lstStyle>
            <a:lvl1pPr algn="r">
              <a:defRPr sz="1200"/>
            </a:lvl1pPr>
          </a:lstStyle>
          <a:p>
            <a:fld id="{C7775C5D-99B9-4E0A-BCF3-85EFAA3A279F}" type="datetimeFigureOut">
              <a:rPr lang="en-US" smtClean="0"/>
              <a:t>4/23/2014</a:t>
            </a:fld>
            <a:endParaRPr lang="en-US"/>
          </a:p>
        </p:txBody>
      </p:sp>
      <p:sp>
        <p:nvSpPr>
          <p:cNvPr id="4" name="Footer Placeholder 3"/>
          <p:cNvSpPr>
            <a:spLocks noGrp="1"/>
          </p:cNvSpPr>
          <p:nvPr>
            <p:ph type="ftr" sz="quarter" idx="2"/>
          </p:nvPr>
        </p:nvSpPr>
        <p:spPr>
          <a:xfrm>
            <a:off x="2" y="9119603"/>
            <a:ext cx="3170033" cy="4815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82" y="9119603"/>
            <a:ext cx="3170033" cy="481598"/>
          </a:xfrm>
          <a:prstGeom prst="rect">
            <a:avLst/>
          </a:prstGeom>
        </p:spPr>
        <p:txBody>
          <a:bodyPr vert="horz" lIns="91440" tIns="45720" rIns="91440" bIns="45720" rtlCol="0" anchor="b"/>
          <a:lstStyle>
            <a:lvl1pPr algn="r">
              <a:defRPr sz="1200"/>
            </a:lvl1pPr>
          </a:lstStyle>
          <a:p>
            <a:fld id="{A1E024AE-FFA9-45DA-84F7-4E3080500EDB}" type="slidenum">
              <a:rPr lang="en-US" smtClean="0"/>
              <a:t>‹#›</a:t>
            </a:fld>
            <a:endParaRPr lang="en-US"/>
          </a:p>
        </p:txBody>
      </p:sp>
    </p:spTree>
    <p:extLst>
      <p:ext uri="{BB962C8B-B14F-4D97-AF65-F5344CB8AC3E}">
        <p14:creationId xmlns:p14="http://schemas.microsoft.com/office/powerpoint/2010/main" val="75987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20" cy="481727"/>
          </a:xfrm>
          <a:prstGeom prst="rect">
            <a:avLst/>
          </a:prstGeom>
        </p:spPr>
        <p:txBody>
          <a:bodyPr vert="horz" lIns="95939" tIns="47969" rIns="95939" bIns="47969" rtlCol="0"/>
          <a:lstStyle>
            <a:lvl1pPr algn="l">
              <a:defRPr sz="13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5939" tIns="47969" rIns="95939" bIns="47969" rtlCol="0"/>
          <a:lstStyle>
            <a:lvl1pPr algn="r">
              <a:defRPr sz="1300"/>
            </a:lvl1pPr>
          </a:lstStyle>
          <a:p>
            <a:fld id="{55C007A9-FFE8-4761-B12A-51DADD731A07}" type="datetimeFigureOut">
              <a:rPr lang="en-US" smtClean="0"/>
              <a:t>4/23/2014</a:t>
            </a:fld>
            <a:endParaRPr lang="en-US"/>
          </a:p>
        </p:txBody>
      </p:sp>
      <p:sp>
        <p:nvSpPr>
          <p:cNvPr id="4" name="Slide Image Placeholder 3"/>
          <p:cNvSpPr>
            <a:spLocks noGrp="1" noRot="1" noChangeAspect="1"/>
          </p:cNvSpPr>
          <p:nvPr>
            <p:ph type="sldImg" idx="2"/>
          </p:nvPr>
        </p:nvSpPr>
        <p:spPr>
          <a:xfrm>
            <a:off x="779463" y="1200150"/>
            <a:ext cx="5756275" cy="3238500"/>
          </a:xfrm>
          <a:prstGeom prst="rect">
            <a:avLst/>
          </a:prstGeom>
          <a:noFill/>
          <a:ln w="12700">
            <a:solidFill>
              <a:prstClr val="black"/>
            </a:solidFill>
          </a:ln>
        </p:spPr>
        <p:txBody>
          <a:bodyPr vert="horz" lIns="95939" tIns="47969" rIns="95939" bIns="4796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5939" tIns="47969" rIns="95939" bIns="479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9119475"/>
            <a:ext cx="3169920" cy="481725"/>
          </a:xfrm>
          <a:prstGeom prst="rect">
            <a:avLst/>
          </a:prstGeom>
        </p:spPr>
        <p:txBody>
          <a:bodyPr vert="horz" lIns="95939" tIns="47969" rIns="95939" bIns="47969"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5"/>
          </a:xfrm>
          <a:prstGeom prst="rect">
            <a:avLst/>
          </a:prstGeom>
        </p:spPr>
        <p:txBody>
          <a:bodyPr vert="horz" lIns="95939" tIns="47969" rIns="95939" bIns="47969" rtlCol="0" anchor="b"/>
          <a:lstStyle>
            <a:lvl1pPr algn="r">
              <a:defRPr sz="1300"/>
            </a:lvl1pPr>
          </a:lstStyle>
          <a:p>
            <a:fld id="{CEB8B337-EEA5-43FB-A401-A8E8CAB09FCD}" type="slidenum">
              <a:rPr lang="en-US" smtClean="0"/>
              <a:t>‹#›</a:t>
            </a:fld>
            <a:endParaRPr lang="en-US"/>
          </a:p>
        </p:txBody>
      </p:sp>
    </p:spTree>
    <p:extLst>
      <p:ext uri="{BB962C8B-B14F-4D97-AF65-F5344CB8AC3E}">
        <p14:creationId xmlns:p14="http://schemas.microsoft.com/office/powerpoint/2010/main" val="224427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txBox="1">
            <a:spLocks noChangeArrowheads="1"/>
          </p:cNvSpPr>
          <p:nvPr>
            <p:ph type="sldImg"/>
          </p:nvPr>
        </p:nvSpPr>
        <p:spPr bwMode="auto">
          <a:xfrm>
            <a:off x="457200" y="730250"/>
            <a:ext cx="64008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6" name="Rectangle 2"/>
          <p:cNvSpPr txBox="1">
            <a:spLocks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6227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txBox="1">
            <a:spLocks noChangeArrowheads="1"/>
          </p:cNvSpPr>
          <p:nvPr>
            <p:ph type="sldImg"/>
          </p:nvPr>
        </p:nvSpPr>
        <p:spPr bwMode="auto">
          <a:xfrm>
            <a:off x="457200" y="730250"/>
            <a:ext cx="6400800"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Rectangle 2"/>
          <p:cNvSpPr txBox="1">
            <a:spLocks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4835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803439-81B3-4458-B83D-BC9D5464D085}"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353368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03439-81B3-4458-B83D-BC9D5464D085}"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256909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03439-81B3-4458-B83D-BC9D5464D085}"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28480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159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03439-81B3-4458-B83D-BC9D5464D085}"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338693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803439-81B3-4458-B83D-BC9D5464D085}"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4073609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803439-81B3-4458-B83D-BC9D5464D085}"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105593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803439-81B3-4458-B83D-BC9D5464D085}"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65979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803439-81B3-4458-B83D-BC9D5464D085}"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2164014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03439-81B3-4458-B83D-BC9D5464D085}"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3251268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03439-81B3-4458-B83D-BC9D5464D085}"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129663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03439-81B3-4458-B83D-BC9D5464D085}"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DDAE-8BCD-4AC2-B9F3-B46A5E1867AF}" type="slidenum">
              <a:rPr lang="en-US" smtClean="0"/>
              <a:t>‹#›</a:t>
            </a:fld>
            <a:endParaRPr lang="en-US"/>
          </a:p>
        </p:txBody>
      </p:sp>
    </p:spTree>
    <p:extLst>
      <p:ext uri="{BB962C8B-B14F-4D97-AF65-F5344CB8AC3E}">
        <p14:creationId xmlns:p14="http://schemas.microsoft.com/office/powerpoint/2010/main" val="2967554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803439-81B3-4458-B83D-BC9D5464D085}" type="datetimeFigureOut">
              <a:rPr lang="en-US" smtClean="0"/>
              <a:t>4/23/2014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7DDAE-8BCD-4AC2-B9F3-B46A5E1867AF}" type="slidenum">
              <a:rPr lang="en-US" smtClean="0"/>
              <a:t>‹#›</a:t>
            </a:fld>
            <a:endParaRPr lang="en-US"/>
          </a:p>
        </p:txBody>
      </p:sp>
    </p:spTree>
    <p:extLst>
      <p:ext uri="{BB962C8B-B14F-4D97-AF65-F5344CB8AC3E}">
        <p14:creationId xmlns:p14="http://schemas.microsoft.com/office/powerpoint/2010/main" val="163964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napcsur@br.ibm.com"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Lily_of_the_Valley" TargetMode="External"/><Relationship Id="rId2" Type="http://schemas.openxmlformats.org/officeDocument/2006/relationships/hyperlink" Target="http://en.wikipedia.org/wiki/Sucrology" TargetMode="Externa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goo.gl/EWNyAu" TargetMode="External"/><Relationship Id="rId7" Type="http://schemas.openxmlformats.org/officeDocument/2006/relationships/image" Target="../media/image22.png"/><Relationship Id="rId2" Type="http://schemas.openxmlformats.org/officeDocument/2006/relationships/hyperlink" Target="http://goo.gl/AdnJdw" TargetMode="Externa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mailto:mkeller@il.ibm.com" TargetMode="Externa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anapcsur@br.ibm.com"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mkeller@il.ibm.com" TargetMode="External"/><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dgMdLgFfs1I" TargetMode="External"/><Relationship Id="rId2" Type="http://schemas.openxmlformats.org/officeDocument/2006/relationships/hyperlink" Target="http://pjn.chez-alice.fr/ma.html" TargetMode="External"/><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762125" y="4748213"/>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ICAP Specialist &amp; Workflow Coordinator</a:t>
            </a:r>
          </a:p>
          <a:p>
            <a:pPr eaLnBrk="1" hangingPunct="1"/>
            <a:r>
              <a:rPr lang="en-US" altLang="en-US">
                <a:solidFill>
                  <a:schemeClr val="bg1"/>
                </a:solidFill>
              </a:rPr>
              <a:t>Sales Support Org</a:t>
            </a:r>
          </a:p>
          <a:p>
            <a:pPr eaLnBrk="1" hangingPunct="1"/>
            <a:r>
              <a:rPr lang="en-US" altLang="en-US">
                <a:solidFill>
                  <a:schemeClr val="bg1"/>
                </a:solidFill>
              </a:rPr>
              <a:t>ISC</a:t>
            </a:r>
          </a:p>
          <a:p>
            <a:pPr eaLnBrk="1" hangingPunct="1"/>
            <a:endParaRPr lang="en-US" altLang="en-US">
              <a:solidFill>
                <a:schemeClr val="bg1"/>
              </a:solidFill>
            </a:endParaRPr>
          </a:p>
          <a:p>
            <a:pPr eaLnBrk="1" hangingPunct="1"/>
            <a:r>
              <a:rPr lang="en-US" altLang="en-US" sz="1400">
                <a:solidFill>
                  <a:schemeClr val="bg1"/>
                </a:solidFill>
                <a:hlinkClick r:id="rId2"/>
              </a:rPr>
              <a:t>anapcsur@br.ibm.com</a:t>
            </a:r>
            <a:r>
              <a:rPr lang="en-US" altLang="en-US" sz="1400">
                <a:solidFill>
                  <a:schemeClr val="bg1"/>
                </a:solidFill>
              </a:rPr>
              <a:t>	</a:t>
            </a:r>
          </a:p>
          <a:p>
            <a:pPr eaLnBrk="1" hangingPunct="1"/>
            <a:r>
              <a:rPr lang="en-US" altLang="en-US" sz="1400">
                <a:solidFill>
                  <a:schemeClr val="bg1"/>
                </a:solidFill>
              </a:rPr>
              <a:t>Hortolandia, Brazil</a:t>
            </a:r>
          </a:p>
          <a:p>
            <a:pPr eaLnBrk="1" hangingPunct="1"/>
            <a:r>
              <a:rPr lang="en-US" altLang="en-US" sz="1400">
                <a:solidFill>
                  <a:schemeClr val="bg1"/>
                </a:solidFill>
              </a:rPr>
              <a:t>+55 19 5733 7399</a:t>
            </a:r>
            <a:endParaRPr lang="en-US" altLang="zh-CN" sz="1400">
              <a:solidFill>
                <a:schemeClr val="bg1"/>
              </a:solidFill>
              <a:ea typeface="SimSun" panose="02010600030101010101" pitchFamily="2" charset="-122"/>
            </a:endParaRPr>
          </a:p>
        </p:txBody>
      </p:sp>
      <p:sp>
        <p:nvSpPr>
          <p:cNvPr id="1029" name="Rectangle 6"/>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Ana Paula Csuraji</a:t>
            </a:r>
          </a:p>
        </p:txBody>
      </p:sp>
      <p:graphicFrame>
        <p:nvGraphicFramePr>
          <p:cNvPr id="115865" name="Group 153"/>
          <p:cNvGraphicFramePr>
            <a:graphicFrameLocks noGrp="1"/>
          </p:cNvGraphicFramePr>
          <p:nvPr/>
        </p:nvGraphicFramePr>
        <p:xfrm>
          <a:off x="4976814" y="122239"/>
          <a:ext cx="5514975" cy="6499411"/>
        </p:xfrm>
        <a:graphic>
          <a:graphicData uri="http://schemas.openxmlformats.org/drawingml/2006/table">
            <a:tbl>
              <a:tblPr/>
              <a:tblGrid>
                <a:gridCol w="2033587"/>
                <a:gridCol w="3481388"/>
              </a:tblGrid>
              <a:tr h="453986">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IBM FACTS</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dirty="0" smtClean="0">
                          <a:ln>
                            <a:noFill/>
                          </a:ln>
                          <a:solidFill>
                            <a:schemeClr val="tx1"/>
                          </a:solidFill>
                          <a:effectLst/>
                          <a:latin typeface="Arial" charset="0"/>
                        </a:rPr>
                        <a:t>Years at IBM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3 years and 9 months </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768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does a Day In the Life look like for you in your job at IBM?</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As a Workflow coordinator for sales transactions support, it’s quite dynamic, unique and busy by interacting with sellers from all kinds of business as STG, HW, SW, Services…as well as challenging when allocating the best skilled bid managers to the right deals.</a:t>
                      </a:r>
                      <a:br>
                        <a:rPr kumimoji="0" lang="en-US" sz="1100" b="1" i="0" u="none" strike="noStrike" cap="none" normalizeH="0" baseline="0" dirty="0" smtClean="0">
                          <a:ln>
                            <a:noFill/>
                          </a:ln>
                          <a:solidFill>
                            <a:schemeClr val="accent1"/>
                          </a:solidFill>
                          <a:effectLst/>
                          <a:latin typeface="Arial" charset="0"/>
                        </a:rPr>
                      </a:br>
                      <a:r>
                        <a:rPr kumimoji="0" lang="en-US" sz="1100" b="1" i="0" u="none" strike="noStrike" cap="none" normalizeH="0" baseline="0" dirty="0" smtClean="0">
                          <a:ln>
                            <a:noFill/>
                          </a:ln>
                          <a:solidFill>
                            <a:schemeClr val="accent1"/>
                          </a:solidFill>
                          <a:effectLst/>
                          <a:latin typeface="Arial" charset="0"/>
                        </a:rPr>
                        <a:t>As an ICAP Specialist, research is my daily activity, as well as being responsible for keeping the Intellectual Capital Property of IBM well written and up to date, for Latin America.</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986">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FACTS</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Personal Hobbies</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Gardening, Cooking, Teaching, Painting, Art</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0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Favorite Musician</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I’m very eclectic and seasonal regarding music, and at this moment I’ve being listening to Oliver </a:t>
                      </a:r>
                      <a:r>
                        <a:rPr kumimoji="0" lang="en-US" sz="1100" b="1" i="0" u="none" strike="noStrike" cap="none" normalizeH="0" baseline="0" dirty="0" err="1" smtClean="0">
                          <a:ln>
                            <a:noFill/>
                          </a:ln>
                          <a:solidFill>
                            <a:schemeClr val="accent1"/>
                          </a:solidFill>
                          <a:effectLst/>
                          <a:latin typeface="Arial" charset="0"/>
                        </a:rPr>
                        <a:t>Mtukudzi</a:t>
                      </a:r>
                      <a:r>
                        <a:rPr kumimoji="0" lang="en-US" sz="1100" b="1" i="0" u="none" strike="noStrike" cap="none" normalizeH="0" baseline="0" dirty="0" smtClean="0">
                          <a:ln>
                            <a:noFill/>
                          </a:ln>
                          <a:solidFill>
                            <a:schemeClr val="accent1"/>
                          </a:solidFill>
                          <a:effectLst/>
                          <a:latin typeface="Arial" charset="0"/>
                        </a:rPr>
                        <a:t> and </a:t>
                      </a:r>
                      <a:r>
                        <a:rPr kumimoji="0" lang="en-US" sz="1100" b="1" i="0" u="none" strike="noStrike" cap="none" normalizeH="0" baseline="0" dirty="0" err="1" smtClean="0">
                          <a:ln>
                            <a:noFill/>
                          </a:ln>
                          <a:solidFill>
                            <a:schemeClr val="accent1"/>
                          </a:solidFill>
                          <a:effectLst/>
                          <a:latin typeface="Arial" charset="0"/>
                        </a:rPr>
                        <a:t>Djavan</a:t>
                      </a:r>
                      <a:r>
                        <a:rPr kumimoji="0" lang="en-US" sz="1100" b="1" i="0" u="none" strike="noStrike" cap="none" normalizeH="0" baseline="0" dirty="0" smtClean="0">
                          <a:ln>
                            <a:noFill/>
                          </a:ln>
                          <a:solidFill>
                            <a:schemeClr val="accent1"/>
                          </a:solidFill>
                          <a:effectLst/>
                          <a:latin typeface="Arial" charset="0"/>
                        </a:rPr>
                        <a:t>.</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594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If you could do anything for a day, what would it be?</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Have a meeting with all Countries representatives, and make them listen to what is my concept of an ideal smart world and make them understand the real meaning of PEACE.</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40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 passionate about?  </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People, languages, culture and Innovation.</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79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Family or friends you would like to mention?</a:t>
                      </a: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defRPr/>
                      </a:pPr>
                      <a:r>
                        <a:rPr kumimoji="0" lang="en-US" sz="1100" b="1" i="0" u="none" strike="noStrike" cap="none" normalizeH="0" baseline="0" dirty="0" smtClean="0">
                          <a:ln>
                            <a:noFill/>
                          </a:ln>
                          <a:solidFill>
                            <a:schemeClr val="accent1"/>
                          </a:solidFill>
                          <a:effectLst/>
                          <a:latin typeface="Arial" charset="0"/>
                        </a:rPr>
                        <a:t>My beloved Mother Sonia (in memoriam) who has taught me to reach out eagerly and without fear for newer and richer experiences on helping people. </a:t>
                      </a:r>
                    </a:p>
                  </a:txBody>
                  <a:tcPr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Insert Pictures </a:t>
            </a:r>
          </a:p>
        </p:txBody>
      </p:sp>
      <p:pic>
        <p:nvPicPr>
          <p:cNvPr id="1062" name="Picture 38" descr="C:\Users\IBM_ADMIN\Pictures\CSC 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41300"/>
            <a:ext cx="289877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288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w="9525">
            <a:noFill/>
            <a:miter lim="800000"/>
            <a:headEnd/>
            <a:tailEnd/>
          </a:ln>
          <a:effectLst/>
        </p:spPr>
        <p:txBody>
          <a:bodyPr wrap="none" anchor="ctr"/>
          <a:lstStyle/>
          <a:p>
            <a:pPr algn="ctr"/>
            <a:endParaRPr lang="en-US"/>
          </a:p>
        </p:txBody>
      </p:sp>
      <p:sp>
        <p:nvSpPr>
          <p:cNvPr id="116739" name="Rectangle 3"/>
          <p:cNvSpPr>
            <a:spLocks noChangeArrowheads="1"/>
          </p:cNvSpPr>
          <p:nvPr/>
        </p:nvSpPr>
        <p:spPr bwMode="auto">
          <a:xfrm>
            <a:off x="1657351" y="-184666"/>
            <a:ext cx="184731" cy="369332"/>
          </a:xfrm>
          <a:prstGeom prst="rect">
            <a:avLst/>
          </a:prstGeom>
          <a:noFill/>
          <a:ln w="9525">
            <a:noFill/>
            <a:miter lim="800000"/>
            <a:headEnd/>
            <a:tailEnd/>
          </a:ln>
          <a:effectLst/>
        </p:spPr>
        <p:txBody>
          <a:bodyPr wrap="none" anchor="ctr">
            <a:spAutoFit/>
          </a:bodyPr>
          <a:lstStyle/>
          <a:p>
            <a:endParaRPr lang="en-US"/>
          </a:p>
        </p:txBody>
      </p:sp>
      <p:sp>
        <p:nvSpPr>
          <p:cNvPr id="116740" name="Rectangle 4"/>
          <p:cNvSpPr>
            <a:spLocks noChangeArrowheads="1"/>
          </p:cNvSpPr>
          <p:nvPr/>
        </p:nvSpPr>
        <p:spPr bwMode="auto">
          <a:xfrm>
            <a:off x="1657350" y="4795838"/>
            <a:ext cx="3024188" cy="2062162"/>
          </a:xfrm>
          <a:prstGeom prst="rect">
            <a:avLst/>
          </a:prstGeom>
          <a:noFill/>
          <a:ln w="9525">
            <a:noFill/>
            <a:miter lim="800000"/>
            <a:headEnd/>
            <a:tailEnd/>
          </a:ln>
          <a:effectLst/>
        </p:spPr>
        <p:txBody>
          <a:bodyPr/>
          <a:lstStyle/>
          <a:p>
            <a:pPr>
              <a:tabLst>
                <a:tab pos="1600200" algn="l"/>
              </a:tabLst>
            </a:pPr>
            <a:r>
              <a:rPr lang="en-US" dirty="0">
                <a:solidFill>
                  <a:schemeClr val="bg1"/>
                </a:solidFill>
              </a:rPr>
              <a:t>Contract Commercial Manager</a:t>
            </a:r>
          </a:p>
          <a:p>
            <a:pPr>
              <a:tabLst>
                <a:tab pos="1600200" algn="l"/>
              </a:tabLst>
            </a:pPr>
            <a:r>
              <a:rPr lang="en-US" dirty="0">
                <a:solidFill>
                  <a:schemeClr val="bg1"/>
                </a:solidFill>
              </a:rPr>
              <a:t>GTS</a:t>
            </a:r>
          </a:p>
          <a:p>
            <a:pPr>
              <a:tabLst>
                <a:tab pos="1600200" algn="l"/>
              </a:tabLst>
            </a:pPr>
            <a:r>
              <a:rPr lang="en-US" dirty="0">
                <a:solidFill>
                  <a:schemeClr val="bg1"/>
                </a:solidFill>
              </a:rPr>
              <a:t>GPS-D</a:t>
            </a:r>
          </a:p>
          <a:p>
            <a:pPr>
              <a:tabLst>
                <a:tab pos="1600200" algn="l"/>
              </a:tabLst>
            </a:pPr>
            <a:endParaRPr lang="en-US" dirty="0">
              <a:solidFill>
                <a:schemeClr val="bg1"/>
              </a:solidFill>
            </a:endParaRPr>
          </a:p>
          <a:p>
            <a:pPr>
              <a:tabLst>
                <a:tab pos="1600200" algn="l"/>
              </a:tabLst>
            </a:pPr>
            <a:r>
              <a:rPr lang="en-US" sz="1400" dirty="0">
                <a:solidFill>
                  <a:schemeClr val="bg1"/>
                </a:solidFill>
              </a:rPr>
              <a:t>durdica.damjanovic@sk.ibm.com</a:t>
            </a:r>
          </a:p>
          <a:p>
            <a:pPr>
              <a:tabLst>
                <a:tab pos="1600200" algn="l"/>
              </a:tabLst>
            </a:pPr>
            <a:r>
              <a:rPr lang="en-US" sz="1400" dirty="0">
                <a:solidFill>
                  <a:schemeClr val="bg1"/>
                </a:solidFill>
              </a:rPr>
              <a:t>Bratislava, Slovakia</a:t>
            </a:r>
          </a:p>
          <a:p>
            <a:pPr>
              <a:tabLst>
                <a:tab pos="1600200" algn="l"/>
              </a:tabLst>
            </a:pPr>
            <a:r>
              <a:rPr lang="en-US" altLang="zh-CN" sz="1400" dirty="0">
                <a:solidFill>
                  <a:schemeClr val="bg1"/>
                </a:solidFill>
              </a:rPr>
              <a:t>+421 2 4974 3421 9949</a:t>
            </a:r>
            <a:endParaRPr lang="en-US" altLang="zh-CN" sz="1400" dirty="0">
              <a:solidFill>
                <a:schemeClr val="bg1"/>
              </a:solidFill>
              <a:ea typeface="SimSun" pitchFamily="2" charset="-122"/>
            </a:endParaRPr>
          </a:p>
        </p:txBody>
      </p:sp>
      <p:sp>
        <p:nvSpPr>
          <p:cNvPr id="116741" name="Rectangle 5"/>
          <p:cNvSpPr>
            <a:spLocks noChangeArrowheads="1"/>
          </p:cNvSpPr>
          <p:nvPr/>
        </p:nvSpPr>
        <p:spPr bwMode="auto">
          <a:xfrm>
            <a:off x="1752601" y="4170363"/>
            <a:ext cx="2684463" cy="577850"/>
          </a:xfrm>
          <a:prstGeom prst="rect">
            <a:avLst/>
          </a:prstGeom>
          <a:noFill/>
          <a:ln w="9525">
            <a:noFill/>
            <a:miter lim="800000"/>
            <a:headEnd/>
            <a:tailEnd/>
          </a:ln>
          <a:effectLst/>
        </p:spPr>
        <p:txBody>
          <a:bodyPr wrap="none" anchor="ctr"/>
          <a:lstStyle/>
          <a:p>
            <a:r>
              <a:rPr lang="en-US" sz="2600" b="1" dirty="0" err="1">
                <a:solidFill>
                  <a:schemeClr val="accent2"/>
                </a:solidFill>
                <a:latin typeface="Arial Narrow" pitchFamily="34" charset="0"/>
                <a:ea typeface="Dotum" pitchFamily="34" charset="-127"/>
                <a:cs typeface="Arial" pitchFamily="34" charset="0"/>
              </a:rPr>
              <a:t>Durdica</a:t>
            </a:r>
            <a:r>
              <a:rPr lang="en-US" sz="2600" b="1" dirty="0">
                <a:solidFill>
                  <a:schemeClr val="accent2"/>
                </a:solidFill>
                <a:latin typeface="Arial Narrow" pitchFamily="34" charset="0"/>
                <a:ea typeface="Dotum" pitchFamily="34" charset="-127"/>
                <a:cs typeface="Arial" pitchFamily="34" charset="0"/>
              </a:rPr>
              <a:t> </a:t>
            </a:r>
            <a:r>
              <a:rPr lang="en-US" sz="2600" b="1" dirty="0" err="1">
                <a:solidFill>
                  <a:schemeClr val="accent2"/>
                </a:solidFill>
                <a:latin typeface="Arial Narrow" pitchFamily="34" charset="0"/>
                <a:ea typeface="Dotum" pitchFamily="34" charset="-127"/>
                <a:cs typeface="Arial" pitchFamily="34" charset="0"/>
              </a:rPr>
              <a:t>Damjanovic</a:t>
            </a:r>
            <a:endParaRPr lang="en-US" sz="2600" b="1" dirty="0">
              <a:solidFill>
                <a:schemeClr val="accent2"/>
              </a:solidFill>
              <a:latin typeface="Arial Narrow" pitchFamily="34" charset="0"/>
              <a:ea typeface="Dotum" pitchFamily="34" charset="-127"/>
              <a:cs typeface="Arial" pitchFamily="34" charset="0"/>
            </a:endParaRPr>
          </a:p>
          <a:p>
            <a:r>
              <a:rPr lang="en-US" sz="2000" b="1" dirty="0">
                <a:solidFill>
                  <a:schemeClr val="accent2"/>
                </a:solidFill>
                <a:latin typeface="Arial Narrow" pitchFamily="34" charset="0"/>
                <a:ea typeface="Dotum" pitchFamily="34" charset="-127"/>
                <a:cs typeface="Arial" pitchFamily="34" charset="0"/>
              </a:rPr>
              <a:t>(</a:t>
            </a:r>
            <a:r>
              <a:rPr lang="en-US" sz="2000" b="1" dirty="0" err="1">
                <a:solidFill>
                  <a:schemeClr val="accent2"/>
                </a:solidFill>
                <a:latin typeface="Arial Narrow" pitchFamily="34" charset="0"/>
                <a:ea typeface="Dotum" pitchFamily="34" charset="-127"/>
                <a:cs typeface="Arial" pitchFamily="34" charset="0"/>
              </a:rPr>
              <a:t>Duki</a:t>
            </a:r>
            <a:r>
              <a:rPr lang="en-US" sz="2000" b="1" dirty="0">
                <a:solidFill>
                  <a:schemeClr val="accent2"/>
                </a:solidFill>
                <a:latin typeface="Arial Narrow" pitchFamily="34" charset="0"/>
                <a:ea typeface="Dotum" pitchFamily="34" charset="-127"/>
                <a:cs typeface="Arial" pitchFamily="34" charset="0"/>
              </a:rPr>
              <a:t>)</a:t>
            </a:r>
          </a:p>
          <a:p>
            <a:endParaRPr lang="en-US" sz="2600" b="1" dirty="0">
              <a:solidFill>
                <a:schemeClr val="accent2"/>
              </a:solidFill>
              <a:latin typeface="Arial Narrow" pitchFamily="34" charset="0"/>
              <a:ea typeface="Dotum" pitchFamily="34" charset="-127"/>
              <a:cs typeface="Arial" pitchFamily="34" charset="0"/>
            </a:endParaRPr>
          </a:p>
        </p:txBody>
      </p:sp>
      <p:graphicFrame>
        <p:nvGraphicFramePr>
          <p:cNvPr id="116786" name="Group 50"/>
          <p:cNvGraphicFramePr>
            <a:graphicFrameLocks noGrp="1"/>
          </p:cNvGraphicFramePr>
          <p:nvPr/>
        </p:nvGraphicFramePr>
        <p:xfrm>
          <a:off x="4976814" y="122238"/>
          <a:ext cx="5514975" cy="6481764"/>
        </p:xfrm>
        <a:graphic>
          <a:graphicData uri="http://schemas.openxmlformats.org/drawingml/2006/table">
            <a:tbl>
              <a:tblPr/>
              <a:tblGrid>
                <a:gridCol w="2033587"/>
                <a:gridCol w="3481388"/>
              </a:tblGrid>
              <a:tr h="6937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As member of student organization I was working on international student exchange, but didn’t use my chance to experience one, than I noticed in newsletter CSC, and I know I want to experience it. I choose Africa since my best working experience was in MEA  STG pre-sales team where I really enjoyed the culture and wanted to experience it.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r>
                        <a:rPr kumimoji="0" lang="en-US" sz="1100" b="1" i="0" u="none" strike="noStrike" cap="none" normalizeH="0" baseline="0" dirty="0" smtClean="0">
                          <a:ln>
                            <a:noFill/>
                          </a:ln>
                          <a:solidFill>
                            <a:schemeClr val="accent1"/>
                          </a:solidFill>
                          <a:effectLst/>
                          <a:latin typeface="Arial" pitchFamily="34" charset="0"/>
                        </a:rPr>
                        <a:t> Get to know the culture, business environment and daily life</a:t>
                      </a:r>
                    </a:p>
                    <a:p>
                      <a:pPr marL="0" marR="0" lvl="0" indent="0" algn="l" defTabSz="914400" rtl="0" eaLnBrk="1" fontAlgn="base" latinLnBrk="0" hangingPunct="1">
                        <a:lnSpc>
                          <a:spcPct val="100000"/>
                        </a:lnSpc>
                        <a:spcBef>
                          <a:spcPct val="20000"/>
                        </a:spcBef>
                        <a:spcAft>
                          <a:spcPct val="0"/>
                        </a:spcAft>
                        <a:buClr>
                          <a:schemeClr val="tx2"/>
                        </a:buClr>
                        <a:buSzTx/>
                        <a:buFont typeface="Arial" pitchFamily="34" charset="0"/>
                        <a:buChar char="•"/>
                        <a:tabLst/>
                      </a:pPr>
                      <a:r>
                        <a:rPr kumimoji="0" lang="en-US" sz="1100" b="1" i="0" u="none" strike="noStrike" cap="none" normalizeH="0" baseline="0" dirty="0" smtClean="0">
                          <a:ln>
                            <a:noFill/>
                          </a:ln>
                          <a:solidFill>
                            <a:schemeClr val="accent1"/>
                          </a:solidFill>
                          <a:effectLst/>
                          <a:latin typeface="Arial" pitchFamily="34" charset="0"/>
                        </a:rPr>
                        <a:t> Deliver relevant and sustainable solution to client</a:t>
                      </a:r>
                    </a:p>
                    <a:p>
                      <a:pPr marL="0" marR="0" lvl="0" indent="0" algn="l" defTabSz="914400" rtl="0" eaLnBrk="1" fontAlgn="base" latinLnBrk="0" hangingPunct="1">
                        <a:lnSpc>
                          <a:spcPct val="100000"/>
                        </a:lnSpc>
                        <a:spcBef>
                          <a:spcPct val="20000"/>
                        </a:spcBef>
                        <a:spcAft>
                          <a:spcPct val="0"/>
                        </a:spcAft>
                        <a:buClr>
                          <a:schemeClr val="tx2"/>
                        </a:buClr>
                        <a:buSzTx/>
                        <a:buFont typeface="Arial" pitchFamily="34" charset="0"/>
                        <a:buChar char="•"/>
                        <a:tabLst/>
                      </a:pPr>
                      <a:r>
                        <a:rPr kumimoji="0" lang="en-US" sz="1100" b="1" i="0" u="none" strike="noStrike" cap="none" normalizeH="0" baseline="0" dirty="0" smtClean="0">
                          <a:ln>
                            <a:noFill/>
                          </a:ln>
                          <a:solidFill>
                            <a:schemeClr val="accent1"/>
                          </a:solidFill>
                          <a:effectLst/>
                          <a:latin typeface="Arial" pitchFamily="34" charset="0"/>
                        </a:rPr>
                        <a:t>Extend my comfort zone in terms of leadership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Strengths: analytical and objective approach to problem, but individual approach to people; strong team player</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Weakness: lack of assertiveness, “quiet” leader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Arial" pitchFamily="34" charset="0"/>
                        <a:buChar char="•"/>
                        <a:tabLst/>
                      </a:pPr>
                      <a:r>
                        <a:rPr kumimoji="0" lang="en-US" sz="1100" b="1" i="0" u="none" strike="noStrike" cap="none" normalizeH="0" baseline="0" dirty="0" smtClean="0">
                          <a:ln>
                            <a:noFill/>
                          </a:ln>
                          <a:solidFill>
                            <a:schemeClr val="accent1"/>
                          </a:solidFill>
                          <a:effectLst/>
                          <a:latin typeface="Arial" pitchFamily="34" charset="0"/>
                          <a:hlinkClick r:id="rId2"/>
                        </a:rPr>
                        <a:t>I </a:t>
                      </a:r>
                      <a:r>
                        <a:rPr kumimoji="0" lang="en-US" sz="1100" b="1" i="0" u="none" strike="noStrike" cap="none" normalizeH="0" baseline="0" dirty="0" err="1" smtClean="0">
                          <a:ln>
                            <a:noFill/>
                          </a:ln>
                          <a:solidFill>
                            <a:schemeClr val="accent1"/>
                          </a:solidFill>
                          <a:effectLst/>
                          <a:latin typeface="Arial" pitchFamily="34" charset="0"/>
                          <a:hlinkClick r:id="rId2"/>
                        </a:rPr>
                        <a:t>amSucrologist</a:t>
                      </a:r>
                      <a:r>
                        <a:rPr kumimoji="0" lang="en-US" sz="1100" b="1" i="0" u="none" strike="noStrike" cap="none" normalizeH="0" baseline="0" dirty="0" smtClean="0">
                          <a:ln>
                            <a:noFill/>
                          </a:ln>
                          <a:solidFill>
                            <a:schemeClr val="accent1"/>
                          </a:solidFill>
                          <a:effectLst/>
                          <a:latin typeface="Arial" pitchFamily="34" charset="0"/>
                        </a:rPr>
                        <a:t>  - collecting sugars sachet from all around the world. </a:t>
                      </a:r>
                    </a:p>
                    <a:p>
                      <a:pPr marL="0" marR="0" lvl="0" indent="0" algn="l" defTabSz="914400" rtl="0" eaLnBrk="1" fontAlgn="base" latinLnBrk="0" hangingPunct="1">
                        <a:lnSpc>
                          <a:spcPct val="100000"/>
                        </a:lnSpc>
                        <a:spcBef>
                          <a:spcPct val="20000"/>
                        </a:spcBef>
                        <a:spcAft>
                          <a:spcPct val="0"/>
                        </a:spcAft>
                        <a:buClr>
                          <a:schemeClr val="tx2"/>
                        </a:buClr>
                        <a:buSzTx/>
                        <a:buFont typeface="Arial" pitchFamily="34" charset="0"/>
                        <a:buChar char="•"/>
                        <a:tabLst/>
                      </a:pPr>
                      <a:r>
                        <a:rPr kumimoji="0" lang="en-US" sz="1100" b="1" i="0" u="none" strike="noStrike" cap="none" normalizeH="0" baseline="0" dirty="0" smtClean="0">
                          <a:ln>
                            <a:noFill/>
                          </a:ln>
                          <a:solidFill>
                            <a:schemeClr val="accent1"/>
                          </a:solidFill>
                          <a:effectLst/>
                          <a:latin typeface="Arial" pitchFamily="34" charset="0"/>
                        </a:rPr>
                        <a:t>My name means </a:t>
                      </a:r>
                      <a:r>
                        <a:rPr kumimoji="0" lang="en-US" sz="1100" b="1" i="0" u="none" strike="noStrike" cap="none" normalizeH="0" baseline="0" dirty="0" smtClean="0">
                          <a:ln>
                            <a:noFill/>
                          </a:ln>
                          <a:solidFill>
                            <a:schemeClr val="accent1"/>
                          </a:solidFill>
                          <a:effectLst/>
                          <a:latin typeface="Arial" pitchFamily="34" charset="0"/>
                          <a:hlinkClick r:id="rId3"/>
                        </a:rPr>
                        <a:t>Lily of the Valley </a:t>
                      </a:r>
                      <a:endParaRPr kumimoji="0" lang="en-US" sz="1100" b="1" i="0" u="none" strike="noStrike" cap="none" normalizeH="0" baseline="0" dirty="0" smtClean="0">
                        <a:ln>
                          <a:noFill/>
                        </a:ln>
                        <a:solidFill>
                          <a:schemeClr val="accent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5" name="Rectangle 49"/>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p:spPr>
        <p:txBody>
          <a:bodyPr wrap="none" anchor="ctr"/>
          <a:lstStyle/>
          <a:p>
            <a:pPr algn="ctr"/>
            <a:r>
              <a:rPr lang="en-US" sz="2000">
                <a:solidFill>
                  <a:schemeClr val="bg1"/>
                </a:solidFill>
              </a:rPr>
              <a:t>More Pictures </a:t>
            </a:r>
          </a:p>
        </p:txBody>
      </p:sp>
      <p:pic>
        <p:nvPicPr>
          <p:cNvPr id="116790" name="Picture 54"/>
          <p:cNvPicPr>
            <a:picLocks noChangeAspect="1" noChangeArrowheads="1"/>
          </p:cNvPicPr>
          <p:nvPr/>
        </p:nvPicPr>
        <p:blipFill>
          <a:blip r:embed="rId4" cstate="print"/>
          <a:srcRect/>
          <a:stretch>
            <a:fillRect/>
          </a:stretch>
        </p:blipFill>
        <p:spPr bwMode="auto">
          <a:xfrm>
            <a:off x="1633538" y="122239"/>
            <a:ext cx="3048000" cy="3742871"/>
          </a:xfrm>
          <a:prstGeom prst="rect">
            <a:avLst/>
          </a:prstGeom>
          <a:noFill/>
          <a:ln w="9525">
            <a:noFill/>
            <a:miter lim="800000"/>
            <a:headEnd/>
            <a:tailEnd/>
          </a:ln>
        </p:spPr>
      </p:pic>
    </p:spTree>
    <p:extLst>
      <p:ext uri="{BB962C8B-B14F-4D97-AF65-F5344CB8AC3E}">
        <p14:creationId xmlns:p14="http://schemas.microsoft.com/office/powerpoint/2010/main" val="585772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Advisory IT Specialist</a:t>
            </a:r>
          </a:p>
          <a:p>
            <a:pPr eaLnBrk="1" hangingPunct="1"/>
            <a:r>
              <a:rPr lang="en-US" altLang="en-US" sz="1600">
                <a:solidFill>
                  <a:schemeClr val="bg1"/>
                </a:solidFill>
                <a:latin typeface="Arial" panose="020B0604020202020204" pitchFamily="34" charset="0"/>
              </a:rPr>
              <a:t>Application Services</a:t>
            </a:r>
          </a:p>
          <a:p>
            <a:pPr eaLnBrk="1" hangingPunct="1"/>
            <a:r>
              <a:rPr lang="en-US" altLang="en-US" sz="1600">
                <a:solidFill>
                  <a:schemeClr val="bg1"/>
                </a:solidFill>
                <a:latin typeface="Arial" panose="020B0604020202020204" pitchFamily="34" charset="0"/>
              </a:rPr>
              <a:t>IBM Global Business Services</a:t>
            </a:r>
          </a:p>
          <a:p>
            <a:pPr eaLnBrk="1" hangingPunct="1"/>
            <a:endParaRPr lang="en-US" altLang="en-US" sz="16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rPr>
              <a:t>gerry.broennimann@ch.ibm.com</a:t>
            </a:r>
          </a:p>
          <a:p>
            <a:pPr eaLnBrk="1" hangingPunct="1"/>
            <a:r>
              <a:rPr lang="en-US" altLang="en-US" sz="1400">
                <a:solidFill>
                  <a:schemeClr val="bg1"/>
                </a:solidFill>
                <a:latin typeface="Arial" panose="020B0604020202020204" pitchFamily="34" charset="0"/>
              </a:rPr>
              <a:t>Zurich, Switzerland</a:t>
            </a:r>
          </a:p>
          <a:p>
            <a:pPr eaLnBrk="1" hangingPunct="1"/>
            <a:r>
              <a:rPr lang="en-US" altLang="zh-CN" sz="1400">
                <a:solidFill>
                  <a:schemeClr val="bg1"/>
                </a:solidFill>
                <a:latin typeface="Arial" panose="020B0604020202020204" pitchFamily="34" charset="0"/>
                <a:ea typeface="SimSun" panose="02010600030101010101" pitchFamily="2" charset="-122"/>
              </a:rPr>
              <a:t>+41 (0) 58 333 33 74</a:t>
            </a: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de-CH"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Gerry Broennimann</a:t>
            </a:r>
            <a:endPar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endParaRPr>
          </a:p>
        </p:txBody>
      </p:sp>
      <p:graphicFrame>
        <p:nvGraphicFramePr>
          <p:cNvPr id="115874" name="Group 162"/>
          <p:cNvGraphicFramePr>
            <a:graphicFrameLocks noGrp="1"/>
          </p:cNvGraphicFramePr>
          <p:nvPr/>
        </p:nvGraphicFramePr>
        <p:xfrm>
          <a:off x="4976814" y="122238"/>
          <a:ext cx="5514975" cy="6463666"/>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6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I have an architectural role in a Global Delivery project about the Swiss social insurance system. I log in to the customer‘s ticket system to check if any urgent problems occured in the productive environments. If not I can continue with the specification of Change Requests, make a handover call with the Indian development team and support them for a (hopefully) defect-free implementation.</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Sports (skiing, football, track and field), travel, cinema, reading (comic books and thrillers)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Sunrise Avenue, Linkin Park, Die Toten Hosen (German Punk Rock band)</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51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Spend it on the International Space Station, or even better: on the moon!</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Tech news, science breakthroughs, smartphones, football worldcup 2014 in Brasil, my car, beer from all over the world, Oktoberfest, BBQ, any international success in sports of a Swiss compatriot or team</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I live together with my girlfriend. During my assignment she will wait for the results of her lawyer exams.</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5871" name="Picture 159" descr="port_gerry_facebook_keywest_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1" y="352426"/>
            <a:ext cx="2925763" cy="333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6818" name="Group 82"/>
          <p:cNvGraphicFramePr>
            <a:graphicFrameLocks noGrp="1"/>
          </p:cNvGraphicFramePr>
          <p:nvPr/>
        </p:nvGraphicFramePr>
        <p:xfrm>
          <a:off x="4976813" y="122238"/>
          <a:ext cx="5511800" cy="6548566"/>
        </p:xfrm>
        <a:graphic>
          <a:graphicData uri="http://schemas.openxmlformats.org/drawingml/2006/table">
            <a:tbl>
              <a:tblPr/>
              <a:tblGrid>
                <a:gridCol w="2033587"/>
                <a:gridCol w="3478213"/>
              </a:tblGrid>
              <a:tr h="693738">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2779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The CSC reminded me of my 10-months assignment in India when I started at IBM. I wanted to do something exceptional, travel to a foreign space, interact with other cultures, break out of the daily routine – while contributing to a great give-back.</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11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Being part of something special</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Make valuable contributions to the team</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Interact with the local culture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Learn and develop myself further</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Have a good time with the team</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Refresh and improve my school French</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82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de-CH" altLang="en-US" sz="1100" b="1" i="0" u="none" strike="noStrike" cap="none" normalizeH="0" baseline="0" smtClean="0">
                          <a:ln>
                            <a:noFill/>
                          </a:ln>
                          <a:solidFill>
                            <a:schemeClr val="accent1"/>
                          </a:solidFill>
                          <a:effectLst/>
                          <a:latin typeface="Arial" panose="020B0604020202020204" pitchFamily="34" charset="0"/>
                        </a:rPr>
                        <a:t>(+) Passionate for quality, motivated to achieve targets, looking for compromises</a:t>
                      </a:r>
                      <a:br>
                        <a:rPr kumimoji="0" lang="de-CH" altLang="en-US" sz="1100" b="1" i="0" u="none" strike="noStrike" cap="none" normalizeH="0" baseline="0" smtClean="0">
                          <a:ln>
                            <a:noFill/>
                          </a:ln>
                          <a:solidFill>
                            <a:schemeClr val="accent1"/>
                          </a:solidFill>
                          <a:effectLst/>
                          <a:latin typeface="Arial" panose="020B0604020202020204" pitchFamily="34" charset="0"/>
                        </a:rPr>
                      </a:br>
                      <a:r>
                        <a:rPr kumimoji="0" lang="de-CH" altLang="en-US" sz="1100" b="1" i="0" u="none" strike="noStrike" cap="none" normalizeH="0" baseline="0" smtClean="0">
                          <a:ln>
                            <a:noFill/>
                          </a:ln>
                          <a:solidFill>
                            <a:schemeClr val="accent1"/>
                          </a:solidFill>
                          <a:effectLst/>
                          <a:latin typeface="Arial" panose="020B0604020202020204" pitchFamily="34" charset="0"/>
                        </a:rPr>
                        <a:t>and team harmony</a:t>
                      </a:r>
                      <a:br>
                        <a:rPr kumimoji="0" lang="de-CH" altLang="en-US" sz="1100" b="1" i="0" u="none" strike="noStrike" cap="none" normalizeH="0" baseline="0" smtClean="0">
                          <a:ln>
                            <a:noFill/>
                          </a:ln>
                          <a:solidFill>
                            <a:schemeClr val="accent1"/>
                          </a:solidFill>
                          <a:effectLst/>
                          <a:latin typeface="Arial" panose="020B0604020202020204" pitchFamily="34" charset="0"/>
                        </a:rPr>
                      </a:br>
                      <a:r>
                        <a:rPr kumimoji="0" lang="de-CH" altLang="en-US" sz="1100" b="1" i="0" u="none" strike="noStrike" cap="none" normalizeH="0" baseline="0" smtClean="0">
                          <a:ln>
                            <a:noFill/>
                          </a:ln>
                          <a:solidFill>
                            <a:schemeClr val="accent1"/>
                          </a:solidFill>
                          <a:effectLst/>
                          <a:latin typeface="Arial" panose="020B0604020202020204" pitchFamily="34" charset="0"/>
                        </a:rPr>
                        <a:t>(-) Not yet the strong leader personality</a:t>
                      </a:r>
                      <a:br>
                        <a:rPr kumimoji="0" lang="de-CH" altLang="en-US" sz="1100" b="1" i="0" u="none" strike="noStrike" cap="none" normalizeH="0" baseline="0" smtClean="0">
                          <a:ln>
                            <a:noFill/>
                          </a:ln>
                          <a:solidFill>
                            <a:schemeClr val="accent1"/>
                          </a:solidFill>
                          <a:effectLst/>
                          <a:latin typeface="Arial" panose="020B0604020202020204" pitchFamily="34" charset="0"/>
                        </a:rPr>
                      </a:br>
                      <a:r>
                        <a:rPr kumimoji="0" lang="de-CH" altLang="en-US" sz="1100" b="1" i="0" u="none" strike="noStrike" cap="none" normalizeH="0" baseline="0" smtClean="0">
                          <a:ln>
                            <a:noFill/>
                          </a:ln>
                          <a:solidFill>
                            <a:schemeClr val="accent1"/>
                          </a:solidFill>
                          <a:effectLst/>
                          <a:latin typeface="Arial" panose="020B0604020202020204" pitchFamily="34" charset="0"/>
                        </a:rPr>
                        <a:t>(prefer doing over managing)</a:t>
                      </a:r>
                      <a:br>
                        <a:rPr kumimoji="0" lang="de-CH" altLang="en-US" sz="1100" b="1" i="0" u="none" strike="noStrike" cap="none" normalizeH="0" baseline="0" smtClean="0">
                          <a:ln>
                            <a:noFill/>
                          </a:ln>
                          <a:solidFill>
                            <a:schemeClr val="accent1"/>
                          </a:solidFill>
                          <a:effectLst/>
                          <a:latin typeface="Arial" panose="020B0604020202020204" pitchFamily="34" charset="0"/>
                        </a:rPr>
                      </a:br>
                      <a:r>
                        <a:rPr kumimoji="0" lang="de-CH" altLang="en-US" sz="1100" b="1" i="0" u="none" strike="noStrike" cap="none" normalizeH="0" baseline="0" smtClean="0">
                          <a:ln>
                            <a:noFill/>
                          </a:ln>
                          <a:solidFill>
                            <a:schemeClr val="accent1"/>
                          </a:solidFill>
                          <a:effectLst/>
                          <a:latin typeface="Arial" panose="020B0604020202020204" pitchFamily="34" charset="0"/>
                        </a:rPr>
                        <a:t>(+/-) I hate typos and formatting issues in documents and reject or correct them!</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Friends and I used to organize foam parties – nowadays we run our own bar at open air festivals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Friends and family also know me for painting cartoons (especially chicken)</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President of a local sports association</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Programmed an Android App for Bluepages synch (</a:t>
                      </a:r>
                      <a:r>
                        <a:rPr kumimoji="0" lang="en-US" altLang="en-US" sz="1100" b="1" i="0" u="none" strike="noStrike" cap="none" normalizeH="0" baseline="0" smtClean="0">
                          <a:ln>
                            <a:noFill/>
                          </a:ln>
                          <a:solidFill>
                            <a:schemeClr val="accent1"/>
                          </a:solidFill>
                          <a:effectLst/>
                          <a:latin typeface="Arial" panose="020B0604020202020204" pitchFamily="34" charset="0"/>
                          <a:hlinkClick r:id="rId2"/>
                        </a:rPr>
                        <a:t>http://goo.gl/AdnJdw</a:t>
                      </a:r>
                      <a:r>
                        <a:rPr kumimoji="0" lang="en-US" altLang="en-US" sz="1100" b="1" i="0" u="none" strike="noStrike" cap="none" normalizeH="0" baseline="0" smtClean="0">
                          <a:ln>
                            <a:noFill/>
                          </a:ln>
                          <a:solidFill>
                            <a:schemeClr val="accent1"/>
                          </a:solidFill>
                          <a:effectLst/>
                          <a:latin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de-CH" altLang="en-US" sz="1100" b="1" i="0" u="none" strike="noStrike" cap="none" normalizeH="0" baseline="0" smtClean="0">
                          <a:ln>
                            <a:noFill/>
                          </a:ln>
                          <a:solidFill>
                            <a:schemeClr val="accent1"/>
                          </a:solidFill>
                          <a:effectLst/>
                          <a:latin typeface="Arial" panose="020B0604020202020204" pitchFamily="34" charset="0"/>
                        </a:rPr>
                        <a:t> Blogged about my India experiences (</a:t>
                      </a:r>
                      <a:r>
                        <a:rPr kumimoji="0" lang="en-US" altLang="en-US" sz="1100" b="1" i="0" u="none" strike="noStrike" cap="none" normalizeH="0" baseline="0" smtClean="0">
                          <a:ln>
                            <a:noFill/>
                          </a:ln>
                          <a:solidFill>
                            <a:schemeClr val="accent1"/>
                          </a:solidFill>
                          <a:effectLst/>
                          <a:latin typeface="Arial" panose="020B0604020202020204" pitchFamily="34" charset="0"/>
                          <a:hlinkClick r:id="rId3"/>
                        </a:rPr>
                        <a:t>http://goo.gl/EWNyAu</a:t>
                      </a:r>
                      <a:r>
                        <a:rPr kumimoji="0" lang="en-US" altLang="en-US" sz="1100" b="1" i="0" u="none" strike="noStrike" cap="none" normalizeH="0" baseline="0" smtClean="0">
                          <a:ln>
                            <a:noFill/>
                          </a:ln>
                          <a:solidFill>
                            <a:schemeClr val="accent1"/>
                          </a:solidFill>
                          <a:effectLst/>
                          <a:latin typeface="Arial" panose="020B0604020202020204" pitchFamily="34" charset="0"/>
                        </a:rPr>
                        <a:t>) [German]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679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50193">
            <a:off x="2889251" y="4978400"/>
            <a:ext cx="1865313" cy="16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91" name="Picture 55" descr="gerry_ind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01924">
            <a:off x="1674813" y="4906963"/>
            <a:ext cx="1547812" cy="1547812"/>
          </a:xfrm>
          <a:prstGeom prst="rect">
            <a:avLst/>
          </a:prstGeom>
          <a:noFill/>
          <a:extLst>
            <a:ext uri="{909E8E84-426E-40DD-AFC4-6F175D3DCCD1}">
              <a14:hiddenFill xmlns:a14="http://schemas.microsoft.com/office/drawing/2010/main">
                <a:solidFill>
                  <a:srgbClr val="FFFFFF"/>
                </a:solidFill>
              </a14:hiddenFill>
            </a:ext>
          </a:extLst>
        </p:spPr>
      </p:pic>
      <p:pic>
        <p:nvPicPr>
          <p:cNvPr id="116792"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4865">
            <a:off x="2120900" y="3292475"/>
            <a:ext cx="26098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93" name="Picture 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11753">
            <a:off x="1762126" y="1825626"/>
            <a:ext cx="2460625"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794" name="Picture 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13546">
            <a:off x="1855788" y="268288"/>
            <a:ext cx="2451100" cy="163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539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752601" y="4521201"/>
            <a:ext cx="303371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sz="1400">
                <a:solidFill>
                  <a:schemeClr val="bg1"/>
                </a:solidFill>
              </a:rPr>
              <a:t>Manager, BPM Level 2 Support</a:t>
            </a:r>
          </a:p>
          <a:p>
            <a:pPr eaLnBrk="1" hangingPunct="1"/>
            <a:r>
              <a:rPr lang="en-US" altLang="en-US" sz="1400">
                <a:solidFill>
                  <a:schemeClr val="bg1"/>
                </a:solidFill>
              </a:rPr>
              <a:t>Application Integration Middleware</a:t>
            </a:r>
          </a:p>
          <a:p>
            <a:pPr eaLnBrk="1" hangingPunct="1"/>
            <a:r>
              <a:rPr lang="en-US" altLang="en-US" sz="1400">
                <a:solidFill>
                  <a:schemeClr val="bg1"/>
                </a:solidFill>
              </a:rPr>
              <a:t>Software Group</a:t>
            </a:r>
          </a:p>
          <a:p>
            <a:pPr eaLnBrk="1" hangingPunct="1"/>
            <a:endParaRPr lang="en-US" altLang="en-US">
              <a:solidFill>
                <a:schemeClr val="bg1"/>
              </a:solidFill>
            </a:endParaRPr>
          </a:p>
          <a:p>
            <a:pPr eaLnBrk="1" hangingPunct="1"/>
            <a:r>
              <a:rPr lang="en-US" altLang="en-US" sz="1400">
                <a:solidFill>
                  <a:schemeClr val="bg1"/>
                </a:solidFill>
              </a:rPr>
              <a:t>galvis@us.ibm.com</a:t>
            </a:r>
          </a:p>
          <a:p>
            <a:pPr eaLnBrk="1" hangingPunct="1"/>
            <a:r>
              <a:rPr lang="en-US" altLang="en-US" sz="1400">
                <a:solidFill>
                  <a:schemeClr val="bg1"/>
                </a:solidFill>
              </a:rPr>
              <a:t>Austin, TX USA</a:t>
            </a:r>
          </a:p>
          <a:p>
            <a:pPr eaLnBrk="1" hangingPunct="1"/>
            <a:r>
              <a:rPr lang="en-US" altLang="en-US" sz="1400">
                <a:solidFill>
                  <a:schemeClr val="bg1"/>
                </a:solidFill>
              </a:rPr>
              <a:t>512-619-7667 (m)</a:t>
            </a:r>
            <a:endParaRPr lang="en-US" altLang="zh-CN" sz="1400">
              <a:solidFill>
                <a:schemeClr val="bg1"/>
              </a:solidFill>
              <a:ea typeface="SimSun" panose="02010600030101010101" pitchFamily="2" charset="-122"/>
            </a:endParaRPr>
          </a:p>
        </p:txBody>
      </p:sp>
      <p:sp>
        <p:nvSpPr>
          <p:cNvPr id="1029" name="Rectangle 6"/>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Grant Alvis</a:t>
            </a:r>
          </a:p>
        </p:txBody>
      </p:sp>
      <p:graphicFrame>
        <p:nvGraphicFramePr>
          <p:cNvPr id="115865" name="Group 153"/>
          <p:cNvGraphicFramePr>
            <a:graphicFrameLocks noGrp="1"/>
          </p:cNvGraphicFramePr>
          <p:nvPr/>
        </p:nvGraphicFramePr>
        <p:xfrm>
          <a:off x="4976814" y="122239"/>
          <a:ext cx="5514975" cy="6683375"/>
        </p:xfrm>
        <a:graphic>
          <a:graphicData uri="http://schemas.openxmlformats.org/drawingml/2006/table">
            <a:tbl>
              <a:tblPr/>
              <a:tblGrid>
                <a:gridCol w="2033587"/>
                <a:gridCol w="3481388"/>
              </a:tblGrid>
              <a:tr h="4540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IBM FACTS</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3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Years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9 Years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does a Day In the Life look like for you in your job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Resolving customer escalations, Managing organizational transformation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FACTS</a:t>
                      </a: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614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Personal Hobbies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Playing Piano</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Snowboarding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defRPr/>
                      </a:pPr>
                      <a:r>
                        <a:rPr kumimoji="0" lang="en-US" sz="1100" b="1" i="0" u="none" strike="noStrike" cap="none" normalizeH="0" baseline="0" dirty="0" smtClean="0">
                          <a:ln>
                            <a:noFill/>
                          </a:ln>
                          <a:solidFill>
                            <a:schemeClr val="accent1"/>
                          </a:solidFill>
                          <a:effectLst/>
                          <a:latin typeface="Arial" charset="0"/>
                        </a:rPr>
                        <a:t>Collecting vinyl records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dirty="0" smtClean="0">
                          <a:ln>
                            <a:noFill/>
                          </a:ln>
                          <a:solidFill>
                            <a:schemeClr val="tx1"/>
                          </a:solidFill>
                          <a:effectLst/>
                          <a:latin typeface="Arial" charset="0"/>
                        </a:rPr>
                        <a:t>Favorite Musicians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Jeff Tweedy (</a:t>
                      </a:r>
                      <a:r>
                        <a:rPr kumimoji="0" lang="en-US" sz="1100" b="1" i="0" u="none" strike="noStrike" cap="none" normalizeH="0" baseline="0" dirty="0" err="1" smtClean="0">
                          <a:ln>
                            <a:noFill/>
                          </a:ln>
                          <a:solidFill>
                            <a:schemeClr val="accent1"/>
                          </a:solidFill>
                          <a:effectLst/>
                          <a:latin typeface="Arial" charset="0"/>
                        </a:rPr>
                        <a:t>Wilco</a:t>
                      </a:r>
                      <a:r>
                        <a:rPr kumimoji="0" lang="en-US" sz="1100" b="1" i="0" u="none" strike="noStrike" cap="none" normalizeH="0" baseline="0" dirty="0" smtClean="0">
                          <a:ln>
                            <a:noFill/>
                          </a:ln>
                          <a:solidFill>
                            <a:schemeClr val="accent1"/>
                          </a:solidFill>
                          <a:effectLst/>
                          <a:latin typeface="Arial" charset="0"/>
                        </a:rPr>
                        <a:t>), Paul McCartney</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9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If you could do anything for a day, what would it be?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Speak fluently in the language of a foreign country I am visiting</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4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 passionate about?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Music.  Playing it, listening to it, going to see it, and collecting it (vinyl)</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5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Family or friends you would like to mention?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Wife - Mandy</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Son – Sam, 14</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Daughter – Anna, 12</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Dog – Princess, 7</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Insert Pictures </a:t>
            </a:r>
          </a:p>
        </p:txBody>
      </p:sp>
      <p:pic>
        <p:nvPicPr>
          <p:cNvPr id="1062" name="Picture 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241300"/>
            <a:ext cx="2797175"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345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2051"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2052" name="Rectangle 4"/>
          <p:cNvSpPr>
            <a:spLocks noChangeArrowheads="1"/>
          </p:cNvSpPr>
          <p:nvPr/>
        </p:nvSpPr>
        <p:spPr bwMode="auto">
          <a:xfrm>
            <a:off x="1752600" y="4541838"/>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sz="1400">
                <a:solidFill>
                  <a:schemeClr val="bg1"/>
                </a:solidFill>
              </a:rPr>
              <a:t>Manager, BPM Level 2 Support</a:t>
            </a:r>
          </a:p>
          <a:p>
            <a:pPr eaLnBrk="1" hangingPunct="1"/>
            <a:r>
              <a:rPr lang="en-US" altLang="en-US" sz="1400">
                <a:solidFill>
                  <a:schemeClr val="bg1"/>
                </a:solidFill>
              </a:rPr>
              <a:t>Application Integration Middleware</a:t>
            </a:r>
          </a:p>
          <a:p>
            <a:pPr eaLnBrk="1" hangingPunct="1"/>
            <a:r>
              <a:rPr lang="en-US" altLang="en-US" sz="1400">
                <a:solidFill>
                  <a:schemeClr val="bg1"/>
                </a:solidFill>
              </a:rPr>
              <a:t>Software Group</a:t>
            </a:r>
          </a:p>
          <a:p>
            <a:pPr eaLnBrk="1" hangingPunct="1"/>
            <a:endParaRPr lang="en-US" altLang="en-US" sz="1400">
              <a:solidFill>
                <a:schemeClr val="bg1"/>
              </a:solidFill>
            </a:endParaRPr>
          </a:p>
          <a:p>
            <a:pPr eaLnBrk="1" hangingPunct="1"/>
            <a:r>
              <a:rPr lang="en-US" altLang="en-US" sz="1400">
                <a:solidFill>
                  <a:schemeClr val="bg1"/>
                </a:solidFill>
              </a:rPr>
              <a:t>galvis@us.ibm.com</a:t>
            </a:r>
          </a:p>
          <a:p>
            <a:pPr eaLnBrk="1" hangingPunct="1"/>
            <a:r>
              <a:rPr lang="en-US" altLang="en-US" sz="1400">
                <a:solidFill>
                  <a:schemeClr val="bg1"/>
                </a:solidFill>
              </a:rPr>
              <a:t>Austin, TX USA</a:t>
            </a:r>
          </a:p>
          <a:p>
            <a:pPr eaLnBrk="1" hangingPunct="1"/>
            <a:r>
              <a:rPr lang="en-US" altLang="en-US" sz="1400">
                <a:solidFill>
                  <a:schemeClr val="bg1"/>
                </a:solidFill>
              </a:rPr>
              <a:t>512-619-7667 (m)</a:t>
            </a:r>
            <a:endParaRPr lang="en-US" altLang="zh-CN" sz="1400">
              <a:solidFill>
                <a:schemeClr val="bg1"/>
              </a:solidFill>
              <a:ea typeface="SimSun" panose="02010600030101010101" pitchFamily="2" charset="-122"/>
            </a:endParaRPr>
          </a:p>
          <a:p>
            <a:pPr eaLnBrk="1" hangingPunct="1"/>
            <a:endParaRPr lang="en-US" altLang="zh-CN" sz="1400">
              <a:solidFill>
                <a:schemeClr val="bg1"/>
              </a:solidFill>
              <a:ea typeface="SimSun" panose="02010600030101010101" pitchFamily="2" charset="-122"/>
            </a:endParaRPr>
          </a:p>
        </p:txBody>
      </p:sp>
      <p:sp>
        <p:nvSpPr>
          <p:cNvPr id="2053" name="Rectangle 5"/>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Grant Alvis</a:t>
            </a:r>
          </a:p>
        </p:txBody>
      </p:sp>
      <p:graphicFrame>
        <p:nvGraphicFramePr>
          <p:cNvPr id="116786" name="Group 50"/>
          <p:cNvGraphicFramePr>
            <a:graphicFrameLocks noGrp="1"/>
          </p:cNvGraphicFramePr>
          <p:nvPr/>
        </p:nvGraphicFramePr>
        <p:xfrm>
          <a:off x="4976814" y="122238"/>
          <a:ext cx="5514975" cy="6481763"/>
        </p:xfrm>
        <a:graphic>
          <a:graphicData uri="http://schemas.openxmlformats.org/drawingml/2006/table">
            <a:tbl>
              <a:tblPr/>
              <a:tblGrid>
                <a:gridCol w="2033587"/>
                <a:gridCol w="3481388"/>
              </a:tblGrid>
              <a:tr h="6937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For a career growth opportunity and for a meaningful life experience that is completely different from my day-to-day work life.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To apply my skills to a face-to-face client engagement and meet our objectives while enjoying an immersive Moroccan experience.  And of course developing new friendships w/ my teammates!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Strengths – Collaborate globally, Embrace challenges, Build mutual truest</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Weaknesses </a:t>
                      </a:r>
                      <a:r>
                        <a:rPr kumimoji="0" lang="en-US" sz="1100" b="1" i="0" u="none" strike="noStrike" cap="none" normalizeH="0" baseline="0" smtClean="0">
                          <a:ln>
                            <a:noFill/>
                          </a:ln>
                          <a:solidFill>
                            <a:schemeClr val="accent1"/>
                          </a:solidFill>
                          <a:effectLst/>
                          <a:latin typeface="Arial" charset="0"/>
                        </a:rPr>
                        <a:t>– Face-to-face </a:t>
                      </a:r>
                      <a:r>
                        <a:rPr kumimoji="0" lang="en-US" sz="1100" b="1" i="0" u="none" strike="noStrike" cap="none" normalizeH="0" baseline="0" dirty="0" smtClean="0">
                          <a:ln>
                            <a:noFill/>
                          </a:ln>
                          <a:solidFill>
                            <a:schemeClr val="accent1"/>
                          </a:solidFill>
                          <a:effectLst/>
                          <a:latin typeface="Arial" charset="0"/>
                        </a:rPr>
                        <a:t>client interaction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099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love to travel and am always planning our family’s next vacation.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73"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738" y="241300"/>
            <a:ext cx="3092450"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962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Latin America</a:t>
            </a:r>
          </a:p>
          <a:p>
            <a:pPr eaLnBrk="1" hangingPunct="1"/>
            <a:r>
              <a:rPr lang="en-US" altLang="en-US" sz="1600">
                <a:solidFill>
                  <a:schemeClr val="bg1"/>
                </a:solidFill>
                <a:latin typeface="Arial" panose="020B0604020202020204" pitchFamily="34" charset="0"/>
              </a:rPr>
              <a:t>Corporate Internal Auditor </a:t>
            </a:r>
          </a:p>
          <a:p>
            <a:pPr eaLnBrk="1" hangingPunct="1"/>
            <a:r>
              <a:rPr lang="en-US" altLang="en-US" sz="1600">
                <a:solidFill>
                  <a:schemeClr val="bg1"/>
                </a:solidFill>
                <a:latin typeface="Arial" panose="020B0604020202020204" pitchFamily="34" charset="0"/>
              </a:rPr>
              <a:t>Finance, CHQ</a:t>
            </a:r>
          </a:p>
          <a:p>
            <a:pPr eaLnBrk="1" hangingPunct="1"/>
            <a:endParaRPr lang="en-US" altLang="en-US" sz="14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rPr>
              <a:t>llopezd@us.ibm.com</a:t>
            </a:r>
          </a:p>
          <a:p>
            <a:pPr eaLnBrk="1" hangingPunct="1"/>
            <a:r>
              <a:rPr lang="en-US" altLang="en-US" sz="1400">
                <a:solidFill>
                  <a:schemeClr val="bg1"/>
                </a:solidFill>
                <a:latin typeface="Arial" panose="020B0604020202020204" pitchFamily="34" charset="0"/>
              </a:rPr>
              <a:t>Mobile – 100% Travel</a:t>
            </a:r>
          </a:p>
          <a:p>
            <a:pPr eaLnBrk="1" hangingPunct="1"/>
            <a:r>
              <a:rPr lang="en-US" altLang="zh-CN" sz="1400">
                <a:solidFill>
                  <a:schemeClr val="bg1"/>
                </a:solidFill>
                <a:latin typeface="Arial" panose="020B0604020202020204" pitchFamily="34" charset="0"/>
                <a:ea typeface="SimSun" panose="02010600030101010101" pitchFamily="2" charset="-122"/>
              </a:rPr>
              <a:t>Cell – 1-939-397-1050</a:t>
            </a: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a:solidFill>
                  <a:schemeClr val="accent2"/>
                </a:solidFill>
                <a:latin typeface="Arial Narrow" panose="020B0606020202030204" pitchFamily="34" charset="0"/>
                <a:ea typeface="Dotum" panose="020B0600000101010101" pitchFamily="34" charset="-127"/>
                <a:cs typeface="Arial" panose="020B0604020202020204" pitchFamily="34" charset="0"/>
              </a:rPr>
              <a:t>Lauren Lopez de Victoria</a:t>
            </a:r>
          </a:p>
        </p:txBody>
      </p:sp>
      <p:graphicFrame>
        <p:nvGraphicFramePr>
          <p:cNvPr id="115868" name="Group 156"/>
          <p:cNvGraphicFramePr>
            <a:graphicFrameLocks noGrp="1"/>
          </p:cNvGraphicFramePr>
          <p:nvPr/>
        </p:nvGraphicFramePr>
        <p:xfrm>
          <a:off x="4976814" y="122238"/>
          <a:ext cx="5514975" cy="6520118"/>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4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Having daily interaction with the audit client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Sharing an office with up to 7 more people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Having useful discussions as how to approach an audit test, how to interlock what every member of the team is doing and find common areas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Working long hours when its last week of audit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Read and travel as much as possible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Café Tacuba (Spanish) and Incubus (English)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Journalist (foreign correspondent)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Travelling – try to travel and getting immersed in different cultures.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Trying different types of food.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My sister also works at IBM (in New York)</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The rest of my family lives in Puerto Rico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833"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solidFill>
                  <a:schemeClr val="bg1"/>
                </a:solidFill>
              </a:rPr>
              <a:t>Insert Pictures </a:t>
            </a:r>
          </a:p>
        </p:txBody>
      </p:sp>
      <p:pic>
        <p:nvPicPr>
          <p:cNvPr id="115867" name="Picture 1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241300"/>
            <a:ext cx="2868612"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351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741" name="Rectangle 5"/>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a:solidFill>
                  <a:schemeClr val="accent2"/>
                </a:solidFill>
                <a:latin typeface="Arial Narrow" panose="020B0606020202030204" pitchFamily="34" charset="0"/>
                <a:ea typeface="Dotum" panose="020B0600000101010101" pitchFamily="34" charset="-127"/>
                <a:cs typeface="Arial" panose="020B0604020202020204" pitchFamily="34" charset="0"/>
              </a:rPr>
              <a:t>Lauren Lopez de Victoria</a:t>
            </a:r>
          </a:p>
        </p:txBody>
      </p:sp>
      <p:graphicFrame>
        <p:nvGraphicFramePr>
          <p:cNvPr id="116786" name="Group 50"/>
          <p:cNvGraphicFramePr>
            <a:graphicFrameLocks noGrp="1"/>
          </p:cNvGraphicFramePr>
          <p:nvPr/>
        </p:nvGraphicFramePr>
        <p:xfrm>
          <a:off x="4976814" y="122238"/>
          <a:ext cx="5514975" cy="6481764"/>
        </p:xfrm>
        <a:graphic>
          <a:graphicData uri="http://schemas.openxmlformats.org/drawingml/2006/table">
            <a:tbl>
              <a:tblPr/>
              <a:tblGrid>
                <a:gridCol w="2033587"/>
                <a:gridCol w="3481388"/>
              </a:tblGrid>
              <a:tr h="693738">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Traveling 100% of the time does not really allow for community service/social service activities, which I used to be involved in before audit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Have a successful engagement with the client/project assigned</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Get to know as much as possible of Morocco</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Make lasting relationships with fellow CSC’ers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Strengths: risk assessment, control, planning and forecasting, negotiation skills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Weaknesses: Have never had a client facing job (external client)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Will be going to the 2014 Brazil World Cup!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5" name="Rectangle 49"/>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solidFill>
                  <a:schemeClr val="bg1"/>
                </a:solidFill>
              </a:rPr>
              <a:t>More Pictures </a:t>
            </a:r>
          </a:p>
        </p:txBody>
      </p:sp>
      <p:sp>
        <p:nvSpPr>
          <p:cNvPr id="116787" name="Rectangle 51"/>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Latin America</a:t>
            </a:r>
          </a:p>
          <a:p>
            <a:pPr eaLnBrk="1" hangingPunct="1"/>
            <a:r>
              <a:rPr lang="en-US" altLang="en-US" sz="1600">
                <a:solidFill>
                  <a:schemeClr val="bg1"/>
                </a:solidFill>
                <a:latin typeface="Arial" panose="020B0604020202020204" pitchFamily="34" charset="0"/>
              </a:rPr>
              <a:t>Corporate Internal Auditor </a:t>
            </a:r>
          </a:p>
          <a:p>
            <a:pPr eaLnBrk="1" hangingPunct="1"/>
            <a:r>
              <a:rPr lang="en-US" altLang="en-US" sz="1600">
                <a:solidFill>
                  <a:schemeClr val="bg1"/>
                </a:solidFill>
                <a:latin typeface="Arial" panose="020B0604020202020204" pitchFamily="34" charset="0"/>
              </a:rPr>
              <a:t>Finance, CHQ</a:t>
            </a:r>
          </a:p>
          <a:p>
            <a:pPr eaLnBrk="1" hangingPunct="1"/>
            <a:endParaRPr lang="en-US" altLang="en-US" sz="14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rPr>
              <a:t>llopezd@us.ibm.com</a:t>
            </a:r>
          </a:p>
          <a:p>
            <a:pPr eaLnBrk="1" hangingPunct="1"/>
            <a:r>
              <a:rPr lang="en-US" altLang="en-US" sz="1400">
                <a:solidFill>
                  <a:schemeClr val="bg1"/>
                </a:solidFill>
                <a:latin typeface="Arial" panose="020B0604020202020204" pitchFamily="34" charset="0"/>
              </a:rPr>
              <a:t>Mobile – 100% Travel</a:t>
            </a:r>
          </a:p>
          <a:p>
            <a:pPr eaLnBrk="1" hangingPunct="1"/>
            <a:r>
              <a:rPr lang="en-US" altLang="zh-CN" sz="1400">
                <a:solidFill>
                  <a:schemeClr val="bg1"/>
                </a:solidFill>
                <a:latin typeface="Arial" panose="020B0604020202020204" pitchFamily="34" charset="0"/>
                <a:ea typeface="SimSun" panose="02010600030101010101" pitchFamily="2" charset="-122"/>
              </a:rPr>
              <a:t>Cell – 1-939-397-1050</a:t>
            </a:r>
          </a:p>
        </p:txBody>
      </p:sp>
      <p:pic>
        <p:nvPicPr>
          <p:cNvPr id="116788" name="Picture 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1" y="241300"/>
            <a:ext cx="2981325" cy="370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0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762125" y="4748213"/>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Social Media Evangelist</a:t>
            </a:r>
          </a:p>
          <a:p>
            <a:pPr eaLnBrk="1" hangingPunct="1"/>
            <a:r>
              <a:rPr lang="en-US" altLang="en-US">
                <a:solidFill>
                  <a:schemeClr val="bg1"/>
                </a:solidFill>
              </a:rPr>
              <a:t>Center for Advanced Learning</a:t>
            </a:r>
          </a:p>
          <a:p>
            <a:pPr eaLnBrk="1" hangingPunct="1"/>
            <a:r>
              <a:rPr lang="en-US" altLang="en-US">
                <a:solidFill>
                  <a:schemeClr val="bg1"/>
                </a:solidFill>
              </a:rPr>
              <a:t>IBM CHQ – Human Resources</a:t>
            </a:r>
          </a:p>
          <a:p>
            <a:pPr eaLnBrk="1" hangingPunct="1"/>
            <a:endParaRPr lang="en-US" altLang="en-US">
              <a:solidFill>
                <a:schemeClr val="bg1"/>
              </a:solidFill>
            </a:endParaRPr>
          </a:p>
          <a:p>
            <a:pPr eaLnBrk="1" hangingPunct="1"/>
            <a:r>
              <a:rPr lang="en-US" altLang="en-US" sz="1400">
                <a:solidFill>
                  <a:schemeClr val="bg1"/>
                </a:solidFill>
              </a:rPr>
              <a:t>llmiller@us.ibm.com</a:t>
            </a:r>
          </a:p>
          <a:p>
            <a:pPr eaLnBrk="1" hangingPunct="1"/>
            <a:r>
              <a:rPr lang="en-US" altLang="en-US" sz="1400">
                <a:solidFill>
                  <a:schemeClr val="bg1"/>
                </a:solidFill>
              </a:rPr>
              <a:t>Boulder, Colorado (Mountain time)</a:t>
            </a:r>
          </a:p>
          <a:p>
            <a:pPr eaLnBrk="1" hangingPunct="1"/>
            <a:r>
              <a:rPr lang="en-US" altLang="zh-CN" sz="1400">
                <a:solidFill>
                  <a:schemeClr val="bg1"/>
                </a:solidFill>
                <a:ea typeface="SimSun" panose="02010600030101010101" pitchFamily="2" charset="-122"/>
              </a:rPr>
              <a:t>720 396-4810</a:t>
            </a:r>
          </a:p>
        </p:txBody>
      </p:sp>
      <p:sp>
        <p:nvSpPr>
          <p:cNvPr id="1029" name="Rectangle 6"/>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Laurie Miller</a:t>
            </a:r>
          </a:p>
        </p:txBody>
      </p:sp>
      <p:graphicFrame>
        <p:nvGraphicFramePr>
          <p:cNvPr id="115865" name="Group 153"/>
          <p:cNvGraphicFramePr>
            <a:graphicFrameLocks noGrp="1"/>
          </p:cNvGraphicFramePr>
          <p:nvPr/>
        </p:nvGraphicFramePr>
        <p:xfrm>
          <a:off x="4976814" y="122239"/>
          <a:ext cx="5514975" cy="6542121"/>
        </p:xfrm>
        <a:graphic>
          <a:graphicData uri="http://schemas.openxmlformats.org/drawingml/2006/table">
            <a:tbl>
              <a:tblPr/>
              <a:tblGrid>
                <a:gridCol w="2033587"/>
                <a:gridCol w="3481388"/>
              </a:tblGrid>
              <a:tr h="454021">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59435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started in 1981, but was part of the Loral sale of FSD in ’93. I came back after some overseas travels. So “officially” 26 but I am a lifer. </a:t>
                      </a:r>
                      <a:r>
                        <a:rPr kumimoji="0" lang="en-US" sz="1100" b="1" i="0" u="none" strike="noStrike" cap="none" normalizeH="0" baseline="0" dirty="0" smtClean="0">
                          <a:ln>
                            <a:noFill/>
                          </a:ln>
                          <a:solidFill>
                            <a:schemeClr val="accent1"/>
                          </a:solidFill>
                          <a:effectLst/>
                          <a:latin typeface="Arial" charset="0"/>
                          <a:sym typeface="Wingdings" pitchFamily="2" charset="2"/>
                        </a:rPr>
                        <a:t></a:t>
                      </a:r>
                      <a:endParaRPr kumimoji="0" lang="en-US" sz="1100" b="1" i="0" u="none" strike="noStrike" cap="none" normalizeH="0" baseline="0" dirty="0" smtClean="0">
                        <a:ln>
                          <a:noFill/>
                        </a:ln>
                        <a:solidFill>
                          <a:schemeClr val="accent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help new and soon-to-be IBMers learn what it’s like to work at IBM, running Social Media projects and events, &amp; I help the people who will help new IBMers make the first two years of an IBMer’s life great. I also “own” &amp; work on a few other Learning programs: THINK40, the Mentoring Center,  and the Informal Learning Exchange.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1">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26490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Skiing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Quilting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Yoga</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Reading (book clubs)</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Cooking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Animals (feline mostly)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None particular – mostly 60’s rock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16">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Experience being a different person – knowing what they know &amp; how they think.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59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Helping animals and people, being creative, and fitness.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726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dirty="0" smtClean="0">
                          <a:ln>
                            <a:noFill/>
                          </a:ln>
                          <a:solidFill>
                            <a:schemeClr val="tx1"/>
                          </a:solidFill>
                          <a:effectLst/>
                          <a:latin typeface="Arial"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have been married almost 17 years – will have my anniversary during our assignment. We have two furry four-legged children. I live in a fantastic neighborhood with great friends. We recently went through the flood of 2014 together – and really bonded. I’m very lucky.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61" name="Picture 37" descr="lauriemiller hi-res 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7016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25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2051"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aphicFrame>
        <p:nvGraphicFramePr>
          <p:cNvPr id="116786" name="Group 50"/>
          <p:cNvGraphicFramePr>
            <a:graphicFrameLocks noGrp="1"/>
          </p:cNvGraphicFramePr>
          <p:nvPr/>
        </p:nvGraphicFramePr>
        <p:xfrm>
          <a:off x="4976814" y="122238"/>
          <a:ext cx="5514975" cy="6481763"/>
        </p:xfrm>
        <a:graphic>
          <a:graphicData uri="http://schemas.openxmlformats.org/drawingml/2006/table">
            <a:tbl>
              <a:tblPr/>
              <a:tblGrid>
                <a:gridCol w="2033587"/>
                <a:gridCol w="3481388"/>
              </a:tblGrid>
              <a:tr h="6937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I’ve always wanted to be in the Peace Corps. I want to make a difference. What better way than using the skills I have? What an incredible experience it will be!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want to leave a lasting impression of IBM’s help in Morocco. I want the client(s) to learn a way to make whatever they do better, more successful, more efficient. I want to experience the Moroccan culture. I want to make some lasting friendships.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get things done in a short period of time. I’m realistic, and I put myself in the client’s shoes. I’m easy to get along with. And I’m not afraid to say what’s on my mind (both a strength and a weakness.) I hate red tape. I am impatient with long-winded people.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099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I’m an avid skier – I’m heading out for 11 days of skiing next week, culminating in a ski-cat trip where we’ll ski virgin powder for an entire day (kind of like </a:t>
                      </a:r>
                      <a:r>
                        <a:rPr kumimoji="0" lang="en-US" sz="1100" b="1" i="0" u="none" strike="noStrike" cap="none" normalizeH="0" baseline="0" dirty="0" err="1" smtClean="0">
                          <a:ln>
                            <a:noFill/>
                          </a:ln>
                          <a:solidFill>
                            <a:schemeClr val="accent1"/>
                          </a:solidFill>
                          <a:effectLst/>
                          <a:latin typeface="Arial" charset="0"/>
                        </a:rPr>
                        <a:t>heli</a:t>
                      </a:r>
                      <a:r>
                        <a:rPr kumimoji="0" lang="en-US" sz="1100" b="1" i="0" u="none" strike="noStrike" cap="none" normalizeH="0" baseline="0" dirty="0" smtClean="0">
                          <a:ln>
                            <a:noFill/>
                          </a:ln>
                          <a:solidFill>
                            <a:schemeClr val="accent1"/>
                          </a:solidFill>
                          <a:effectLst/>
                          <a:latin typeface="Arial" charset="0"/>
                        </a:rPr>
                        <a:t>-skiing without the big carbon footprint.)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work with cats as a volunteer, and spent 2 weeks in S. Africa on a ‘big-cat’ sanctuary, taking care of lions, tigers, cheetahs, leopards, and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71" name="Picture 25" descr="laur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6714" y="425451"/>
            <a:ext cx="10953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6" descr="japanese qui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9526"/>
            <a:ext cx="1962150" cy="376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3" name="Rectangle 4"/>
          <p:cNvSpPr>
            <a:spLocks noChangeArrowheads="1"/>
          </p:cNvSpPr>
          <p:nvPr/>
        </p:nvSpPr>
        <p:spPr bwMode="auto">
          <a:xfrm>
            <a:off x="1776414" y="4900613"/>
            <a:ext cx="30241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Social Media Evangelist</a:t>
            </a:r>
          </a:p>
          <a:p>
            <a:pPr eaLnBrk="1" hangingPunct="1"/>
            <a:r>
              <a:rPr lang="en-US" altLang="en-US">
                <a:solidFill>
                  <a:schemeClr val="bg1"/>
                </a:solidFill>
              </a:rPr>
              <a:t>Center for Advanced Learning</a:t>
            </a:r>
          </a:p>
          <a:p>
            <a:pPr eaLnBrk="1" hangingPunct="1"/>
            <a:r>
              <a:rPr lang="en-US" altLang="en-US">
                <a:solidFill>
                  <a:schemeClr val="bg1"/>
                </a:solidFill>
              </a:rPr>
              <a:t>IBM CHQ – Human Resources</a:t>
            </a:r>
          </a:p>
          <a:p>
            <a:pPr eaLnBrk="1" hangingPunct="1"/>
            <a:endParaRPr lang="en-US" altLang="en-US">
              <a:solidFill>
                <a:schemeClr val="bg1"/>
              </a:solidFill>
            </a:endParaRPr>
          </a:p>
          <a:p>
            <a:pPr eaLnBrk="1" hangingPunct="1"/>
            <a:r>
              <a:rPr lang="en-US" altLang="en-US" sz="1400">
                <a:solidFill>
                  <a:schemeClr val="bg1"/>
                </a:solidFill>
              </a:rPr>
              <a:t>llmiller@us.ibm.com</a:t>
            </a:r>
          </a:p>
          <a:p>
            <a:pPr eaLnBrk="1" hangingPunct="1"/>
            <a:r>
              <a:rPr lang="en-US" altLang="en-US" sz="1400">
                <a:solidFill>
                  <a:schemeClr val="bg1"/>
                </a:solidFill>
              </a:rPr>
              <a:t>Boulder, Colorado (Mountain time)</a:t>
            </a:r>
          </a:p>
          <a:p>
            <a:pPr eaLnBrk="1" hangingPunct="1"/>
            <a:r>
              <a:rPr lang="en-US" altLang="zh-CN" sz="1400">
                <a:solidFill>
                  <a:schemeClr val="bg1"/>
                </a:solidFill>
                <a:ea typeface="SimSun" panose="02010600030101010101" pitchFamily="2" charset="-122"/>
              </a:rPr>
              <a:t>720 396-4810</a:t>
            </a:r>
          </a:p>
        </p:txBody>
      </p:sp>
      <p:sp>
        <p:nvSpPr>
          <p:cNvPr id="2074" name="Rectangle 6"/>
          <p:cNvSpPr>
            <a:spLocks noChangeArrowheads="1"/>
          </p:cNvSpPr>
          <p:nvPr/>
        </p:nvSpPr>
        <p:spPr bwMode="auto">
          <a:xfrm>
            <a:off x="1766888" y="4095750"/>
            <a:ext cx="26844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Laurie Miller</a:t>
            </a:r>
          </a:p>
        </p:txBody>
      </p:sp>
      <p:pic>
        <p:nvPicPr>
          <p:cNvPr id="2075"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014" y="1571625"/>
            <a:ext cx="10953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614" y="2773364"/>
            <a:ext cx="1139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324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Manager, Senior Engineer</a:t>
            </a:r>
          </a:p>
          <a:p>
            <a:pPr eaLnBrk="1" hangingPunct="1"/>
            <a:r>
              <a:rPr lang="en-US" altLang="en-US" sz="1600">
                <a:solidFill>
                  <a:schemeClr val="bg1"/>
                </a:solidFill>
                <a:latin typeface="Arial" panose="020B0604020202020204" pitchFamily="34" charset="0"/>
              </a:rPr>
              <a:t>IBM XIV R&amp;D</a:t>
            </a:r>
          </a:p>
          <a:p>
            <a:pPr eaLnBrk="1" hangingPunct="1"/>
            <a:r>
              <a:rPr lang="en-US" altLang="en-US" sz="1600">
                <a:solidFill>
                  <a:schemeClr val="bg1"/>
                </a:solidFill>
                <a:latin typeface="Arial" panose="020B0604020202020204" pitchFamily="34" charset="0"/>
              </a:rPr>
              <a:t>STG</a:t>
            </a:r>
          </a:p>
          <a:p>
            <a:pPr eaLnBrk="1" hangingPunct="1"/>
            <a:endParaRPr lang="en-US" altLang="en-US" sz="16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hlinkClick r:id="rId2"/>
              </a:rPr>
              <a:t>mkeller@il.ibm.com</a:t>
            </a:r>
            <a:r>
              <a:rPr lang="en-US" altLang="en-US" sz="1400">
                <a:solidFill>
                  <a:schemeClr val="bg1"/>
                </a:solidFill>
                <a:latin typeface="Arial" panose="020B0604020202020204" pitchFamily="34" charset="0"/>
              </a:rPr>
              <a:t>	</a:t>
            </a:r>
          </a:p>
          <a:p>
            <a:pPr eaLnBrk="1" hangingPunct="1"/>
            <a:r>
              <a:rPr lang="en-US" altLang="en-US" sz="1400">
                <a:solidFill>
                  <a:schemeClr val="bg1"/>
                </a:solidFill>
                <a:latin typeface="Arial" panose="020B0604020202020204" pitchFamily="34" charset="0"/>
              </a:rPr>
              <a:t>Tel Aviv, Israel</a:t>
            </a:r>
          </a:p>
          <a:p>
            <a:pPr eaLnBrk="1" hangingPunct="1"/>
            <a:r>
              <a:rPr lang="en-US" altLang="en-US" sz="1400">
                <a:solidFill>
                  <a:schemeClr val="bg1"/>
                </a:solidFill>
                <a:latin typeface="Arial" panose="020B0604020202020204" pitchFamily="34" charset="0"/>
              </a:rPr>
              <a:t>+972-50-4078877</a:t>
            </a:r>
            <a:endParaRPr lang="en-US" altLang="zh-CN" sz="1400">
              <a:solidFill>
                <a:schemeClr val="bg1"/>
              </a:solidFill>
              <a:latin typeface="Arial" panose="020B0604020202020204" pitchFamily="34" charset="0"/>
              <a:ea typeface="SimSun" panose="02010600030101010101" pitchFamily="2" charset="-122"/>
            </a:endParaRP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Michael Keller</a:t>
            </a:r>
          </a:p>
        </p:txBody>
      </p:sp>
      <p:graphicFrame>
        <p:nvGraphicFramePr>
          <p:cNvPr id="115872" name="Group 160"/>
          <p:cNvGraphicFramePr>
            <a:graphicFrameLocks noGrp="1"/>
          </p:cNvGraphicFramePr>
          <p:nvPr/>
        </p:nvGraphicFramePr>
        <p:xfrm>
          <a:off x="4976814" y="122239"/>
          <a:ext cx="5514975" cy="6805677"/>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5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Ride train to Tel Aviv; on train, answer e-mails, write/review designs, or code. At the office usually a 1:1 with a team member. After that, bug scrubbing, designing or coding. 12.00 team stand-up! Lunch in mall (ugh!). Afternoon, usually technical meetings. Later on, bug investigations (sometimes field). Train home (same as train 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Play the piano (Chopin, Brahms, …)</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Play World of Warcraft</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Baking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Herbie Hancock, John Coltrane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Hike in the alps (didn’t do this for 10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Music, programming, my job.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My three sons, Lukas (7), Daniel (5) and Tom (2), who keep me firmly anchored in the real world.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5869" name="Picture 157" descr="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2126" y="277813"/>
            <a:ext cx="2906713" cy="2455862"/>
          </a:xfrm>
          <a:prstGeom prst="rect">
            <a:avLst/>
          </a:prstGeom>
          <a:noFill/>
          <a:extLst>
            <a:ext uri="{909E8E84-426E-40DD-AFC4-6F175D3DCCD1}">
              <a14:hiddenFill xmlns:a14="http://schemas.microsoft.com/office/drawing/2010/main">
                <a:solidFill>
                  <a:srgbClr val="FFFFFF"/>
                </a:solidFill>
              </a14:hiddenFill>
            </a:ext>
          </a:extLst>
        </p:spPr>
      </p:pic>
      <p:pic>
        <p:nvPicPr>
          <p:cNvPr id="115871" name="Picture 159" descr="Av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4976" y="2381250"/>
            <a:ext cx="17621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31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2051"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2052" name="Rectangle 4"/>
          <p:cNvSpPr>
            <a:spLocks noChangeArrowheads="1"/>
          </p:cNvSpPr>
          <p:nvPr/>
        </p:nvSpPr>
        <p:spPr bwMode="auto">
          <a:xfrm>
            <a:off x="1762125" y="4748213"/>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ICAP Specialist &amp; Workflow Coordinator</a:t>
            </a:r>
          </a:p>
          <a:p>
            <a:pPr eaLnBrk="1" hangingPunct="1"/>
            <a:r>
              <a:rPr lang="en-US" altLang="en-US">
                <a:solidFill>
                  <a:schemeClr val="bg1"/>
                </a:solidFill>
              </a:rPr>
              <a:t>Sales Support Org</a:t>
            </a:r>
          </a:p>
          <a:p>
            <a:pPr eaLnBrk="1" hangingPunct="1"/>
            <a:r>
              <a:rPr lang="en-US" altLang="en-US">
                <a:solidFill>
                  <a:schemeClr val="bg1"/>
                </a:solidFill>
              </a:rPr>
              <a:t>ISC</a:t>
            </a:r>
          </a:p>
          <a:p>
            <a:pPr eaLnBrk="1" hangingPunct="1"/>
            <a:endParaRPr lang="en-US" altLang="en-US">
              <a:solidFill>
                <a:schemeClr val="bg1"/>
              </a:solidFill>
            </a:endParaRPr>
          </a:p>
          <a:p>
            <a:pPr eaLnBrk="1" hangingPunct="1"/>
            <a:r>
              <a:rPr lang="en-US" altLang="en-US" sz="1400">
                <a:solidFill>
                  <a:schemeClr val="bg1"/>
                </a:solidFill>
                <a:hlinkClick r:id="rId2"/>
              </a:rPr>
              <a:t>anapcsur@br.ibm.com</a:t>
            </a:r>
            <a:r>
              <a:rPr lang="en-US" altLang="en-US" sz="1400">
                <a:solidFill>
                  <a:schemeClr val="bg1"/>
                </a:solidFill>
              </a:rPr>
              <a:t>	</a:t>
            </a:r>
          </a:p>
          <a:p>
            <a:pPr eaLnBrk="1" hangingPunct="1"/>
            <a:r>
              <a:rPr lang="en-US" altLang="en-US" sz="1400">
                <a:solidFill>
                  <a:schemeClr val="bg1"/>
                </a:solidFill>
              </a:rPr>
              <a:t>Hortolandia, Brazil</a:t>
            </a:r>
          </a:p>
          <a:p>
            <a:pPr eaLnBrk="1" hangingPunct="1"/>
            <a:r>
              <a:rPr lang="en-US" altLang="en-US" sz="1400">
                <a:solidFill>
                  <a:schemeClr val="bg1"/>
                </a:solidFill>
              </a:rPr>
              <a:t>+55 19 5733 7399</a:t>
            </a:r>
            <a:endParaRPr lang="en-US" altLang="zh-CN" sz="1400">
              <a:solidFill>
                <a:schemeClr val="bg1"/>
              </a:solidFill>
              <a:ea typeface="SimSun" panose="02010600030101010101" pitchFamily="2" charset="-122"/>
            </a:endParaRPr>
          </a:p>
          <a:p>
            <a:pPr eaLnBrk="1" hangingPunct="1"/>
            <a:endParaRPr lang="en-US" altLang="zh-CN" sz="1400">
              <a:solidFill>
                <a:schemeClr val="bg1"/>
              </a:solidFill>
              <a:ea typeface="SimSun" panose="02010600030101010101" pitchFamily="2" charset="-122"/>
            </a:endParaRPr>
          </a:p>
        </p:txBody>
      </p:sp>
      <p:sp>
        <p:nvSpPr>
          <p:cNvPr id="2053" name="Rectangle 5"/>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Ana Paula Csuraji</a:t>
            </a:r>
          </a:p>
        </p:txBody>
      </p:sp>
      <p:graphicFrame>
        <p:nvGraphicFramePr>
          <p:cNvPr id="116786" name="Group 50"/>
          <p:cNvGraphicFramePr>
            <a:graphicFrameLocks noGrp="1"/>
          </p:cNvGraphicFramePr>
          <p:nvPr/>
        </p:nvGraphicFramePr>
        <p:xfrm>
          <a:off x="4976814" y="122238"/>
          <a:ext cx="5514975" cy="6481763"/>
        </p:xfrm>
        <a:graphic>
          <a:graphicData uri="http://schemas.openxmlformats.org/drawingml/2006/table">
            <a:tbl>
              <a:tblPr/>
              <a:tblGrid>
                <a:gridCol w="2033587"/>
                <a:gridCol w="3481388"/>
              </a:tblGrid>
              <a:tr h="69373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I’m willing to learn new cultures, people, as well as about my own self, while sharing all my skills, knowledge and experiences with all parties at this journey.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Be 100% engaged to all that is to come, and make a difference on people lives.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Strengths: Analytic, adaptability and innovation driven.</a:t>
                      </a:r>
                      <a:br>
                        <a:rPr kumimoji="0" lang="en-US" sz="1100" b="1" i="0" u="none" strike="noStrike" cap="none" normalizeH="0" baseline="0" dirty="0" smtClean="0">
                          <a:ln>
                            <a:noFill/>
                          </a:ln>
                          <a:solidFill>
                            <a:schemeClr val="accent1"/>
                          </a:solidFill>
                          <a:effectLst/>
                          <a:latin typeface="Arial" charset="0"/>
                        </a:rPr>
                      </a:br>
                      <a:r>
                        <a:rPr kumimoji="0" lang="en-US" sz="1100" b="1" i="0" u="none" strike="noStrike" cap="none" normalizeH="0" baseline="0" dirty="0" smtClean="0">
                          <a:ln>
                            <a:noFill/>
                          </a:ln>
                          <a:solidFill>
                            <a:schemeClr val="accent1"/>
                          </a:solidFill>
                          <a:effectLst/>
                          <a:latin typeface="Arial" charset="0"/>
                        </a:rPr>
                        <a:t>Weaknesses: Hard time dealing with not motivated people, and don’t close business while it isn’t done.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099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I’m an Innovation Champion for the </a:t>
                      </a:r>
                      <a:r>
                        <a:rPr kumimoji="0" lang="en-US" sz="1100" b="1" i="0" u="none" strike="noStrike" cap="none" normalizeH="0" baseline="0" dirty="0" err="1" smtClean="0">
                          <a:ln>
                            <a:noFill/>
                          </a:ln>
                          <a:solidFill>
                            <a:schemeClr val="accent1"/>
                          </a:solidFill>
                          <a:effectLst/>
                          <a:latin typeface="Arial" charset="0"/>
                        </a:rPr>
                        <a:t>CoE</a:t>
                      </a:r>
                      <a:r>
                        <a:rPr kumimoji="0" lang="en-US" sz="1100" b="1" i="0" u="none" strike="noStrike" cap="none" normalizeH="0" baseline="0" dirty="0" smtClean="0">
                          <a:ln>
                            <a:noFill/>
                          </a:ln>
                          <a:solidFill>
                            <a:schemeClr val="accent1"/>
                          </a:solidFill>
                          <a:effectLst/>
                          <a:latin typeface="Arial" charset="0"/>
                        </a:rPr>
                        <a:t> in Brazil with IBM.</a:t>
                      </a:r>
                      <a:br>
                        <a:rPr kumimoji="0" lang="en-US" sz="1100" b="1" i="0" u="none" strike="noStrike" cap="none" normalizeH="0" baseline="0" dirty="0" smtClean="0">
                          <a:ln>
                            <a:noFill/>
                          </a:ln>
                          <a:solidFill>
                            <a:schemeClr val="accent1"/>
                          </a:solidFill>
                          <a:effectLst/>
                          <a:latin typeface="Arial" charset="0"/>
                        </a:rPr>
                      </a:br>
                      <a:r>
                        <a:rPr kumimoji="0" lang="en-US" sz="1100" b="1" i="0" u="none" strike="noStrike" cap="none" normalizeH="0" baseline="0" dirty="0" smtClean="0">
                          <a:ln>
                            <a:noFill/>
                          </a:ln>
                          <a:solidFill>
                            <a:schemeClr val="accent1"/>
                          </a:solidFill>
                          <a:effectLst/>
                          <a:latin typeface="Arial" charset="0"/>
                        </a:rPr>
                        <a:t>I run a NGO that supports people undergoing cancer treatment.</a:t>
                      </a:r>
                      <a:br>
                        <a:rPr kumimoji="0" lang="en-US" sz="1100" b="1" i="0" u="none" strike="noStrike" cap="none" normalizeH="0" baseline="0" dirty="0" smtClean="0">
                          <a:ln>
                            <a:noFill/>
                          </a:ln>
                          <a:solidFill>
                            <a:schemeClr val="accent1"/>
                          </a:solidFill>
                          <a:effectLst/>
                          <a:latin typeface="Arial" charset="0"/>
                        </a:rPr>
                      </a:br>
                      <a:r>
                        <a:rPr kumimoji="0" lang="en-US" sz="1100" b="1" i="0" u="none" strike="noStrike" cap="none" normalizeH="0" baseline="0" dirty="0" smtClean="0">
                          <a:ln>
                            <a:noFill/>
                          </a:ln>
                          <a:solidFill>
                            <a:schemeClr val="accent1"/>
                          </a:solidFill>
                          <a:effectLst/>
                          <a:latin typeface="Arial" charset="0"/>
                        </a:rPr>
                        <a:t>I’m a teacher at a local language school, to children with autism.</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1100" b="1" i="0" u="none" strike="noStrike" cap="none" normalizeH="0" baseline="0" dirty="0" smtClean="0">
                        <a:ln>
                          <a:noFill/>
                        </a:ln>
                        <a:solidFill>
                          <a:schemeClr val="accent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3" name="Rectangle 49"/>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More Pictures </a:t>
            </a:r>
          </a:p>
        </p:txBody>
      </p:sp>
      <p:pic>
        <p:nvPicPr>
          <p:cNvPr id="2074" name="Picture 26" descr="C:\Users\IBM_ADMIN\Pictures\K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351" y="122239"/>
            <a:ext cx="303371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610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740"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Manager, Senior Engineer</a:t>
            </a:r>
          </a:p>
          <a:p>
            <a:pPr eaLnBrk="1" hangingPunct="1"/>
            <a:r>
              <a:rPr lang="en-US" altLang="en-US" sz="1600">
                <a:solidFill>
                  <a:schemeClr val="bg1"/>
                </a:solidFill>
                <a:latin typeface="Arial" panose="020B0604020202020204" pitchFamily="34" charset="0"/>
              </a:rPr>
              <a:t>IBM XIV R&amp;D</a:t>
            </a:r>
          </a:p>
          <a:p>
            <a:pPr eaLnBrk="1" hangingPunct="1"/>
            <a:r>
              <a:rPr lang="en-US" altLang="en-US" sz="1600">
                <a:solidFill>
                  <a:schemeClr val="bg1"/>
                </a:solidFill>
                <a:latin typeface="Arial" panose="020B0604020202020204" pitchFamily="34" charset="0"/>
              </a:rPr>
              <a:t>STG</a:t>
            </a:r>
          </a:p>
          <a:p>
            <a:pPr eaLnBrk="1" hangingPunct="1"/>
            <a:endParaRPr lang="en-US" altLang="en-US" sz="16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hlinkClick r:id="rId2"/>
              </a:rPr>
              <a:t>mkeller@il.ibm.com</a:t>
            </a:r>
            <a:r>
              <a:rPr lang="en-US" altLang="en-US" sz="1400">
                <a:solidFill>
                  <a:schemeClr val="bg1"/>
                </a:solidFill>
                <a:latin typeface="Arial" panose="020B0604020202020204" pitchFamily="34" charset="0"/>
              </a:rPr>
              <a:t>	</a:t>
            </a:r>
          </a:p>
          <a:p>
            <a:pPr eaLnBrk="1" hangingPunct="1"/>
            <a:r>
              <a:rPr lang="en-US" altLang="en-US" sz="1400">
                <a:solidFill>
                  <a:schemeClr val="bg1"/>
                </a:solidFill>
                <a:latin typeface="Arial" panose="020B0604020202020204" pitchFamily="34" charset="0"/>
              </a:rPr>
              <a:t>Tel Aviv, Israel</a:t>
            </a:r>
          </a:p>
          <a:p>
            <a:pPr eaLnBrk="1" hangingPunct="1"/>
            <a:r>
              <a:rPr lang="en-US" altLang="en-US" sz="1400">
                <a:solidFill>
                  <a:schemeClr val="bg1"/>
                </a:solidFill>
                <a:latin typeface="Arial" panose="020B0604020202020204" pitchFamily="34" charset="0"/>
              </a:rPr>
              <a:t>+972-50-4078877</a:t>
            </a:r>
            <a:endParaRPr lang="en-US" altLang="zh-CN" sz="1400">
              <a:solidFill>
                <a:schemeClr val="bg1"/>
              </a:solidFill>
              <a:latin typeface="Arial" panose="020B0604020202020204" pitchFamily="34" charset="0"/>
              <a:ea typeface="SimSun" panose="02010600030101010101" pitchFamily="2" charset="-122"/>
            </a:endParaRPr>
          </a:p>
        </p:txBody>
      </p:sp>
      <p:sp>
        <p:nvSpPr>
          <p:cNvPr id="116741" name="Rectangle 5"/>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Michael Keller</a:t>
            </a:r>
          </a:p>
        </p:txBody>
      </p:sp>
      <p:graphicFrame>
        <p:nvGraphicFramePr>
          <p:cNvPr id="116800" name="Group 64"/>
          <p:cNvGraphicFramePr>
            <a:graphicFrameLocks noGrp="1"/>
          </p:cNvGraphicFramePr>
          <p:nvPr/>
        </p:nvGraphicFramePr>
        <p:xfrm>
          <a:off x="4976814" y="122238"/>
          <a:ext cx="5514975" cy="6481764"/>
        </p:xfrm>
        <a:graphic>
          <a:graphicData uri="http://schemas.openxmlformats.org/drawingml/2006/table">
            <a:tbl>
              <a:tblPr/>
              <a:tblGrid>
                <a:gridCol w="2033587"/>
                <a:gridCol w="3481388"/>
              </a:tblGrid>
              <a:tr h="693738">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I have good friends who volunteered abroad – I always admired this, but was always too involved professionally to do this as an extracurricular break. So when I heard about the CSC (via TechGen), I immediately applied.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Help! Connect, listen, learn. Dust off my French in the process. See whether Casablanca looks anything like it does in the famous movie. Learn what IBM is about in emerging markets. Find out whether IBM (or part thereof) can truly care about people.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Strengths: Analytically thorough, technical leader, motivating manager.</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Weaknesses: Getting upset about political decisions, bad for the long term. Still solving too many day-to-day issues by myself.</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I was a professional cello player/teacher before going over to the Dark Side (= computing).</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I had to learn French in school. Now, when I try to speak French, I mix it up with Hebrew.</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My wife’s family emigrated from Morocco in the 60s – I eat Moroccan food every Friday!</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My wife and I celebrate both Christian and Jewish holidays (we’re not religious).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6789" name="Picture 53" descr="Luk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6413" y="319088"/>
            <a:ext cx="1725612" cy="3186112"/>
          </a:xfrm>
          <a:prstGeom prst="rect">
            <a:avLst/>
          </a:prstGeom>
          <a:noFill/>
          <a:extLst>
            <a:ext uri="{909E8E84-426E-40DD-AFC4-6F175D3DCCD1}">
              <a14:hiddenFill xmlns:a14="http://schemas.microsoft.com/office/drawing/2010/main">
                <a:solidFill>
                  <a:srgbClr val="FFFFFF"/>
                </a:solidFill>
              </a14:hiddenFill>
            </a:ext>
          </a:extLst>
        </p:spPr>
      </p:pic>
      <p:pic>
        <p:nvPicPr>
          <p:cNvPr id="116792" name="Picture 56" descr="To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063" y="319089"/>
            <a:ext cx="1016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16791" name="Picture 55" descr="Dan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0489" y="2814639"/>
            <a:ext cx="1806575"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84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52600" y="4524376"/>
            <a:ext cx="3024188"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Technical Sales Manager</a:t>
            </a:r>
          </a:p>
          <a:p>
            <a:pPr eaLnBrk="1" hangingPunct="1"/>
            <a:r>
              <a:rPr lang="en-US" altLang="en-US" sz="1600">
                <a:solidFill>
                  <a:schemeClr val="bg1"/>
                </a:solidFill>
                <a:latin typeface="Arial" panose="020B0604020202020204" pitchFamily="34" charset="0"/>
              </a:rPr>
              <a:t>IBM Systems &amp; Technology Group</a:t>
            </a:r>
          </a:p>
          <a:p>
            <a:pPr eaLnBrk="1" hangingPunct="1"/>
            <a:r>
              <a:rPr lang="en-US" altLang="en-US" sz="1600">
                <a:solidFill>
                  <a:schemeClr val="bg1"/>
                </a:solidFill>
                <a:latin typeface="Arial" panose="020B0604020202020204" pitchFamily="34" charset="0"/>
              </a:rPr>
              <a:t>IBM Client Center, Montpellier</a:t>
            </a:r>
          </a:p>
          <a:p>
            <a:pPr eaLnBrk="1" hangingPunct="1"/>
            <a:endParaRPr lang="en-US" altLang="en-US" sz="16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joussen@fr.ibm.com</a:t>
            </a:r>
            <a:endParaRPr lang="en-US" altLang="en-US" sz="14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Montpellier, France</a:t>
            </a:r>
            <a:endParaRPr lang="en-US" altLang="en-US" sz="1400">
              <a:solidFill>
                <a:schemeClr val="bg1"/>
              </a:solidFill>
              <a:latin typeface="Arial" panose="020B0604020202020204" pitchFamily="34" charset="0"/>
            </a:endParaRPr>
          </a:p>
          <a:p>
            <a:pPr eaLnBrk="1" hangingPunct="1"/>
            <a:r>
              <a:rPr lang="fr-FR" altLang="zh-CN" sz="1400">
                <a:solidFill>
                  <a:schemeClr val="bg1"/>
                </a:solidFill>
                <a:latin typeface="Arial" panose="020B0604020202020204" pitchFamily="34" charset="0"/>
                <a:ea typeface="SimSun" panose="02010600030101010101" pitchFamily="2" charset="-122"/>
              </a:rPr>
              <a:t>+33 4 67 34 66 05</a:t>
            </a:r>
          </a:p>
          <a:p>
            <a:pPr eaLnBrk="1" hangingPunct="1"/>
            <a:r>
              <a:rPr lang="fr-FR" altLang="zh-CN" sz="1400">
                <a:solidFill>
                  <a:schemeClr val="bg1"/>
                </a:solidFill>
                <a:latin typeface="Arial" panose="020B0604020202020204" pitchFamily="34" charset="0"/>
                <a:ea typeface="SimSun" panose="02010600030101010101" pitchFamily="2" charset="-122"/>
              </a:rPr>
              <a:t>+33 6 86 45 84 50</a:t>
            </a:r>
            <a:endParaRPr lang="en-US" altLang="zh-CN" sz="1400">
              <a:solidFill>
                <a:schemeClr val="bg1"/>
              </a:solidFill>
              <a:latin typeface="Arial" panose="020B0604020202020204" pitchFamily="34" charset="0"/>
              <a:ea typeface="SimSun" panose="02010600030101010101" pitchFamily="2" charset="-122"/>
            </a:endParaRP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Patrick Joussen</a:t>
            </a:r>
            <a:endPar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endParaRPr>
          </a:p>
        </p:txBody>
      </p:sp>
      <p:graphicFrame>
        <p:nvGraphicFramePr>
          <p:cNvPr id="115869" name="Group 157"/>
          <p:cNvGraphicFramePr>
            <a:graphicFrameLocks noGrp="1"/>
          </p:cNvGraphicFramePr>
          <p:nvPr/>
        </p:nvGraphicFramePr>
        <p:xfrm>
          <a:off x="4976814" y="122239"/>
          <a:ext cx="5514975" cy="6682805"/>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25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100" b="1" i="0" u="none" strike="noStrike" cap="none" normalizeH="0" baseline="0" smtClean="0">
                          <a:ln>
                            <a:noFill/>
                          </a:ln>
                          <a:solidFill>
                            <a:schemeClr val="accent1"/>
                          </a:solidFill>
                          <a:effectLst/>
                          <a:latin typeface="Arial" panose="020B0604020202020204" pitchFamily="34" charset="0"/>
                        </a:rPr>
                        <a:t>Meet people of my teams to help them making The difference/added-value in front of customers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fr-FR"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fr-FR" altLang="en-US" sz="1100" b="1" i="0" u="none" strike="noStrike" cap="none" normalizeH="0" baseline="0" smtClean="0">
                          <a:ln>
                            <a:noFill/>
                          </a:ln>
                          <a:solidFill>
                            <a:schemeClr val="accent1"/>
                          </a:solidFill>
                          <a:effectLst/>
                          <a:latin typeface="Arial" panose="020B0604020202020204" pitchFamily="34" charset="0"/>
                        </a:rPr>
                        <a:t>Sport ( swimming, running, paragliding)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fr-FR" altLang="en-US" sz="1100" b="1" i="0" u="none" strike="noStrike" cap="none" normalizeH="0" baseline="0" smtClean="0">
                          <a:ln>
                            <a:noFill/>
                          </a:ln>
                          <a:solidFill>
                            <a:schemeClr val="accent1"/>
                          </a:solidFill>
                          <a:effectLst/>
                          <a:latin typeface="Arial" panose="020B0604020202020204" pitchFamily="34" charset="0"/>
                        </a:rPr>
                        <a:t>Travels with « adventures » and people meeting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100" b="1" i="0" u="none" strike="noStrike" cap="none" normalizeH="0" baseline="0" smtClean="0">
                          <a:ln>
                            <a:noFill/>
                          </a:ln>
                          <a:solidFill>
                            <a:schemeClr val="accent1"/>
                          </a:solidFill>
                          <a:effectLst/>
                          <a:latin typeface="Arial" panose="020B0604020202020204" pitchFamily="34" charset="0"/>
                        </a:rPr>
                        <a:t>No one especially</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100" b="1" i="0" u="none" strike="noStrike" cap="none" normalizeH="0" baseline="0" smtClean="0">
                          <a:ln>
                            <a:noFill/>
                          </a:ln>
                          <a:solidFill>
                            <a:schemeClr val="accent1"/>
                          </a:solidFill>
                          <a:effectLst/>
                          <a:latin typeface="Arial" panose="020B0604020202020204" pitchFamily="34" charset="0"/>
                        </a:rPr>
                        <a:t>Build a new house for Family,  friends, guests with good food and wine to relax and enjoy. </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100" b="1" i="0" u="none" strike="noStrike" cap="none" normalizeH="0" baseline="0" smtClean="0">
                          <a:ln>
                            <a:noFill/>
                          </a:ln>
                          <a:solidFill>
                            <a:schemeClr val="accent1"/>
                          </a:solidFill>
                          <a:effectLst/>
                          <a:latin typeface="Arial" panose="020B0604020202020204" pitchFamily="34" charset="0"/>
                        </a:rPr>
                        <a:t>Chocolate, wine, food, life !</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100" b="1" i="0" u="none" strike="noStrike" cap="none" normalizeH="0" baseline="0" smtClean="0">
                          <a:ln>
                            <a:noFill/>
                          </a:ln>
                          <a:solidFill>
                            <a:schemeClr val="accent1"/>
                          </a:solidFill>
                          <a:effectLst/>
                          <a:latin typeface="Arial" panose="020B0604020202020204" pitchFamily="34" charset="0"/>
                        </a:rPr>
                        <a:t>My spouse and children ( 20 and 18 years old)</a:t>
                      </a: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866" name="Rectangle 154"/>
          <p:cNvSpPr>
            <a:spLocks noChangeArrowheads="1"/>
          </p:cNvSpPr>
          <p:nvPr/>
        </p:nvSpPr>
        <p:spPr bwMode="auto">
          <a:xfrm>
            <a:off x="1752600" y="4524376"/>
            <a:ext cx="3024188"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Technical Sales Manager</a:t>
            </a:r>
          </a:p>
          <a:p>
            <a:pPr eaLnBrk="1" hangingPunct="1"/>
            <a:r>
              <a:rPr lang="en-US" altLang="en-US" sz="1600">
                <a:solidFill>
                  <a:schemeClr val="bg1"/>
                </a:solidFill>
                <a:latin typeface="Arial" panose="020B0604020202020204" pitchFamily="34" charset="0"/>
              </a:rPr>
              <a:t>IBM Systems &amp; Technology Group</a:t>
            </a:r>
          </a:p>
          <a:p>
            <a:pPr eaLnBrk="1" hangingPunct="1"/>
            <a:r>
              <a:rPr lang="en-US" altLang="en-US" sz="1600">
                <a:solidFill>
                  <a:schemeClr val="bg1"/>
                </a:solidFill>
                <a:latin typeface="Arial" panose="020B0604020202020204" pitchFamily="34" charset="0"/>
              </a:rPr>
              <a:t>IBM Client Center, Montpellier</a:t>
            </a:r>
          </a:p>
          <a:p>
            <a:pPr eaLnBrk="1" hangingPunct="1"/>
            <a:endParaRPr lang="en-US" altLang="en-US" sz="16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joussen@fr.ibm.com</a:t>
            </a:r>
            <a:endParaRPr lang="en-US" altLang="en-US" sz="14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Montpellier, France</a:t>
            </a:r>
            <a:endParaRPr lang="en-US" altLang="en-US" sz="1400">
              <a:solidFill>
                <a:schemeClr val="bg1"/>
              </a:solidFill>
              <a:latin typeface="Arial" panose="020B0604020202020204" pitchFamily="34" charset="0"/>
            </a:endParaRPr>
          </a:p>
          <a:p>
            <a:pPr eaLnBrk="1" hangingPunct="1"/>
            <a:r>
              <a:rPr lang="fr-FR" altLang="zh-CN" sz="1400">
                <a:solidFill>
                  <a:schemeClr val="bg1"/>
                </a:solidFill>
                <a:latin typeface="Arial" panose="020B0604020202020204" pitchFamily="34" charset="0"/>
                <a:ea typeface="SimSun" panose="02010600030101010101" pitchFamily="2" charset="-122"/>
              </a:rPr>
              <a:t>+33 4 67 34 66 05</a:t>
            </a:r>
          </a:p>
          <a:p>
            <a:pPr eaLnBrk="1" hangingPunct="1"/>
            <a:r>
              <a:rPr lang="fr-FR" altLang="zh-CN" sz="1400">
                <a:solidFill>
                  <a:schemeClr val="bg1"/>
                </a:solidFill>
                <a:latin typeface="Arial" panose="020B0604020202020204" pitchFamily="34" charset="0"/>
                <a:ea typeface="SimSun" panose="02010600030101010101" pitchFamily="2" charset="-122"/>
              </a:rPr>
              <a:t>+33 6 86 45 84 50</a:t>
            </a:r>
            <a:endParaRPr lang="en-US" altLang="zh-CN" sz="1400">
              <a:solidFill>
                <a:schemeClr val="bg1"/>
              </a:solidFill>
              <a:latin typeface="Arial" panose="020B0604020202020204" pitchFamily="34" charset="0"/>
              <a:ea typeface="SimSun" panose="02010600030101010101" pitchFamily="2" charset="-122"/>
            </a:endParaRPr>
          </a:p>
        </p:txBody>
      </p:sp>
      <p:sp>
        <p:nvSpPr>
          <p:cNvPr id="115867" name="Rectangle 155"/>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Patrick Joussen</a:t>
            </a:r>
            <a:endPar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endParaRPr>
          </a:p>
        </p:txBody>
      </p:sp>
      <p:pic>
        <p:nvPicPr>
          <p:cNvPr id="115870" name="Picture 158" descr="Photo Patrick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1" y="268288"/>
            <a:ext cx="1090613" cy="1206500"/>
          </a:xfrm>
          <a:prstGeom prst="rect">
            <a:avLst/>
          </a:prstGeom>
          <a:noFill/>
          <a:extLst>
            <a:ext uri="{909E8E84-426E-40DD-AFC4-6F175D3DCCD1}">
              <a14:hiddenFill xmlns:a14="http://schemas.microsoft.com/office/drawing/2010/main">
                <a:solidFill>
                  <a:srgbClr val="FFFFFF"/>
                </a:solidFill>
              </a14:hiddenFill>
            </a:ext>
          </a:extLst>
        </p:spPr>
      </p:pic>
      <p:pic>
        <p:nvPicPr>
          <p:cNvPr id="115871" name="Picture 1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1189" y="1798638"/>
            <a:ext cx="1285875" cy="96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874" name="Picture 162" descr="PhotoH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14563"/>
            <a:ext cx="1131888" cy="170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4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15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6807" name="Group 71"/>
          <p:cNvGraphicFramePr>
            <a:graphicFrameLocks noGrp="1"/>
          </p:cNvGraphicFramePr>
          <p:nvPr/>
        </p:nvGraphicFramePr>
        <p:xfrm>
          <a:off x="4976814" y="122238"/>
          <a:ext cx="5514975" cy="6481764"/>
        </p:xfrm>
        <a:graphic>
          <a:graphicData uri="http://schemas.openxmlformats.org/drawingml/2006/table">
            <a:tbl>
              <a:tblPr/>
              <a:tblGrid>
                <a:gridCol w="2033587"/>
                <a:gridCol w="3481388"/>
              </a:tblGrid>
              <a:tr h="693738">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My motivation to apply for CSC came from the travels we made in family in countries like Nicaragua, China, Thailand, Africa where we always mixed some adventure and the discovery of the culture and people. It pushed me not only to be a tourist but to stay more to understand deeply other culture and to share my experiences and knowledge</a:t>
                      </a:r>
                      <a:r>
                        <a:rPr kumimoji="0" lang="en-US" altLang="ja-JP" sz="1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0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 would like to take this CSC opportunity  to bring my passion and enthusiasm for the work and projects I am responsible for, my personal dedication and high achievement motivation and myself being a team player. I  enjoy being part of an team which  provides us  deeper experiences in diversification, culture and real-life issues aside the normal business of IBM</a:t>
                      </a:r>
                      <a:r>
                        <a:rPr kumimoji="0"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 </a:t>
                      </a:r>
                      <a:r>
                        <a:rPr kumimoji="0" lang="fr-FR" altLang="en-US" sz="900" b="1" i="0" u="none" strike="noStrike" cap="none" normalizeH="0" baseline="0" smtClean="0">
                          <a:ln>
                            <a:noFill/>
                          </a:ln>
                          <a:solidFill>
                            <a:schemeClr val="accent1"/>
                          </a:solidFill>
                          <a:effectLst/>
                          <a:latin typeface="Arial" panose="020B0604020202020204" pitchFamily="34" charset="0"/>
                        </a:rPr>
                        <a:t>.</a:t>
                      </a:r>
                      <a:endParaRPr kumimoji="0" lang="en-US" altLang="en-US" sz="9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9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000" b="1" i="0" u="none" strike="noStrike" cap="none" normalizeH="0" baseline="0" smtClean="0">
                          <a:ln>
                            <a:noFill/>
                          </a:ln>
                          <a:solidFill>
                            <a:schemeClr val="tx1"/>
                          </a:solidFill>
                          <a:effectLst/>
                          <a:latin typeface="Arial" panose="020B0604020202020204" pitchFamily="34" charset="0"/>
                        </a:rPr>
                        <a:t>Dedication, motivation, enthousiasm, customers and people oriented, Lead by example and coaching, participative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000" b="1" i="0" u="none" strike="noStrike" cap="none" normalizeH="0" baseline="0" smtClean="0">
                          <a:ln>
                            <a:noFill/>
                          </a:ln>
                          <a:solidFill>
                            <a:schemeClr val="tx1"/>
                          </a:solidFill>
                          <a:effectLst/>
                          <a:latin typeface="Arial" panose="020B0604020202020204" pitchFamily="34" charset="0"/>
                        </a:rPr>
                        <a:t>Lack/too much of speed and reactivity sometimes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fr-FR" altLang="en-US" sz="1000" b="1" i="0" u="none" strike="noStrike" cap="none" normalizeH="0" baseline="0" smtClean="0">
                          <a:ln>
                            <a:noFill/>
                          </a:ln>
                          <a:solidFill>
                            <a:schemeClr val="tx1"/>
                          </a:solidFill>
                          <a:effectLst/>
                          <a:latin typeface="Arial" panose="020B0604020202020204" pitchFamily="34" charset="0"/>
                        </a:rPr>
                        <a:t>My French accent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000" b="1"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fr-FR" altLang="en-US" sz="1000" b="1" i="0" u="none" strike="noStrike" cap="none" normalizeH="0" baseline="0" smtClean="0">
                          <a:ln>
                            <a:noFill/>
                          </a:ln>
                          <a:solidFill>
                            <a:schemeClr val="tx1"/>
                          </a:solidFill>
                          <a:effectLst/>
                          <a:latin typeface="Arial" panose="020B0604020202020204" pitchFamily="34" charset="0"/>
                        </a:rPr>
                        <a:t>Several times to Morroco for Paragliding and country discovery ( south part of Morocco):</a:t>
                      </a:r>
                      <a:r>
                        <a:rPr kumimoji="0" lang="fr-FR" altLang="en-US" sz="1100" b="1" i="0" u="none" strike="noStrike" cap="none" normalizeH="0" baseline="0" smtClean="0">
                          <a:ln>
                            <a:noFill/>
                          </a:ln>
                          <a:solidFill>
                            <a:schemeClr val="accent1"/>
                          </a:solidFill>
                          <a:effectLst/>
                          <a:latin typeface="Arial" panose="020B0604020202020204" pitchFamily="34" charset="0"/>
                        </a:rPr>
                        <a:t> </a:t>
                      </a:r>
                      <a:r>
                        <a:rPr kumimoji="0" lang="en-US" altLang="en-US" sz="1000" b="1" i="0" u="none" strike="noStrike" cap="none" normalizeH="0" baseline="0" smtClean="0">
                          <a:ln>
                            <a:noFill/>
                          </a:ln>
                          <a:solidFill>
                            <a:schemeClr val="tx1"/>
                          </a:solidFill>
                          <a:effectLst/>
                          <a:latin typeface="Arial" panose="020B0604020202020204" pitchFamily="34" charset="0"/>
                          <a:hlinkClick r:id="rId2"/>
                        </a:rPr>
                        <a:t>http://pjn.chez-alice.fr/ma.html</a:t>
                      </a:r>
                      <a:r>
                        <a:rPr kumimoji="0" lang="en-US" altLang="en-US" sz="1000" b="1" i="0" u="none" strike="noStrike" cap="none" normalizeH="0" baseline="0" smtClean="0">
                          <a:ln>
                            <a:noFill/>
                          </a:ln>
                          <a:solidFill>
                            <a:schemeClr val="tx1"/>
                          </a:solidFill>
                          <a:effectLst/>
                          <a:latin typeface="Arial" panose="020B0604020202020204" pitchFamily="34" charset="0"/>
                        </a:rPr>
                        <a:t> ( pictures above) and video here </a:t>
                      </a:r>
                      <a:br>
                        <a:rPr kumimoji="0" lang="en-US" altLang="en-US" sz="1000" b="1" i="0" u="none" strike="noStrike" cap="none" normalizeH="0" baseline="0" smtClean="0">
                          <a:ln>
                            <a:noFill/>
                          </a:ln>
                          <a:solidFill>
                            <a:schemeClr val="tx1"/>
                          </a:solidFill>
                          <a:effectLst/>
                          <a:latin typeface="Arial" panose="020B0604020202020204" pitchFamily="34" charset="0"/>
                        </a:rPr>
                      </a:br>
                      <a:r>
                        <a:rPr kumimoji="0" lang="en-US" altLang="en-US" sz="1000" b="1" i="0" u="none" strike="noStrike" cap="none" normalizeH="0" baseline="0" smtClean="0">
                          <a:ln>
                            <a:noFill/>
                          </a:ln>
                          <a:solidFill>
                            <a:schemeClr val="tx1"/>
                          </a:solidFill>
                          <a:effectLst/>
                          <a:latin typeface="Arial" panose="020B0604020202020204" pitchFamily="34" charset="0"/>
                          <a:hlinkClick r:id="rId3"/>
                        </a:rPr>
                        <a:t>http://www.youtube.com/watch?v=dgMdLgFfs1I</a:t>
                      </a:r>
                      <a:endParaRPr kumimoji="0" lang="en-US" altLang="en-US" sz="10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altLang="en-US" sz="800" b="1"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fr-FR" altLang="en-US" sz="1000" b="1" i="0" u="none" strike="noStrike" cap="none" normalizeH="0" baseline="0" smtClean="0">
                          <a:ln>
                            <a:noFill/>
                          </a:ln>
                          <a:solidFill>
                            <a:schemeClr val="tx1"/>
                          </a:solidFill>
                          <a:effectLst/>
                          <a:latin typeface="Arial" panose="020B0604020202020204" pitchFamily="34" charset="0"/>
                        </a:rPr>
                        <a:t> Christmas break abroad: last time motobikes in Senegal ( Africa)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7" name="Rectangle 51"/>
          <p:cNvSpPr>
            <a:spLocks noChangeArrowheads="1"/>
          </p:cNvSpPr>
          <p:nvPr/>
        </p:nvSpPr>
        <p:spPr bwMode="auto">
          <a:xfrm>
            <a:off x="1752600" y="4524376"/>
            <a:ext cx="3024188"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Technical Sales Manager</a:t>
            </a:r>
          </a:p>
          <a:p>
            <a:pPr eaLnBrk="1" hangingPunct="1"/>
            <a:r>
              <a:rPr lang="en-US" altLang="en-US" sz="1600">
                <a:solidFill>
                  <a:schemeClr val="bg1"/>
                </a:solidFill>
                <a:latin typeface="Arial" panose="020B0604020202020204" pitchFamily="34" charset="0"/>
              </a:rPr>
              <a:t>IBM Systems &amp; Technology Group</a:t>
            </a:r>
          </a:p>
          <a:p>
            <a:pPr eaLnBrk="1" hangingPunct="1"/>
            <a:r>
              <a:rPr lang="en-US" altLang="en-US" sz="1600">
                <a:solidFill>
                  <a:schemeClr val="bg1"/>
                </a:solidFill>
                <a:latin typeface="Arial" panose="020B0604020202020204" pitchFamily="34" charset="0"/>
              </a:rPr>
              <a:t>IBM Client Center, Montpellier</a:t>
            </a:r>
          </a:p>
          <a:p>
            <a:pPr eaLnBrk="1" hangingPunct="1"/>
            <a:endParaRPr lang="en-US" altLang="en-US" sz="16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joussen@fr.ibm.com</a:t>
            </a:r>
            <a:endParaRPr lang="en-US" altLang="en-US" sz="1400">
              <a:solidFill>
                <a:schemeClr val="bg1"/>
              </a:solidFill>
              <a:latin typeface="Arial" panose="020B0604020202020204" pitchFamily="34" charset="0"/>
            </a:endParaRPr>
          </a:p>
          <a:p>
            <a:pPr eaLnBrk="1" hangingPunct="1"/>
            <a:r>
              <a:rPr lang="fr-FR" altLang="en-US" sz="1400">
                <a:solidFill>
                  <a:schemeClr val="bg1"/>
                </a:solidFill>
                <a:latin typeface="Arial" panose="020B0604020202020204" pitchFamily="34" charset="0"/>
              </a:rPr>
              <a:t>Montpellier, France</a:t>
            </a:r>
            <a:endParaRPr lang="en-US" altLang="en-US" sz="1400">
              <a:solidFill>
                <a:schemeClr val="bg1"/>
              </a:solidFill>
              <a:latin typeface="Arial" panose="020B0604020202020204" pitchFamily="34" charset="0"/>
            </a:endParaRPr>
          </a:p>
          <a:p>
            <a:pPr eaLnBrk="1" hangingPunct="1"/>
            <a:r>
              <a:rPr lang="fr-FR" altLang="zh-CN" sz="1400">
                <a:solidFill>
                  <a:schemeClr val="bg1"/>
                </a:solidFill>
                <a:latin typeface="Arial" panose="020B0604020202020204" pitchFamily="34" charset="0"/>
                <a:ea typeface="SimSun" panose="02010600030101010101" pitchFamily="2" charset="-122"/>
              </a:rPr>
              <a:t>+33 4 67 34 66 05</a:t>
            </a:r>
          </a:p>
          <a:p>
            <a:pPr eaLnBrk="1" hangingPunct="1"/>
            <a:r>
              <a:rPr lang="fr-FR" altLang="zh-CN" sz="1400">
                <a:solidFill>
                  <a:schemeClr val="bg1"/>
                </a:solidFill>
                <a:latin typeface="Arial" panose="020B0604020202020204" pitchFamily="34" charset="0"/>
                <a:ea typeface="SimSun" panose="02010600030101010101" pitchFamily="2" charset="-122"/>
              </a:rPr>
              <a:t>+33 6 86 45 84 50</a:t>
            </a:r>
            <a:endParaRPr lang="en-US" altLang="zh-CN" sz="1400">
              <a:solidFill>
                <a:schemeClr val="bg1"/>
              </a:solidFill>
              <a:latin typeface="Arial" panose="020B0604020202020204" pitchFamily="34" charset="0"/>
              <a:ea typeface="SimSun" panose="02010600030101010101" pitchFamily="2" charset="-122"/>
            </a:endParaRPr>
          </a:p>
        </p:txBody>
      </p:sp>
      <p:sp>
        <p:nvSpPr>
          <p:cNvPr id="116788" name="Rectangle 52"/>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r-FR"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Patrick Joussen</a:t>
            </a:r>
            <a:endPar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endParaRPr>
          </a:p>
        </p:txBody>
      </p:sp>
      <p:pic>
        <p:nvPicPr>
          <p:cNvPr id="116798"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1" y="2603500"/>
            <a:ext cx="2771775" cy="133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99" name="Picture 63"/>
          <p:cNvPicPr>
            <a:picLocks noChangeAspect="1" noChangeArrowheads="1"/>
          </p:cNvPicPr>
          <p:nvPr/>
        </p:nvPicPr>
        <p:blipFill>
          <a:blip r:embed="rId5" cstate="print">
            <a:extLst>
              <a:ext uri="{28A0092B-C50C-407E-A947-70E740481C1C}">
                <a14:useLocalDpi xmlns:a14="http://schemas.microsoft.com/office/drawing/2010/main" val="0"/>
              </a:ext>
            </a:extLst>
          </a:blip>
          <a:srcRect t="15797"/>
          <a:stretch>
            <a:fillRect/>
          </a:stretch>
        </p:blipFill>
        <p:spPr bwMode="auto">
          <a:xfrm>
            <a:off x="2586038" y="122239"/>
            <a:ext cx="938212" cy="1089025"/>
          </a:xfrm>
          <a:prstGeom prst="rect">
            <a:avLst/>
          </a:prstGeom>
          <a:noFill/>
          <a:ln>
            <a:noFill/>
          </a:ln>
          <a:effectLst/>
          <a:extLst>
            <a:ext uri="{909E8E84-426E-40DD-AFC4-6F175D3DCCD1}">
              <a14:hiddenFill xmlns:a14="http://schemas.microsoft.com/office/drawing/2010/main">
                <a:blipFill dpi="0" rotWithShape="0">
                  <a:blip/>
                  <a:srcRect t="15797"/>
                  <a:stretch>
                    <a:fillRect/>
                  </a:stretch>
                </a:blipFill>
              </a14:hiddenFill>
            </a:ext>
            <a:ext uri="{91240B29-F687-4F45-9708-019B960494DF}">
              <a14:hiddenLine xmlns:a14="http://schemas.microsoft.com/office/drawing/2010/main" w="21600">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801" name="Picture 65" descr="PatMerzoug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1" y="1384301"/>
            <a:ext cx="2638425" cy="108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90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additive="repl">
                                        <p:cTn id="6" dur="1" fill="hold">
                                          <p:stCondLst>
                                            <p:cond delay="0"/>
                                          </p:stCondLst>
                                        </p:cTn>
                                        <p:tgtEl>
                                          <p:spTgt spid="116798"/>
                                        </p:tgtEl>
                                        <p:attrNameLst>
                                          <p:attrName>style.visibility</p:attrName>
                                        </p:attrNameLst>
                                      </p:cBhvr>
                                      <p:to>
                                        <p:strVal val="visible"/>
                                      </p:to>
                                    </p:set>
                                    <p:anim calcmode="lin" valueType="num">
                                      <p:cBhvr>
                                        <p:cTn id="7" dur="500" fill="hold"/>
                                        <p:tgtEl>
                                          <p:spTgt spid="116798"/>
                                        </p:tgtEl>
                                        <p:attrNameLst>
                                          <p:attrName>ppt_x</p:attrName>
                                        </p:attrNameLst>
                                      </p:cBhvr>
                                      <p:tavLst>
                                        <p:tav tm="100000">
                                          <p:val>
                                            <p:strVal val="#ppt_x"/>
                                          </p:val>
                                        </p:tav>
                                        <p:tav>
                                          <p:val>
                                            <p:strVal val="#ppt_x"/>
                                          </p:val>
                                        </p:tav>
                                      </p:tavLst>
                                    </p:anim>
                                    <p:anim calcmode="lin" valueType="num">
                                      <p:cBhvr>
                                        <p:cTn id="8" dur="500" fill="hold"/>
                                        <p:tgtEl>
                                          <p:spTgt spid="116798"/>
                                        </p:tgtEl>
                                        <p:attrNameLst>
                                          <p:attrName>ppt_y</p:attrName>
                                        </p:attrNameLst>
                                      </p:cBhvr>
                                      <p:tavLst>
                                        <p:tav tm="100000">
                                          <p:val>
                                            <p:strVal val="1+#ppt_h/2"/>
                                          </p:val>
                                        </p:tav>
                                        <p:tav>
                                          <p:val>
                                            <p:strVal val="#ppt_y"/>
                                          </p:val>
                                        </p:tav>
                                      </p:tavLst>
                                    </p:anim>
                                  </p:childTnLst>
                                </p:cTn>
                              </p:par>
                              <p:par>
                                <p:cTn id="9" presetID="1" presetClass="entr" fill="hold" nodeType="withEffect">
                                  <p:stCondLst>
                                    <p:cond delay="0"/>
                                  </p:stCondLst>
                                  <p:childTnLst>
                                    <p:set>
                                      <p:cBhvr additive="repl">
                                        <p:cTn id="10" dur="1" fill="hold">
                                          <p:stCondLst>
                                            <p:cond delay="0"/>
                                          </p:stCondLst>
                                        </p:cTn>
                                        <p:tgtEl>
                                          <p:spTgt spid="116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657350" y="4989513"/>
            <a:ext cx="3024188"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sz="1400">
                <a:solidFill>
                  <a:schemeClr val="bg1"/>
                </a:solidFill>
              </a:rPr>
              <a:t>Job Title: Compliance Program Manager</a:t>
            </a:r>
          </a:p>
          <a:p>
            <a:pPr eaLnBrk="1" hangingPunct="1"/>
            <a:r>
              <a:rPr lang="en-US" altLang="en-US" sz="1400">
                <a:solidFill>
                  <a:schemeClr val="bg1"/>
                </a:solidFill>
              </a:rPr>
              <a:t>IBM Group: Business Operations</a:t>
            </a:r>
          </a:p>
          <a:p>
            <a:pPr eaLnBrk="1" hangingPunct="1"/>
            <a:r>
              <a:rPr lang="en-US" altLang="en-US" sz="1400">
                <a:solidFill>
                  <a:schemeClr val="bg1"/>
                </a:solidFill>
              </a:rPr>
              <a:t>IBM Business Unit: GBS-GD</a:t>
            </a:r>
          </a:p>
          <a:p>
            <a:pPr eaLnBrk="1" hangingPunct="1"/>
            <a:endParaRPr lang="en-US" altLang="en-US" sz="1400">
              <a:solidFill>
                <a:schemeClr val="bg1"/>
              </a:solidFill>
            </a:endParaRPr>
          </a:p>
          <a:p>
            <a:pPr eaLnBrk="1" hangingPunct="1"/>
            <a:r>
              <a:rPr lang="en-US" altLang="en-US" sz="1200">
                <a:solidFill>
                  <a:schemeClr val="bg1"/>
                </a:solidFill>
              </a:rPr>
              <a:t>Email: chpsingh@in.ibm.com</a:t>
            </a:r>
          </a:p>
          <a:p>
            <a:pPr eaLnBrk="1" hangingPunct="1"/>
            <a:r>
              <a:rPr lang="en-US" altLang="en-US" sz="1200">
                <a:solidFill>
                  <a:schemeClr val="bg1"/>
                </a:solidFill>
              </a:rPr>
              <a:t>Office Location: Bangalore - India</a:t>
            </a:r>
          </a:p>
          <a:p>
            <a:pPr eaLnBrk="1" hangingPunct="1"/>
            <a:r>
              <a:rPr lang="en-US" altLang="en-US" sz="1200">
                <a:solidFill>
                  <a:schemeClr val="bg1"/>
                </a:solidFill>
              </a:rPr>
              <a:t>Phone Number: 91 80 41924161</a:t>
            </a:r>
            <a:endParaRPr lang="en-US" altLang="zh-CN" sz="1200">
              <a:solidFill>
                <a:schemeClr val="bg1"/>
              </a:solidFill>
              <a:ea typeface="SimSun" panose="02010600030101010101" pitchFamily="2" charset="-122"/>
            </a:endParaRPr>
          </a:p>
        </p:txBody>
      </p:sp>
      <p:sp>
        <p:nvSpPr>
          <p:cNvPr id="1029" name="Rectangle 6"/>
          <p:cNvSpPr>
            <a:spLocks noChangeArrowheads="1"/>
          </p:cNvSpPr>
          <p:nvPr/>
        </p:nvSpPr>
        <p:spPr bwMode="auto">
          <a:xfrm>
            <a:off x="1752600" y="3943351"/>
            <a:ext cx="280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000" b="1">
                <a:solidFill>
                  <a:schemeClr val="bg1"/>
                </a:solidFill>
                <a:latin typeface="Arial Narrow" panose="020B0606020202030204" pitchFamily="34" charset="0"/>
                <a:ea typeface="Dotum" panose="020B0600000101010101" pitchFamily="34" charset="-127"/>
                <a:cs typeface="Arial" panose="020B0604020202020204" pitchFamily="34" charset="0"/>
              </a:rPr>
              <a:t>Name: </a:t>
            </a:r>
            <a:r>
              <a:rPr lang="en-US" altLang="en-US" sz="1400" b="1">
                <a:solidFill>
                  <a:schemeClr val="bg1"/>
                </a:solidFill>
                <a:latin typeface="Arial Narrow" panose="020B0606020202030204" pitchFamily="34" charset="0"/>
                <a:ea typeface="Dotum" panose="020B0600000101010101" pitchFamily="34" charset="-127"/>
                <a:cs typeface="Arial" panose="020B0604020202020204" pitchFamily="34" charset="0"/>
              </a:rPr>
              <a:t>Chandra Prashant Singh</a:t>
            </a:r>
          </a:p>
          <a:p>
            <a:pPr eaLnBrk="1" hangingPunct="1"/>
            <a:endParaRPr lang="en-US" altLang="en-US" sz="1400" b="1">
              <a:solidFill>
                <a:schemeClr val="bg1"/>
              </a:solidFill>
              <a:latin typeface="Arial Narrow" panose="020B0606020202030204" pitchFamily="34" charset="0"/>
              <a:ea typeface="Dotum" panose="020B0600000101010101" pitchFamily="34" charset="-127"/>
              <a:cs typeface="Arial" panose="020B0604020202020204" pitchFamily="34" charset="0"/>
            </a:endParaRPr>
          </a:p>
          <a:p>
            <a:pPr eaLnBrk="1" hangingPunct="1"/>
            <a:r>
              <a:rPr lang="en-US" altLang="en-US" sz="1400" b="1">
                <a:solidFill>
                  <a:schemeClr val="bg1"/>
                </a:solidFill>
                <a:latin typeface="Arial Narrow" panose="020B0606020202030204" pitchFamily="34" charset="0"/>
                <a:ea typeface="Dotum" panose="020B0600000101010101" pitchFamily="34" charset="-127"/>
                <a:cs typeface="Arial" panose="020B0604020202020204" pitchFamily="34" charset="0"/>
              </a:rPr>
              <a:t>Call Name: Prashant </a:t>
            </a:r>
          </a:p>
        </p:txBody>
      </p:sp>
      <p:graphicFrame>
        <p:nvGraphicFramePr>
          <p:cNvPr id="115865" name="Group 153"/>
          <p:cNvGraphicFramePr>
            <a:graphicFrameLocks noGrp="1"/>
          </p:cNvGraphicFramePr>
          <p:nvPr/>
        </p:nvGraphicFramePr>
        <p:xfrm>
          <a:off x="4976814" y="122238"/>
          <a:ext cx="5514975" cy="6389688"/>
        </p:xfrm>
        <a:graphic>
          <a:graphicData uri="http://schemas.openxmlformats.org/drawingml/2006/table">
            <a:tbl>
              <a:tblPr/>
              <a:tblGrid>
                <a:gridCol w="2033587"/>
                <a:gridCol w="3481388"/>
              </a:tblGrid>
              <a:tr h="45404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IBM FACTS</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32429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Years at IBM</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6 Years</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998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does a Day In the Life look like for you in your job at IBM?</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Every Day is a Surprise, it opens a lot of opportunities at times very challenging….. I push my limits, capabilities in finding solutions which is realistic, acceptable by our clients and results in a satisfied Customer……</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47">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FACTS</a:t>
                      </a:r>
                    </a:p>
                  </a:txBody>
                  <a:tcPr marT="45722" marB="4572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26498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Personal Hobbies</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Cooking </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Sketching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Singing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Movies</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Art</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Literature</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6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Favorite Musician</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AR Rehman (Indian Musician)</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983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If you could do anything for a day, what would it be?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Would love to Teach</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017">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 passionate about?  </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Achieving Results with Quality and organizing Events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1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Family or friends you would like to mention?</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Family and Friends would be spoken about when we meet</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Insert Pictures </a:t>
            </a:r>
          </a:p>
        </p:txBody>
      </p:sp>
      <p:pic>
        <p:nvPicPr>
          <p:cNvPr id="115867" name="Picture 155" descr="G:\Seagate\Installer\Dump\MLORE\DSC05443.JPG"/>
          <p:cNvPicPr>
            <a:picLocks noChangeAspect="1" noChangeArrowheads="1"/>
          </p:cNvPicPr>
          <p:nvPr/>
        </p:nvPicPr>
        <p:blipFill>
          <a:blip r:embed="rId2" cstate="print"/>
          <a:srcRect/>
          <a:stretch>
            <a:fillRect/>
          </a:stretch>
        </p:blipFill>
        <p:spPr bwMode="auto">
          <a:xfrm>
            <a:off x="1762126" y="443345"/>
            <a:ext cx="2797175" cy="3158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755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2051"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graphicFrame>
        <p:nvGraphicFramePr>
          <p:cNvPr id="116786" name="Group 50"/>
          <p:cNvGraphicFramePr>
            <a:graphicFrameLocks noGrp="1"/>
          </p:cNvGraphicFramePr>
          <p:nvPr/>
        </p:nvGraphicFramePr>
        <p:xfrm>
          <a:off x="5027614" y="14288"/>
          <a:ext cx="5640387" cy="6858000"/>
        </p:xfrm>
        <a:graphic>
          <a:graphicData uri="http://schemas.openxmlformats.org/drawingml/2006/table">
            <a:tbl>
              <a:tblPr/>
              <a:tblGrid>
                <a:gridCol w="2363223"/>
                <a:gridCol w="3277164"/>
              </a:tblGrid>
              <a:tr h="761381">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CSC-RELATED FACTS</a:t>
                      </a:r>
                    </a:p>
                  </a:txBody>
                  <a:tcPr marL="91452" marR="9145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51485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Why did you apply for the CSC?</a:t>
                      </a:r>
                    </a:p>
                  </a:txBody>
                  <a:tcPr marL="91452" marR="914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Want to Experience what very few privileged  IBMers have experienced…. Want to experience how different people think, cooperate and come a single successful Team</a:t>
                      </a:r>
                    </a:p>
                  </a:txBody>
                  <a:tcPr marL="91452" marR="914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75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goals for our CSC experience?</a:t>
                      </a:r>
                    </a:p>
                  </a:txBody>
                  <a:tcPr marL="91452" marR="914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Be a good Team Player, Provide valuable suggestions and make a difference</a:t>
                      </a:r>
                    </a:p>
                  </a:txBody>
                  <a:tcPr marL="91452" marR="914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303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professional strengths &amp; weaknesses?</a:t>
                      </a:r>
                    </a:p>
                  </a:txBody>
                  <a:tcPr marL="91452" marR="914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Strengths</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am Organized, Assertive, Take Risks,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Good Team Player, Self motivated, Optimistic, Quick Learner and result oriented</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Weakness</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I do have weakness but wouldn’t like to discuss </a:t>
                      </a:r>
                    </a:p>
                  </a:txBody>
                  <a:tcPr marL="91452" marR="914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522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Anything else we should know about you?  Fun fact?</a:t>
                      </a:r>
                    </a:p>
                  </a:txBody>
                  <a:tcPr marL="91452" marR="9145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My Hummer definitely ensures the environment becomes lighter and warmer. I am a Optimistic person and laugh and make others laugh, ensuring no one feels any pressure </a:t>
                      </a:r>
                    </a:p>
                  </a:txBody>
                  <a:tcPr marL="91452" marR="9145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71" name="Picture 51" descr="C:\Transport Process and Procedures - Reference\Pics\DSC016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3503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1543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762125" y="4748213"/>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Consultant</a:t>
            </a:r>
          </a:p>
          <a:p>
            <a:pPr eaLnBrk="1" hangingPunct="1"/>
            <a:r>
              <a:rPr lang="en-US" altLang="en-US">
                <a:solidFill>
                  <a:schemeClr val="bg1"/>
                </a:solidFill>
              </a:rPr>
              <a:t>IBM India Pvt Ltd</a:t>
            </a:r>
          </a:p>
          <a:p>
            <a:pPr eaLnBrk="1" hangingPunct="1"/>
            <a:r>
              <a:rPr lang="en-US" altLang="en-US">
                <a:solidFill>
                  <a:schemeClr val="bg1"/>
                </a:solidFill>
              </a:rPr>
              <a:t>GBS</a:t>
            </a:r>
          </a:p>
          <a:p>
            <a:pPr eaLnBrk="1" hangingPunct="1"/>
            <a:endParaRPr lang="en-US" altLang="en-US">
              <a:solidFill>
                <a:schemeClr val="bg1"/>
              </a:solidFill>
            </a:endParaRPr>
          </a:p>
          <a:p>
            <a:pPr eaLnBrk="1" hangingPunct="1"/>
            <a:r>
              <a:rPr lang="en-US" altLang="en-US" sz="1400">
                <a:solidFill>
                  <a:schemeClr val="bg1"/>
                </a:solidFill>
              </a:rPr>
              <a:t>ramyadav@in.ibm.com</a:t>
            </a:r>
          </a:p>
          <a:p>
            <a:pPr eaLnBrk="1" hangingPunct="1"/>
            <a:r>
              <a:rPr lang="en-US" altLang="en-US" sz="1400">
                <a:solidFill>
                  <a:schemeClr val="bg1"/>
                </a:solidFill>
              </a:rPr>
              <a:t>Gurgaon, HR, India</a:t>
            </a:r>
          </a:p>
          <a:p>
            <a:pPr eaLnBrk="1" hangingPunct="1"/>
            <a:r>
              <a:rPr lang="en-US" altLang="en-US" sz="1400">
                <a:solidFill>
                  <a:schemeClr val="bg1"/>
                </a:solidFill>
              </a:rPr>
              <a:t>+91 88002 25799</a:t>
            </a:r>
            <a:endParaRPr lang="en-US" altLang="zh-CN" sz="1400">
              <a:solidFill>
                <a:schemeClr val="bg1"/>
              </a:solidFill>
              <a:ea typeface="SimSun" panose="02010600030101010101" pitchFamily="2" charset="-122"/>
            </a:endParaRPr>
          </a:p>
        </p:txBody>
      </p:sp>
      <p:sp>
        <p:nvSpPr>
          <p:cNvPr id="1029" name="Rectangle 6"/>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Ramgopal Yadav</a:t>
            </a:r>
          </a:p>
        </p:txBody>
      </p:sp>
      <p:graphicFrame>
        <p:nvGraphicFramePr>
          <p:cNvPr id="115865" name="Group 153"/>
          <p:cNvGraphicFramePr>
            <a:graphicFrameLocks noGrp="1"/>
          </p:cNvGraphicFramePr>
          <p:nvPr/>
        </p:nvGraphicFramePr>
        <p:xfrm>
          <a:off x="4976814" y="122239"/>
          <a:ext cx="5514975" cy="6683375"/>
        </p:xfrm>
        <a:graphic>
          <a:graphicData uri="http://schemas.openxmlformats.org/drawingml/2006/table">
            <a:tbl>
              <a:tblPr/>
              <a:tblGrid>
                <a:gridCol w="2033587"/>
                <a:gridCol w="3481388"/>
              </a:tblGrid>
              <a:tr h="4540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IBM FACTS</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311">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Years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10 Years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8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does a Day In the Life look like for you in your job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100" b="1" i="0" u="none" strike="noStrike" cap="none" normalizeH="0" baseline="0" dirty="0" smtClean="0">
                          <a:ln>
                            <a:noFill/>
                          </a:ln>
                          <a:solidFill>
                            <a:schemeClr val="accent1"/>
                          </a:solidFill>
                          <a:effectLst/>
                          <a:latin typeface="Arial" charset="0"/>
                        </a:rPr>
                        <a:t>- Meeting with clients</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speaking to teams scattered globally</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Guiding team members &amp; client folks</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Requirement reviews and technical design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64">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bg1"/>
                          </a:solidFill>
                          <a:effectLst/>
                          <a:latin typeface="Arial" charset="0"/>
                        </a:rPr>
                        <a:t>PERSONAL FACTS</a:t>
                      </a: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6147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Personal Hobbies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Reading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Movies</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100" b="1" i="0" u="none" strike="noStrike" cap="none" normalizeH="0" baseline="0" dirty="0" smtClean="0">
                          <a:ln>
                            <a:noFill/>
                          </a:ln>
                          <a:solidFill>
                            <a:schemeClr val="accent1"/>
                          </a:solidFill>
                          <a:effectLst/>
                          <a:latin typeface="Arial" charset="0"/>
                        </a:rPr>
                        <a:t>Visiting new places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8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Favorite Musician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A. R. </a:t>
                      </a:r>
                      <a:r>
                        <a:rPr kumimoji="0" lang="en-US" sz="1100" b="1" i="0" u="none" strike="noStrike" cap="none" normalizeH="0" baseline="0" dirty="0" err="1" smtClean="0">
                          <a:ln>
                            <a:noFill/>
                          </a:ln>
                          <a:solidFill>
                            <a:schemeClr val="accent1"/>
                          </a:solidFill>
                          <a:effectLst/>
                          <a:latin typeface="Arial" charset="0"/>
                        </a:rPr>
                        <a:t>Rahman</a:t>
                      </a:r>
                      <a:r>
                        <a:rPr kumimoji="0" lang="en-US" sz="1100" b="1" i="0" u="none" strike="noStrike" cap="none" normalizeH="0" baseline="0" dirty="0" smtClean="0">
                          <a:ln>
                            <a:noFill/>
                          </a:ln>
                          <a:solidFill>
                            <a:schemeClr val="accent1"/>
                          </a:solidFill>
                          <a:effectLst/>
                          <a:latin typeface="Arial" charset="0"/>
                        </a:rPr>
                        <a:t> (Indian)</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9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If you could do anything for a day, what would it be?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Make people smile</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Educate people about humanity and human values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54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 passionate about?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My work</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my family</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visiting places</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cricket </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5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Family or friends you would like to mention?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My wife Monika, My brother and many friends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61"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Insert Pictures </a:t>
            </a:r>
          </a:p>
        </p:txBody>
      </p:sp>
      <p:pic>
        <p:nvPicPr>
          <p:cNvPr id="1062" name="Picture 39" descr="C:\Users\IBM_ADMIN\Desktop\CSC-Morocco\Mian 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3262313"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67955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2051" name="Rectangle 3"/>
          <p:cNvSpPr>
            <a:spLocks noChangeArrowheads="1"/>
          </p:cNvSpPr>
          <p:nvPr/>
        </p:nvSpPr>
        <p:spPr bwMode="auto">
          <a:xfrm>
            <a:off x="1657351" y="-169277"/>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2052" name="Rectangle 4"/>
          <p:cNvSpPr>
            <a:spLocks noChangeArrowheads="1"/>
          </p:cNvSpPr>
          <p:nvPr/>
        </p:nvSpPr>
        <p:spPr bwMode="auto">
          <a:xfrm>
            <a:off x="1762125" y="4748213"/>
            <a:ext cx="302418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Consultant</a:t>
            </a:r>
          </a:p>
          <a:p>
            <a:pPr eaLnBrk="1" hangingPunct="1"/>
            <a:r>
              <a:rPr lang="en-US" altLang="en-US">
                <a:solidFill>
                  <a:schemeClr val="bg1"/>
                </a:solidFill>
              </a:rPr>
              <a:t>IBM India Pvt Ltd</a:t>
            </a:r>
          </a:p>
          <a:p>
            <a:pPr eaLnBrk="1" hangingPunct="1"/>
            <a:r>
              <a:rPr lang="en-US" altLang="en-US">
                <a:solidFill>
                  <a:schemeClr val="bg1"/>
                </a:solidFill>
              </a:rPr>
              <a:t>GBS</a:t>
            </a:r>
          </a:p>
          <a:p>
            <a:pPr eaLnBrk="1" hangingPunct="1"/>
            <a:endParaRPr lang="en-US" altLang="en-US">
              <a:solidFill>
                <a:schemeClr val="bg1"/>
              </a:solidFill>
            </a:endParaRPr>
          </a:p>
          <a:p>
            <a:pPr eaLnBrk="1" hangingPunct="1"/>
            <a:r>
              <a:rPr lang="en-US" altLang="en-US">
                <a:solidFill>
                  <a:schemeClr val="bg1"/>
                </a:solidFill>
              </a:rPr>
              <a:t>ramyadav@in.ibm.com</a:t>
            </a:r>
          </a:p>
          <a:p>
            <a:pPr eaLnBrk="1" hangingPunct="1"/>
            <a:r>
              <a:rPr lang="en-US" altLang="en-US">
                <a:solidFill>
                  <a:schemeClr val="bg1"/>
                </a:solidFill>
              </a:rPr>
              <a:t>Gurgaon, HR, India</a:t>
            </a:r>
          </a:p>
          <a:p>
            <a:pPr eaLnBrk="1" hangingPunct="1"/>
            <a:r>
              <a:rPr lang="en-US" altLang="en-US">
                <a:solidFill>
                  <a:schemeClr val="bg1"/>
                </a:solidFill>
              </a:rPr>
              <a:t>+91 88002 25799</a:t>
            </a:r>
            <a:endParaRPr lang="en-US" altLang="zh-CN">
              <a:solidFill>
                <a:schemeClr val="bg1"/>
              </a:solidFill>
              <a:ea typeface="SimSun" panose="02010600030101010101" pitchFamily="2" charset="-122"/>
            </a:endParaRPr>
          </a:p>
        </p:txBody>
      </p:sp>
      <p:sp>
        <p:nvSpPr>
          <p:cNvPr id="2053" name="Rectangle 5"/>
          <p:cNvSpPr>
            <a:spLocks noChangeArrowheads="1"/>
          </p:cNvSpPr>
          <p:nvPr/>
        </p:nvSpPr>
        <p:spPr bwMode="auto">
          <a:xfrm>
            <a:off x="1752601" y="3943350"/>
            <a:ext cx="26844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Ramgopal Yadav</a:t>
            </a:r>
          </a:p>
        </p:txBody>
      </p:sp>
      <p:graphicFrame>
        <p:nvGraphicFramePr>
          <p:cNvPr id="116786" name="Group 50"/>
          <p:cNvGraphicFramePr>
            <a:graphicFrameLocks noGrp="1"/>
          </p:cNvGraphicFramePr>
          <p:nvPr/>
        </p:nvGraphicFramePr>
        <p:xfrm>
          <a:off x="4976814" y="122238"/>
          <a:ext cx="5514975" cy="6818356"/>
        </p:xfrm>
        <a:graphic>
          <a:graphicData uri="http://schemas.openxmlformats.org/drawingml/2006/table">
            <a:tbl>
              <a:tblPr/>
              <a:tblGrid>
                <a:gridCol w="2033587"/>
                <a:gridCol w="3481388"/>
              </a:tblGrid>
              <a:tr h="693718">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charset="0"/>
                        </a:rPr>
                        <a:t>CSC-RELATED FACTS</a:t>
                      </a:r>
                    </a:p>
                  </a:txBody>
                  <a:tcPr marT="45719" marB="4571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0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Why did you apply for the CSC?</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To contribute towards social cause and learn  from skilled and experience leaders in IBM</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4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goals for our CSC experience?</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To interact and learn from great leaders in IBM in my team and to contribute to the society. Learn about culture and people of Morocco</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682">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What are your professional strengths &amp; weaknesses?</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Strengths: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a:t>
                      </a:r>
                      <a:r>
                        <a:rPr kumimoji="0" lang="en-US" sz="1100" b="0" i="0" u="none" strike="noStrike" cap="none" normalizeH="0" baseline="0" dirty="0" smtClean="0">
                          <a:ln>
                            <a:noFill/>
                          </a:ln>
                          <a:solidFill>
                            <a:schemeClr val="accent1"/>
                          </a:solidFill>
                          <a:effectLst/>
                          <a:latin typeface="Arial" charset="0"/>
                        </a:rPr>
                        <a:t>Strong analytical skill,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0" i="0" u="none" strike="noStrike" cap="none" normalizeH="0" baseline="0" dirty="0" smtClean="0">
                          <a:ln>
                            <a:noFill/>
                          </a:ln>
                          <a:solidFill>
                            <a:schemeClr val="accent1"/>
                          </a:solidFill>
                          <a:effectLst/>
                          <a:latin typeface="Arial" charset="0"/>
                        </a:rPr>
                        <a:t>-Technical skill and </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0" i="0" u="none" strike="noStrike" cap="none" normalizeH="0" baseline="0" dirty="0" smtClean="0">
                          <a:ln>
                            <a:noFill/>
                          </a:ln>
                          <a:solidFill>
                            <a:schemeClr val="accent1"/>
                          </a:solidFill>
                          <a:effectLst/>
                          <a:latin typeface="Arial" charset="0"/>
                        </a:rPr>
                        <a:t>- Capability to work  smart &amp; hard to deliver IBM values to the client</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charset="0"/>
                        </a:rPr>
                        <a:t>Weakness:</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0" i="0" u="none" strike="noStrike" cap="none" normalizeH="0" baseline="0" dirty="0" smtClean="0">
                          <a:ln>
                            <a:noFill/>
                          </a:ln>
                          <a:solidFill>
                            <a:schemeClr val="accent1"/>
                          </a:solidFill>
                          <a:effectLst/>
                          <a:latin typeface="Arial" charset="0"/>
                        </a:rPr>
                        <a:t>Introvert nature</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0" i="0" u="none" strike="noStrike" cap="none" normalizeH="0" baseline="0" dirty="0" smtClean="0">
                          <a:ln>
                            <a:noFill/>
                          </a:ln>
                          <a:solidFill>
                            <a:schemeClr val="accent1"/>
                          </a:solidFill>
                          <a:effectLst/>
                          <a:latin typeface="Arial" charset="0"/>
                        </a:rPr>
                        <a:t>-Not very aggressive</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0954">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charset="0"/>
                        </a:rPr>
                        <a:t>Anything else we should know about you?  Fun fact?</a:t>
                      </a:r>
                    </a:p>
                  </a:txBody>
                  <a:tcPr marT="45719" marB="4571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I love to visit places for this I can stretch a lot e.g. without food and rest</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playing cards</a:t>
                      </a:r>
                    </a:p>
                    <a:p>
                      <a:pPr marL="0" marR="0" lvl="0" indent="0" algn="l" defTabSz="914400" rtl="0" eaLnBrk="1" fontAlgn="base" latinLnBrk="0" hangingPunct="1">
                        <a:lnSpc>
                          <a:spcPct val="100000"/>
                        </a:lnSpc>
                        <a:spcBef>
                          <a:spcPct val="20000"/>
                        </a:spcBef>
                        <a:spcAft>
                          <a:spcPct val="0"/>
                        </a:spcAft>
                        <a:buClr>
                          <a:schemeClr val="tx2"/>
                        </a:buClr>
                        <a:buSzTx/>
                        <a:buFontTx/>
                        <a:buChar char="-"/>
                        <a:tabLst/>
                      </a:pPr>
                      <a:r>
                        <a:rPr kumimoji="0" lang="en-US" sz="1100" b="1" i="0" u="none" strike="noStrike" cap="none" normalizeH="0" baseline="0" dirty="0" smtClean="0">
                          <a:ln>
                            <a:noFill/>
                          </a:ln>
                          <a:solidFill>
                            <a:schemeClr val="accent1"/>
                          </a:solidFill>
                          <a:effectLst/>
                          <a:latin typeface="Arial" charset="0"/>
                        </a:rPr>
                        <a:t>- late night horror movies</a:t>
                      </a:r>
                    </a:p>
                  </a:txBody>
                  <a:tcPr marT="45719" marB="4571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3" name="Rectangle 49"/>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en-US" altLang="en-US" sz="2000">
                <a:solidFill>
                  <a:schemeClr val="bg1"/>
                </a:solidFill>
              </a:rPr>
              <a:t>More Pictures </a:t>
            </a:r>
          </a:p>
        </p:txBody>
      </p:sp>
      <p:pic>
        <p:nvPicPr>
          <p:cNvPr id="2074" name="Picture 27" descr="C:\Users\IBM_ADMIN\Desktop\CSC-Morocco\CSC-Moroc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241300"/>
            <a:ext cx="3167063"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897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ea typeface="ＭＳ Ｐゴシック" panose="020B0600070205080204" pitchFamily="34" charset="-128"/>
            </a:endParaRPr>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ja-JP" sz="1600">
                <a:solidFill>
                  <a:schemeClr val="bg1"/>
                </a:solidFill>
                <a:latin typeface="Arial" panose="020B0604020202020204" pitchFamily="34" charset="0"/>
                <a:ea typeface="ＭＳ Ｐゴシック" panose="020B0600070205080204" pitchFamily="34" charset="-128"/>
              </a:rPr>
              <a:t>Solution Sales Manager</a:t>
            </a:r>
          </a:p>
          <a:p>
            <a:pPr eaLnBrk="1" hangingPunct="1"/>
            <a:r>
              <a:rPr lang="en-US" altLang="ja-JP" sz="1600">
                <a:solidFill>
                  <a:schemeClr val="bg1"/>
                </a:solidFill>
                <a:latin typeface="Arial" panose="020B0604020202020204" pitchFamily="34" charset="0"/>
                <a:ea typeface="ＭＳ Ｐゴシック" panose="020B0600070205080204" pitchFamily="34" charset="-128"/>
              </a:rPr>
              <a:t>Strategic Outsourcing</a:t>
            </a:r>
          </a:p>
          <a:p>
            <a:pPr eaLnBrk="1" hangingPunct="1"/>
            <a:r>
              <a:rPr lang="en-US" altLang="ja-JP" sz="1600">
                <a:solidFill>
                  <a:schemeClr val="bg1"/>
                </a:solidFill>
                <a:latin typeface="Arial" panose="020B0604020202020204" pitchFamily="34" charset="0"/>
                <a:ea typeface="ＭＳ Ｐゴシック" panose="020B0600070205080204" pitchFamily="34" charset="-128"/>
              </a:rPr>
              <a:t>GTS, IBM Japan</a:t>
            </a:r>
          </a:p>
          <a:p>
            <a:pPr eaLnBrk="1" hangingPunct="1"/>
            <a:endParaRPr lang="en-US" altLang="ja-JP" sz="1600">
              <a:solidFill>
                <a:schemeClr val="bg1"/>
              </a:solidFill>
              <a:latin typeface="Arial" panose="020B0604020202020204" pitchFamily="34" charset="0"/>
              <a:ea typeface="ＭＳ Ｐゴシック" panose="020B0600070205080204" pitchFamily="34" charset="-128"/>
            </a:endParaRPr>
          </a:p>
          <a:p>
            <a:pPr eaLnBrk="1" hangingPunct="1"/>
            <a:r>
              <a:rPr lang="en-US" altLang="ja-JP" sz="1400">
                <a:solidFill>
                  <a:schemeClr val="bg1"/>
                </a:solidFill>
                <a:latin typeface="Arial" panose="020B0604020202020204" pitchFamily="34" charset="0"/>
                <a:ea typeface="ＭＳ Ｐゴシック" panose="020B0600070205080204" pitchFamily="34" charset="-128"/>
              </a:rPr>
              <a:t>sayocom@jp.ibm.com</a:t>
            </a:r>
          </a:p>
          <a:p>
            <a:pPr eaLnBrk="1" hangingPunct="1"/>
            <a:r>
              <a:rPr lang="en-US" altLang="ja-JP" sz="1400">
                <a:solidFill>
                  <a:schemeClr val="bg1"/>
                </a:solidFill>
                <a:latin typeface="Arial" panose="020B0604020202020204" pitchFamily="34" charset="0"/>
                <a:ea typeface="ＭＳ Ｐゴシック" panose="020B0600070205080204" pitchFamily="34" charset="-128"/>
              </a:rPr>
              <a:t>Hakozaki, Tokyo –IBM Japan HQ</a:t>
            </a:r>
          </a:p>
          <a:p>
            <a:pPr eaLnBrk="1" hangingPunct="1"/>
            <a:r>
              <a:rPr lang="en-US" altLang="ja-JP" sz="1400">
                <a:solidFill>
                  <a:schemeClr val="bg1"/>
                </a:solidFill>
                <a:latin typeface="Arial" panose="020B0604020202020204" pitchFamily="34" charset="0"/>
                <a:ea typeface="ＭＳ Ｐゴシック" panose="020B0600070205080204" pitchFamily="34" charset="-128"/>
              </a:rPr>
              <a:t>+81-50-3149-0143 </a:t>
            </a:r>
            <a:endParaRPr lang="en-US" altLang="zh-CN" sz="1400">
              <a:solidFill>
                <a:schemeClr val="bg1"/>
              </a:solidFill>
              <a:latin typeface="Arial" panose="020B0604020202020204" pitchFamily="34" charset="0"/>
              <a:ea typeface="SimSun" panose="02010600030101010101" pitchFamily="2" charset="-122"/>
            </a:endParaRP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600" b="1">
                <a:solidFill>
                  <a:schemeClr val="accent2"/>
                </a:solidFill>
                <a:latin typeface="Arial Narrow" panose="020B0606020202030204" pitchFamily="34" charset="0"/>
                <a:ea typeface="ＭＳ Ｐゴシック" panose="020B0600070205080204" pitchFamily="34" charset="-128"/>
                <a:cs typeface="Arial" panose="020B0604020202020204" pitchFamily="34" charset="0"/>
              </a:rPr>
              <a:t>Sayoko Matsumoto</a:t>
            </a:r>
          </a:p>
        </p:txBody>
      </p:sp>
      <p:graphicFrame>
        <p:nvGraphicFramePr>
          <p:cNvPr id="115879" name="Group 167"/>
          <p:cNvGraphicFramePr>
            <a:graphicFrameLocks noGrp="1"/>
          </p:cNvGraphicFramePr>
          <p:nvPr/>
        </p:nvGraphicFramePr>
        <p:xfrm>
          <a:off x="4976814" y="122239"/>
          <a:ext cx="5514975" cy="6488749"/>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11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54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Responsible for successfully selling and negotiating complex outsourcing proposals, client relationships in steel, petroleum, aerospace &amp; defense, architectural products and electronics companies.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Manager of 7 solutions sales representatives, two are senior sales executives and one is a new university hire.</a:t>
                      </a:r>
                      <a:endParaRPr kumimoji="0" lang="ja-JP" altLang="en-US"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Travelling around Japan and the world (visited 28 countries), Reading books, Networking, Hot yoga and Learning different cultures</a:t>
                      </a:r>
                      <a:endParaRPr kumimoji="0" lang="ja-JP" altLang="en-US"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Monday Michiru (Japanese)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Jazz and Bossa Nova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675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Traveler – to see the breathtaking sights in the world</a:t>
                      </a:r>
                      <a:endParaRPr kumimoji="0" lang="ja-JP" altLang="en-US"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Obtaining new knowledge and experience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Exceed expectations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Create new ideas and solutions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My brother works at Honda (Japanese automotive company)</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The rest of family lives in Fukushima (North east part of Japan)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867" name="Rectangle 155"/>
          <p:cNvSpPr>
            <a:spLocks noChangeArrowheads="1"/>
          </p:cNvSpPr>
          <p:nvPr/>
        </p:nvSpPr>
        <p:spPr bwMode="auto">
          <a:xfrm>
            <a:off x="1524001" y="2606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15880" name="Picture 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6" y="238126"/>
            <a:ext cx="2657475"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4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a:ea typeface="ＭＳ Ｐゴシック" panose="020B0600070205080204" pitchFamily="34" charset="-128"/>
            </a:endParaRPr>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6802" name="Group 66"/>
          <p:cNvGraphicFramePr>
            <a:graphicFrameLocks noGrp="1"/>
          </p:cNvGraphicFramePr>
          <p:nvPr/>
        </p:nvGraphicFramePr>
        <p:xfrm>
          <a:off x="4976814" y="122238"/>
          <a:ext cx="5514975" cy="6622353"/>
        </p:xfrm>
        <a:graphic>
          <a:graphicData uri="http://schemas.openxmlformats.org/drawingml/2006/table">
            <a:tbl>
              <a:tblPr/>
              <a:tblGrid>
                <a:gridCol w="2033587"/>
                <a:gridCol w="3481388"/>
              </a:tblGrid>
              <a:tr h="677863">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400" b="0" i="0" u="none" strike="noStrike" cap="none" normalizeH="0" baseline="0" smtClean="0">
                          <a:ln>
                            <a:noFill/>
                          </a:ln>
                          <a:solidFill>
                            <a:schemeClr val="bg1"/>
                          </a:solidFill>
                          <a:effectLst/>
                          <a:latin typeface="Arial" panose="020B0604020202020204" pitchFamily="34" charset="0"/>
                          <a:ea typeface="ＭＳ Ｐゴシック" panose="020B0600070205080204" pitchFamily="34" charset="-128"/>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0461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Expand my network globally</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Work outside of Japan</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Collaborate with culturally diverse team</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Touch upon foreign cultures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Have new experiences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87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Successfully run the project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Experience Moroccan culture as much as possible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Make lasting friendships with CSC team members and people in Morocco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52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Strengths;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Leave an established comfortable area and build new trust relationship with clients and team members in a short term</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In difficult situations, have the stress tolerance to overcome and deal with the situations persistently</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Weaknesses;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I hate routine work</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77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ja-JP" sz="1100" b="1"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During studying English in London in 2001, I was backpacking around Europe.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Love drinking!</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A member of J-win (Japan Women’s Innovative Network) and TOMODACHI Women’s Leadership Program (</a:t>
                      </a:r>
                      <a:r>
                        <a:rPr kumimoji="0" lang="en-US" altLang="en-US"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US embassy leading</a:t>
                      </a:r>
                      <a:r>
                        <a:rPr kumimoji="0" lang="en-US" altLang="ja-JP"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rPr>
                        <a:t> initiative); both invest Japanese female leaders through networking and educational program.</a:t>
                      </a:r>
                      <a:endParaRPr kumimoji="0" lang="ja-JP" altLang="en-US" sz="1100" b="1" i="0" u="none" strike="noStrike" cap="none" normalizeH="0" baseline="0" smtClean="0">
                        <a:ln>
                          <a:noFill/>
                        </a:ln>
                        <a:solidFill>
                          <a:schemeClr val="accent1"/>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7" name="Rectangle 51"/>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ja-JP" sz="1600">
                <a:solidFill>
                  <a:schemeClr val="bg1"/>
                </a:solidFill>
                <a:latin typeface="Arial" panose="020B0604020202020204" pitchFamily="34" charset="0"/>
                <a:ea typeface="ＭＳ Ｐゴシック" panose="020B0600070205080204" pitchFamily="34" charset="-128"/>
              </a:rPr>
              <a:t>Solution Sales Manager</a:t>
            </a:r>
          </a:p>
          <a:p>
            <a:pPr eaLnBrk="1" hangingPunct="1"/>
            <a:r>
              <a:rPr lang="en-US" altLang="ja-JP" sz="1600">
                <a:solidFill>
                  <a:schemeClr val="bg1"/>
                </a:solidFill>
                <a:latin typeface="Arial" panose="020B0604020202020204" pitchFamily="34" charset="0"/>
                <a:ea typeface="ＭＳ Ｐゴシック" panose="020B0600070205080204" pitchFamily="34" charset="-128"/>
              </a:rPr>
              <a:t>Strategic Outsourcing</a:t>
            </a:r>
          </a:p>
          <a:p>
            <a:pPr eaLnBrk="1" hangingPunct="1"/>
            <a:r>
              <a:rPr lang="en-US" altLang="ja-JP" sz="1600">
                <a:solidFill>
                  <a:schemeClr val="bg1"/>
                </a:solidFill>
                <a:latin typeface="Arial" panose="020B0604020202020204" pitchFamily="34" charset="0"/>
                <a:ea typeface="ＭＳ Ｐゴシック" panose="020B0600070205080204" pitchFamily="34" charset="-128"/>
              </a:rPr>
              <a:t>GTS, IBM Japan</a:t>
            </a:r>
          </a:p>
          <a:p>
            <a:pPr eaLnBrk="1" hangingPunct="1"/>
            <a:endParaRPr lang="en-US" altLang="ja-JP" sz="1600">
              <a:solidFill>
                <a:schemeClr val="bg1"/>
              </a:solidFill>
              <a:latin typeface="Arial" panose="020B0604020202020204" pitchFamily="34" charset="0"/>
              <a:ea typeface="ＭＳ Ｐゴシック" panose="020B0600070205080204" pitchFamily="34" charset="-128"/>
            </a:endParaRPr>
          </a:p>
          <a:p>
            <a:pPr eaLnBrk="1" hangingPunct="1"/>
            <a:r>
              <a:rPr lang="en-US" altLang="ja-JP" sz="1400">
                <a:solidFill>
                  <a:schemeClr val="bg1"/>
                </a:solidFill>
                <a:latin typeface="Arial" panose="020B0604020202020204" pitchFamily="34" charset="0"/>
                <a:ea typeface="ＭＳ Ｐゴシック" panose="020B0600070205080204" pitchFamily="34" charset="-128"/>
              </a:rPr>
              <a:t>sayocom@jp.ibm.com</a:t>
            </a:r>
          </a:p>
          <a:p>
            <a:pPr eaLnBrk="1" hangingPunct="1"/>
            <a:r>
              <a:rPr lang="en-US" altLang="ja-JP" sz="1400">
                <a:solidFill>
                  <a:schemeClr val="bg1"/>
                </a:solidFill>
                <a:latin typeface="Arial" panose="020B0604020202020204" pitchFamily="34" charset="0"/>
                <a:ea typeface="ＭＳ Ｐゴシック" panose="020B0600070205080204" pitchFamily="34" charset="-128"/>
              </a:rPr>
              <a:t>Hakozaki, Tokyo –IBM Japan HQ</a:t>
            </a:r>
          </a:p>
          <a:p>
            <a:pPr eaLnBrk="1" hangingPunct="1"/>
            <a:r>
              <a:rPr lang="en-US" altLang="ja-JP" sz="1400">
                <a:solidFill>
                  <a:schemeClr val="bg1"/>
                </a:solidFill>
                <a:latin typeface="Arial" panose="020B0604020202020204" pitchFamily="34" charset="0"/>
                <a:ea typeface="ＭＳ Ｐゴシック" panose="020B0600070205080204" pitchFamily="34" charset="-128"/>
              </a:rPr>
              <a:t>+81-50-3149-0143 </a:t>
            </a:r>
            <a:endParaRPr lang="en-US" altLang="zh-CN" sz="1400">
              <a:solidFill>
                <a:schemeClr val="bg1"/>
              </a:solidFill>
              <a:latin typeface="Arial" panose="020B0604020202020204" pitchFamily="34" charset="0"/>
              <a:ea typeface="SimSun" panose="02010600030101010101" pitchFamily="2" charset="-122"/>
            </a:endParaRPr>
          </a:p>
        </p:txBody>
      </p:sp>
      <p:sp>
        <p:nvSpPr>
          <p:cNvPr id="116788" name="Rectangle 52"/>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sz="2600" b="1">
                <a:solidFill>
                  <a:schemeClr val="accent2"/>
                </a:solidFill>
                <a:latin typeface="Arial Narrow" panose="020B0606020202030204" pitchFamily="34" charset="0"/>
                <a:ea typeface="ＭＳ Ｐゴシック" panose="020B0600070205080204" pitchFamily="34" charset="-128"/>
                <a:cs typeface="Arial" panose="020B0604020202020204" pitchFamily="34" charset="0"/>
              </a:rPr>
              <a:t>Sayoko Matsumoto</a:t>
            </a:r>
          </a:p>
        </p:txBody>
      </p:sp>
      <p:pic>
        <p:nvPicPr>
          <p:cNvPr id="116804"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800101"/>
            <a:ext cx="30099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581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14475" y="9525"/>
            <a:ext cx="3271838" cy="6858000"/>
          </a:xfrm>
          <a:prstGeom prst="rect">
            <a:avLst/>
          </a:prstGeom>
          <a:solidFill>
            <a:srgbClr val="0066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Rectangle 2"/>
          <p:cNvSpPr>
            <a:spLocks noChangeArrowheads="1"/>
          </p:cNvSpPr>
          <p:nvPr/>
        </p:nvSpPr>
        <p:spPr bwMode="auto">
          <a:xfrm>
            <a:off x="165735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9" name="Rectangle 3"/>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9pPr>
          </a:lstStyle>
          <a:p>
            <a:pPr>
              <a:buClrTx/>
              <a:buFontTx/>
              <a:buNone/>
            </a:pPr>
            <a:r>
              <a:rPr lang="en-US" altLang="en-US" sz="1600">
                <a:solidFill>
                  <a:srgbClr val="FFFFFF"/>
                </a:solidFill>
                <a:latin typeface="Arial" panose="020B0604020202020204" pitchFamily="34" charset="0"/>
              </a:rPr>
              <a:t>Senior Consultant</a:t>
            </a:r>
          </a:p>
          <a:p>
            <a:pPr>
              <a:buClrTx/>
              <a:buFontTx/>
              <a:buNone/>
            </a:pPr>
            <a:r>
              <a:rPr lang="en-US" altLang="en-US" sz="1600">
                <a:solidFill>
                  <a:srgbClr val="FFFFFF"/>
                </a:solidFill>
                <a:latin typeface="Arial" panose="020B0604020202020204" pitchFamily="34" charset="0"/>
              </a:rPr>
              <a:t>IBM Security Services</a:t>
            </a:r>
          </a:p>
          <a:p>
            <a:pPr>
              <a:buClrTx/>
              <a:buFontTx/>
              <a:buNone/>
            </a:pPr>
            <a:r>
              <a:rPr lang="en-US" altLang="en-US" sz="1600">
                <a:solidFill>
                  <a:srgbClr val="FFFFFF"/>
                </a:solidFill>
                <a:latin typeface="Arial" panose="020B0604020202020204" pitchFamily="34" charset="0"/>
              </a:rPr>
              <a:t>GTS</a:t>
            </a:r>
          </a:p>
          <a:p>
            <a:pPr>
              <a:buClrTx/>
              <a:buFontTx/>
              <a:buNone/>
            </a:pPr>
            <a:endParaRPr lang="en-US" altLang="en-US" sz="1600">
              <a:solidFill>
                <a:srgbClr val="FFFFFF"/>
              </a:solidFill>
              <a:latin typeface="Arial" panose="020B0604020202020204" pitchFamily="34" charset="0"/>
            </a:endParaRPr>
          </a:p>
          <a:p>
            <a:pPr>
              <a:buClrTx/>
              <a:buFontTx/>
              <a:buNone/>
            </a:pPr>
            <a:r>
              <a:rPr lang="en-US" altLang="en-US" sz="1400">
                <a:solidFill>
                  <a:srgbClr val="FFFFFF"/>
                </a:solidFill>
                <a:latin typeface="Arial" panose="020B0604020202020204" pitchFamily="34" charset="0"/>
              </a:rPr>
              <a:t>smitchel@us.ibm.com</a:t>
            </a:r>
          </a:p>
          <a:p>
            <a:pPr>
              <a:buClrTx/>
              <a:buFontTx/>
              <a:buNone/>
            </a:pPr>
            <a:r>
              <a:rPr lang="en-US" altLang="en-US" sz="1400">
                <a:solidFill>
                  <a:srgbClr val="FFFFFF"/>
                </a:solidFill>
                <a:latin typeface="Arial" panose="020B0604020202020204" pitchFamily="34" charset="0"/>
              </a:rPr>
              <a:t>Home Office – Sunapee, NH</a:t>
            </a:r>
          </a:p>
          <a:p>
            <a:pPr>
              <a:buClrTx/>
              <a:buFontTx/>
              <a:buNone/>
            </a:pPr>
            <a:r>
              <a:rPr lang="en-US" altLang="en-US" sz="1400">
                <a:solidFill>
                  <a:srgbClr val="FFFFFF"/>
                </a:solidFill>
                <a:latin typeface="Arial" panose="020B0604020202020204" pitchFamily="34" charset="0"/>
              </a:rPr>
              <a:t>603 763 1266</a:t>
            </a:r>
          </a:p>
        </p:txBody>
      </p:sp>
      <p:sp>
        <p:nvSpPr>
          <p:cNvPr id="4100" name="Rectangle 4"/>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9pPr>
          </a:lstStyle>
          <a:p>
            <a:pPr>
              <a:buClrTx/>
              <a:buFontTx/>
              <a:buNone/>
            </a:pPr>
            <a:r>
              <a:rPr lang="en-US" altLang="en-US" sz="2600" b="1">
                <a:solidFill>
                  <a:srgbClr val="33CCCC"/>
                </a:solidFill>
                <a:latin typeface="Arial Narrow" panose="020B0606020202030204" pitchFamily="34" charset="0"/>
                <a:ea typeface="Dotum" panose="020B0600000101010101" pitchFamily="34" charset="-127"/>
              </a:rPr>
              <a:t>Sue Mitchell</a:t>
            </a:r>
          </a:p>
        </p:txBody>
      </p:sp>
      <p:graphicFrame>
        <p:nvGraphicFramePr>
          <p:cNvPr id="4101" name="Group 5"/>
          <p:cNvGraphicFramePr>
            <a:graphicFrameLocks noGrp="1"/>
          </p:cNvGraphicFramePr>
          <p:nvPr/>
        </p:nvGraphicFramePr>
        <p:xfrm>
          <a:off x="4976813" y="122239"/>
          <a:ext cx="5516562" cy="6464301"/>
        </p:xfrm>
        <a:graphic>
          <a:graphicData uri="http://schemas.openxmlformats.org/drawingml/2006/table">
            <a:tbl>
              <a:tblPr/>
              <a:tblGrid>
                <a:gridCol w="2033587"/>
                <a:gridCol w="3482975"/>
              </a:tblGrid>
              <a:tr h="454025">
                <a:tc gridSpan="2">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3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0" i="0" u="none" strike="noStrike" cap="none" normalizeH="0" baseline="0" smtClean="0">
                          <a:ln>
                            <a:noFill/>
                          </a:ln>
                          <a:solidFill>
                            <a:srgbClr val="FFFFFF"/>
                          </a:solidFill>
                          <a:effectLst/>
                          <a:latin typeface="Arial" panose="020B0604020202020204" pitchFamily="34" charset="0"/>
                          <a:ea typeface="文泉驛等寬正黑" charset="0"/>
                          <a:cs typeface="文泉驛等寬正黑" charset="0"/>
                        </a:rPr>
                        <a:t>IBM FACTS</a:t>
                      </a:r>
                    </a:p>
                  </a:txBody>
                  <a:tcPr marL="90000" marR="90000" marT="59148" marB="46800" horzOverflow="overflow">
                    <a:lnL w="27360" cap="flat" cmpd="sng" algn="ctr">
                      <a:solidFill>
                        <a:srgbClr val="000000"/>
                      </a:solidFill>
                      <a:prstDash val="solid"/>
                      <a:round/>
                      <a:headEnd type="none" w="med" len="med"/>
                      <a:tailEnd type="none" w="med" len="med"/>
                    </a:lnL>
                    <a:lnR>
                      <a:noFill/>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006699"/>
                    </a:solidFill>
                  </a:tcPr>
                </a:tc>
                <a:tc hMerge="1">
                  <a:txBody>
                    <a:bodyPr/>
                    <a:lstStyle/>
                    <a:p>
                      <a:endParaRPr lang="en-US"/>
                    </a:p>
                  </a:txBody>
                  <a:tcPr/>
                </a:tc>
              </a:tr>
              <a:tr h="428625">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Years at IBM</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I worked for Cognos for 8 years before we were acquired by IBM in 2008</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1308100">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What does a Day In the Life look like for you in your job at IBM?</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Pinged via ST for urgent data/report request</a:t>
                      </a:r>
                    </a:p>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Research extracting data from multiple system and consolidate in data warehouse</a:t>
                      </a:r>
                    </a:p>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Research and design new reports to automate manual analyzes; facilitate analysts investigations; provide insight to our customers</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454025">
                <a:tc gridSpan="2">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3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0" i="0" u="none" strike="noStrike" cap="none" normalizeH="0" baseline="0" smtClean="0">
                          <a:ln>
                            <a:noFill/>
                          </a:ln>
                          <a:solidFill>
                            <a:srgbClr val="FFFFFF"/>
                          </a:solidFill>
                          <a:effectLst/>
                          <a:latin typeface="Arial" panose="020B0604020202020204" pitchFamily="34" charset="0"/>
                          <a:ea typeface="文泉驛等寬正黑" charset="0"/>
                          <a:cs typeface="文泉驛等寬正黑" charset="0"/>
                        </a:rPr>
                        <a:t>PERSONAL FACTS</a:t>
                      </a:r>
                    </a:p>
                  </a:txBody>
                  <a:tcPr marL="90000" marR="90000" marT="59148" marB="46800" anchor="ctr" horzOverflow="overflow">
                    <a:lnL w="27360" cap="flat" cmpd="sng" algn="ctr">
                      <a:solidFill>
                        <a:srgbClr val="000000"/>
                      </a:solidFill>
                      <a:prstDash val="solid"/>
                      <a:round/>
                      <a:headEnd type="none" w="med" len="med"/>
                      <a:tailEnd type="none" w="med" len="med"/>
                    </a:lnL>
                    <a:lnR>
                      <a:noFill/>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006699"/>
                    </a:solidFill>
                  </a:tcPr>
                </a:tc>
                <a:tc hMerge="1">
                  <a:txBody>
                    <a:bodyPr/>
                    <a:lstStyle/>
                    <a:p>
                      <a:endParaRPr lang="en-US"/>
                    </a:p>
                  </a:txBody>
                  <a:tcPr/>
                </a:tc>
              </a:tr>
              <a:tr h="441325">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Personal Hobbies</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15888" indent="-115888">
                        <a:spcBef>
                          <a:spcPts val="400"/>
                        </a:spcBef>
                        <a:buClr>
                          <a:srgbClr val="199B9B"/>
                        </a:buClr>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defRPr sz="1000">
                          <a:solidFill>
                            <a:srgbClr val="000000"/>
                          </a:solidFill>
                          <a:latin typeface="Arial" panose="020B0604020202020204" pitchFamily="34" charset="0"/>
                          <a:ea typeface="文泉驛等寬正黑" charset="0"/>
                          <a:cs typeface="文泉驛等寬正黑" charset="0"/>
                        </a:defRPr>
                      </a:lvl9pPr>
                    </a:lstStyle>
                    <a:p>
                      <a:pPr marL="115888" marR="0" lvl="0" indent="-115888"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115888" algn="l"/>
                          <a:tab pos="1030288" algn="l"/>
                          <a:tab pos="1944688" algn="l"/>
                          <a:tab pos="2859088" algn="l"/>
                          <a:tab pos="3773488" algn="l"/>
                          <a:tab pos="4687888" algn="l"/>
                          <a:tab pos="5602288" algn="l"/>
                          <a:tab pos="6516688" algn="l"/>
                          <a:tab pos="7431088" algn="l"/>
                          <a:tab pos="8345488" algn="l"/>
                          <a:tab pos="9259888" algn="l"/>
                          <a:tab pos="10174288"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Agility/herding with my dog; skiing and kayaking with the disabled</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490538">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Favorite Musician</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No specific preference, very eclectic – from opera to country to alternative</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1079500">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If you could do anything for a day, what would it be?</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Right now I actually feel that I am doing exactly what I want to be doing</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904875">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What are you passionate about?  </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Life</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903288">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Family or friends you would like to mention?</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My family is mainly still up in Canada, Eastern Townships of Quebec</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60" name="Rectangle 64"/>
          <p:cNvSpPr>
            <a:spLocks noChangeArrowheads="1"/>
          </p:cNvSpPr>
          <p:nvPr/>
        </p:nvSpPr>
        <p:spPr bwMode="auto">
          <a:xfrm>
            <a:off x="1762125" y="241300"/>
            <a:ext cx="2597150" cy="2501900"/>
          </a:xfrm>
          <a:prstGeom prst="rect">
            <a:avLst/>
          </a:prstGeom>
          <a:solidFill>
            <a:srgbClr val="006699"/>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9pPr>
          </a:lstStyle>
          <a:p>
            <a:pPr algn="ctr">
              <a:buClrTx/>
              <a:buFontTx/>
              <a:buNone/>
            </a:pPr>
            <a:r>
              <a:rPr lang="en-US" altLang="en-US" sz="2000">
                <a:solidFill>
                  <a:srgbClr val="FFFFFF"/>
                </a:solidFill>
                <a:latin typeface="Arial" panose="020B0604020202020204" pitchFamily="34" charset="0"/>
              </a:rPr>
              <a:t>Insert Pictures </a:t>
            </a:r>
          </a:p>
        </p:txBody>
      </p:sp>
      <p:pic>
        <p:nvPicPr>
          <p:cNvPr id="4161"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241301"/>
            <a:ext cx="2755900" cy="2593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801336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sp>
        <p:nvSpPr>
          <p:cNvPr id="1027" name="Rectangle 3"/>
          <p:cNvSpPr>
            <a:spLocks noChangeArrowheads="1"/>
          </p:cNvSpPr>
          <p:nvPr/>
        </p:nvSpPr>
        <p:spPr bwMode="auto">
          <a:xfrm>
            <a:off x="165735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1028"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Senior Consultant</a:t>
            </a:r>
          </a:p>
          <a:p>
            <a:pPr eaLnBrk="1" hangingPunct="1"/>
            <a:r>
              <a:rPr lang="en-US" altLang="en-US">
                <a:solidFill>
                  <a:schemeClr val="bg1"/>
                </a:solidFill>
              </a:rPr>
              <a:t>Workforce Transformation Solutions</a:t>
            </a:r>
          </a:p>
          <a:p>
            <a:pPr eaLnBrk="1" hangingPunct="1"/>
            <a:r>
              <a:rPr lang="en-US" altLang="en-US">
                <a:solidFill>
                  <a:schemeClr val="bg1"/>
                </a:solidFill>
              </a:rPr>
              <a:t>Global Business Services</a:t>
            </a:r>
          </a:p>
          <a:p>
            <a:pPr eaLnBrk="1" hangingPunct="1"/>
            <a:endParaRPr lang="en-US" altLang="en-US">
              <a:solidFill>
                <a:schemeClr val="bg1"/>
              </a:solidFill>
            </a:endParaRPr>
          </a:p>
          <a:p>
            <a:pPr eaLnBrk="1" hangingPunct="1"/>
            <a:r>
              <a:rPr lang="en-US" altLang="en-US" sz="1400">
                <a:solidFill>
                  <a:schemeClr val="bg1"/>
                </a:solidFill>
              </a:rPr>
              <a:t>Brittany.Thompson@us.ibm.com</a:t>
            </a:r>
          </a:p>
          <a:p>
            <a:pPr eaLnBrk="1" hangingPunct="1"/>
            <a:r>
              <a:rPr lang="en-US" altLang="en-US" sz="1400">
                <a:solidFill>
                  <a:schemeClr val="bg1"/>
                </a:solidFill>
              </a:rPr>
              <a:t>Washington, D.C.</a:t>
            </a:r>
          </a:p>
          <a:p>
            <a:pPr eaLnBrk="1" hangingPunct="1"/>
            <a:r>
              <a:rPr lang="en-US" altLang="zh-CN" sz="1400">
                <a:solidFill>
                  <a:schemeClr val="bg1"/>
                </a:solidFill>
                <a:ea typeface="SimSun" panose="02010600030101010101" pitchFamily="2" charset="-122"/>
              </a:rPr>
              <a:t>404-455-5528</a:t>
            </a:r>
          </a:p>
        </p:txBody>
      </p:sp>
      <p:sp>
        <p:nvSpPr>
          <p:cNvPr id="1029"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Brittany Thompson</a:t>
            </a:r>
          </a:p>
        </p:txBody>
      </p:sp>
      <p:graphicFrame>
        <p:nvGraphicFramePr>
          <p:cNvPr id="115865" name="Group 153"/>
          <p:cNvGraphicFramePr>
            <a:graphicFrameLocks noGrp="1"/>
          </p:cNvGraphicFramePr>
          <p:nvPr/>
        </p:nvGraphicFramePr>
        <p:xfrm>
          <a:off x="4976814" y="122238"/>
          <a:ext cx="5514975" cy="6426200"/>
        </p:xfrm>
        <a:graphic>
          <a:graphicData uri="http://schemas.openxmlformats.org/drawingml/2006/table">
            <a:tbl>
              <a:tblPr/>
              <a:tblGrid>
                <a:gridCol w="2033587"/>
                <a:gridCol w="3481388"/>
              </a:tblGrid>
              <a:tr h="454060">
                <a:tc gridSpan="2">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400" b="0" i="0" u="none" strike="noStrike" cap="none" normalizeH="0" baseline="0" dirty="0" smtClean="0">
                          <a:ln>
                            <a:noFill/>
                          </a:ln>
                          <a:solidFill>
                            <a:schemeClr val="bg1"/>
                          </a:solidFill>
                          <a:effectLst/>
                          <a:latin typeface="Arial" charset="0"/>
                        </a:rPr>
                        <a:t>IBM FACTS</a:t>
                      </a:r>
                    </a:p>
                  </a:txBody>
                  <a:tcPr marT="45724" marB="4572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307">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Years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4.5 Years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323">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What does a Day In the Life look like for you in your job at IBM?</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My project work takes up the majority of my day. Usually, I am asked to create strategies (marketing, business process, communications, etc.) or other work products for my clients. I participate in a lot of meetings and conference calls, both internally and with the client. Other than project work, I also work on business development (e.g., proposals) and mentor other IBMers.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60">
                <a:tc gridSpan="2">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400" b="0" i="0" u="none" strike="noStrike" cap="none" normalizeH="0" baseline="0" dirty="0" smtClean="0">
                          <a:ln>
                            <a:noFill/>
                          </a:ln>
                          <a:solidFill>
                            <a:schemeClr val="bg1"/>
                          </a:solidFill>
                          <a:effectLst/>
                          <a:latin typeface="Arial" charset="0"/>
                        </a:rPr>
                        <a:t>PERSONAL FACTS</a:t>
                      </a:r>
                    </a:p>
                  </a:txBody>
                  <a:tcPr marT="45724" marB="45724"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862650">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Personal Hobbies</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altLang="en-US" sz="1100" b="1" i="0" u="none" strike="noStrike" cap="none" normalizeH="0" baseline="0" dirty="0" smtClean="0">
                          <a:ln>
                            <a:noFill/>
                          </a:ln>
                          <a:solidFill>
                            <a:schemeClr val="accent1"/>
                          </a:solidFill>
                          <a:effectLst/>
                          <a:latin typeface="Arial" charset="0"/>
                        </a:rPr>
                        <a:t>Singing with the Congressional Chorus</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altLang="en-US" sz="1100" b="1" i="0" u="none" strike="noStrike" cap="none" normalizeH="0" baseline="0" dirty="0" smtClean="0">
                          <a:ln>
                            <a:noFill/>
                          </a:ln>
                          <a:solidFill>
                            <a:schemeClr val="accent1"/>
                          </a:solidFill>
                          <a:effectLst/>
                          <a:latin typeface="Arial" charset="0"/>
                        </a:rPr>
                        <a:t>Traveling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altLang="en-US" sz="1100" b="1" i="0" u="none" strike="noStrike" cap="none" normalizeH="0" baseline="0" dirty="0" smtClean="0">
                          <a:ln>
                            <a:noFill/>
                          </a:ln>
                          <a:solidFill>
                            <a:schemeClr val="accent1"/>
                          </a:solidFill>
                          <a:effectLst/>
                          <a:latin typeface="Arial" charset="0"/>
                        </a:rPr>
                        <a:t>Reading</a:t>
                      </a:r>
                    </a:p>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altLang="en-US" sz="1100" b="1" i="0" u="none" strike="noStrike" cap="none" normalizeH="0" baseline="0" dirty="0" smtClean="0">
                          <a:ln>
                            <a:noFill/>
                          </a:ln>
                          <a:solidFill>
                            <a:schemeClr val="accent1"/>
                          </a:solidFill>
                          <a:effectLst/>
                          <a:latin typeface="Arial" charset="0"/>
                        </a:rPr>
                        <a:t>Catching up on TV (House of Cards, Scandal)</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76">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Favorite Musician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 have several! I like Jill Scott, Ella Fitzgerald, The Beatles, and Michael Jackson, to name a few.</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52">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If you could do anything for a day, what would it be?</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 would travel somewhere I’d never been, immerse myself in the culture, and learn a few words from their language.</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195">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What are you passionate about?  </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 am passionate about my family. </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677">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dirty="0" smtClean="0">
                          <a:ln>
                            <a:noFill/>
                          </a:ln>
                          <a:solidFill>
                            <a:schemeClr val="tx1"/>
                          </a:solidFill>
                          <a:effectLst/>
                          <a:latin typeface="Arial" charset="0"/>
                        </a:rPr>
                        <a:t>Family or friends you would like to mention?</a:t>
                      </a:r>
                    </a:p>
                  </a:txBody>
                  <a:tcPr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I’m an only child, but I have a very large extended family.  Lots of aunts, uncles, and cousins! My parents also live nearby.</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6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126" y="650875"/>
            <a:ext cx="178117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184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514475" y="9525"/>
            <a:ext cx="3271838" cy="6858000"/>
          </a:xfrm>
          <a:prstGeom prst="rect">
            <a:avLst/>
          </a:prstGeom>
          <a:solidFill>
            <a:srgbClr val="0066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2" name="Rectangle 2"/>
          <p:cNvSpPr>
            <a:spLocks noChangeArrowheads="1"/>
          </p:cNvSpPr>
          <p:nvPr/>
        </p:nvSpPr>
        <p:spPr bwMode="auto">
          <a:xfrm>
            <a:off x="165735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3" name="Rectangle 3"/>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Rectangle 4"/>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aphicFrame>
        <p:nvGraphicFramePr>
          <p:cNvPr id="5125" name="Group 5"/>
          <p:cNvGraphicFramePr>
            <a:graphicFrameLocks noGrp="1"/>
          </p:cNvGraphicFramePr>
          <p:nvPr/>
        </p:nvGraphicFramePr>
        <p:xfrm>
          <a:off x="4976813" y="122238"/>
          <a:ext cx="5516562" cy="6480176"/>
        </p:xfrm>
        <a:graphic>
          <a:graphicData uri="http://schemas.openxmlformats.org/drawingml/2006/table">
            <a:tbl>
              <a:tblPr/>
              <a:tblGrid>
                <a:gridCol w="2033587"/>
                <a:gridCol w="3482975"/>
              </a:tblGrid>
              <a:tr h="693738">
                <a:tc gridSpan="2">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3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400" b="0" i="0" u="none" strike="noStrike" cap="none" normalizeH="0" baseline="0" smtClean="0">
                          <a:ln>
                            <a:noFill/>
                          </a:ln>
                          <a:solidFill>
                            <a:srgbClr val="FFFFFF"/>
                          </a:solidFill>
                          <a:effectLst/>
                          <a:latin typeface="Arial" panose="020B0604020202020204" pitchFamily="34" charset="0"/>
                          <a:ea typeface="文泉驛等寬正黑" charset="0"/>
                          <a:cs typeface="文泉驛等寬正黑" charset="0"/>
                        </a:rPr>
                        <a:t>CSC-RELATED FACTS</a:t>
                      </a:r>
                    </a:p>
                  </a:txBody>
                  <a:tcPr marL="90000" marR="90000" marT="59148" marB="46800" anchor="ctr" horzOverflow="overflow">
                    <a:lnL w="27360" cap="flat" cmpd="sng" algn="ctr">
                      <a:solidFill>
                        <a:srgbClr val="000000"/>
                      </a:solidFill>
                      <a:prstDash val="solid"/>
                      <a:round/>
                      <a:headEnd type="none" w="med" len="med"/>
                      <a:tailEnd type="none" w="med" len="med"/>
                    </a:lnL>
                    <a:lnR>
                      <a:noFill/>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006699"/>
                    </a:solidFill>
                  </a:tcPr>
                </a:tc>
                <a:tc hMerge="1">
                  <a:txBody>
                    <a:bodyPr/>
                    <a:lstStyle/>
                    <a:p>
                      <a:endParaRPr lang="en-US"/>
                    </a:p>
                  </a:txBody>
                  <a:tcPr/>
                </a:tc>
              </a:tr>
              <a:tr h="1441450">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Why did you apply for the CSC?</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I am at the stage of my life where I have more flexibility and the desire to give back to the world. As soon as I heard about the program I knew I wanted to be involved, do some good and travel to a foreign country again.</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1398588">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What are your goals for our CSC experience?</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Learn and live in a new culture while making a difference to the organization to which we are assigned.</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1295400">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What are your professional strengths &amp; weaknesses?</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I have strong analytical skills and can see many sides to a situation, it does make it somewhat difficult at times to make a decision.</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r>
              <a:tr h="1651000">
                <a:tc>
                  <a:txBody>
                    <a:bodyPr/>
                    <a:lstStyle>
                      <a:lvl1pPr>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1" u="none" strike="noStrike" cap="none" normalizeH="0" baseline="0" smtClean="0">
                          <a:ln>
                            <a:noFill/>
                          </a:ln>
                          <a:solidFill>
                            <a:srgbClr val="000000"/>
                          </a:solidFill>
                          <a:effectLst/>
                          <a:latin typeface="Arial" panose="020B0604020202020204" pitchFamily="34" charset="0"/>
                          <a:ea typeface="文泉驛等寬正黑" charset="0"/>
                          <a:cs typeface="文泉驛等寬正黑" charset="0"/>
                        </a:rPr>
                        <a:t>Anything else we should know about you?  Fun fact?</a:t>
                      </a:r>
                    </a:p>
                  </a:txBody>
                  <a:tcPr marL="90000" marR="90000" marT="56502" marB="46800" anchor="ctr"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c>
                  <a:txBody>
                    <a:bodyPr/>
                    <a:lstStyle>
                      <a:lvl1pPr marL="166688" indent="-166688">
                        <a:spcBef>
                          <a:spcPts val="4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panose="020B0604020202020204" pitchFamily="34" charset="0"/>
                          <a:ea typeface="文泉驛等寬正黑" charset="0"/>
                          <a:cs typeface="文泉驛等寬正黑" charset="0"/>
                        </a:defRPr>
                      </a:lvl1pPr>
                      <a:lvl2pPr marL="627063" indent="-169863">
                        <a:spcBef>
                          <a:spcPts val="35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文泉驛等寬正黑" charset="0"/>
                          <a:cs typeface="文泉驛等寬正黑" charset="0"/>
                        </a:defRPr>
                      </a:lvl2pPr>
                      <a:lvl3pPr marL="1084263" indent="-169863">
                        <a:spcBef>
                          <a:spcPts val="300"/>
                        </a:spcBef>
                        <a:buClr>
                          <a:srgbClr val="199B9B"/>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3pPr>
                      <a:lvl4pPr marL="1541463" indent="-169863">
                        <a:spcBef>
                          <a:spcPts val="300"/>
                        </a:spcBef>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4pPr>
                      <a:lvl5pPr marL="1998663" indent="-169863">
                        <a:spcBef>
                          <a:spcPts val="300"/>
                        </a:spcBef>
                        <a:buClr>
                          <a:srgbClr val="006699"/>
                        </a:buClr>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5pPr>
                      <a:lvl6pPr marL="24558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6pPr>
                      <a:lvl7pPr marL="29130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7pPr>
                      <a:lvl8pPr marL="33702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8pPr>
                      <a:lvl9pPr marL="3827463" indent="-169863" defTabSz="457200" fontAlgn="base">
                        <a:spcBef>
                          <a:spcPts val="300"/>
                        </a:spcBef>
                        <a:spcAft>
                          <a:spcPct val="0"/>
                        </a:spcAft>
                        <a:buClr>
                          <a:srgbClr val="006699"/>
                        </a:buClr>
                        <a:buSzPct val="100000"/>
                        <a:buFont typeface="Wingdings" panose="05000000000000000000" pitchFamily="2" charset="2"/>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panose="020B0604020202020204" pitchFamily="34" charset="0"/>
                          <a:ea typeface="文泉驛等寬正黑" charset="0"/>
                          <a:cs typeface="文泉驛等寬正黑" charset="0"/>
                        </a:defRPr>
                      </a:lvl9pPr>
                    </a:lstStyle>
                    <a:p>
                      <a:pPr marL="0" marR="0" lvl="0" indent="0" algn="l" defTabSz="457200" rtl="0" eaLnBrk="1" fontAlgn="base" latinLnBrk="0" hangingPunct="1">
                        <a:lnSpc>
                          <a:spcPct val="93000"/>
                        </a:lnSpc>
                        <a:spcBef>
                          <a:spcPts val="275"/>
                        </a:spcBef>
                        <a:spcAft>
                          <a:spcPct val="0"/>
                        </a:spcAft>
                        <a:buClr>
                          <a:srgbClr val="199B9B"/>
                        </a:buClr>
                        <a:buSzPct val="100000"/>
                        <a:buFont typeface="Wingdings" panose="05000000000000000000"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Technically</a:t>
                      </a:r>
                      <a:r>
                        <a:rPr kumimoji="0" lang="en-US" altLang="en-US" sz="2400" b="0" i="0" u="none" strike="noStrike" cap="none" normalizeH="0" baseline="0" smtClean="0">
                          <a:ln>
                            <a:noFill/>
                          </a:ln>
                          <a:solidFill>
                            <a:srgbClr val="000000"/>
                          </a:solidFill>
                          <a:effectLst/>
                          <a:latin typeface="Times New Roman" panose="02020603050405020304" pitchFamily="18" charset="0"/>
                          <a:ea typeface="文泉驛等寬正黑" charset="0"/>
                          <a:cs typeface="文泉驛等寬正黑" charset="0"/>
                        </a:rPr>
                        <a:t> </a:t>
                      </a:r>
                      <a:r>
                        <a:rPr kumimoji="0" lang="en-US" altLang="en-US" sz="1100" b="1" i="0" u="none" strike="noStrike" cap="none" normalizeH="0" baseline="0" smtClean="0">
                          <a:ln>
                            <a:noFill/>
                          </a:ln>
                          <a:solidFill>
                            <a:srgbClr val="006699"/>
                          </a:solidFill>
                          <a:effectLst/>
                          <a:latin typeface="Arial" panose="020B0604020202020204" pitchFamily="34" charset="0"/>
                          <a:ea typeface="文泉驛等寬正黑" charset="0"/>
                          <a:cs typeface="文泉驛等寬正黑" charset="0"/>
                        </a:rPr>
                        <a:t>I am now on my 6th career: teacher, retail sales, climber, programmer, software trainer, now a developer/consultant</a:t>
                      </a:r>
                    </a:p>
                  </a:txBody>
                  <a:tcPr marL="90000" marR="90000" marT="56502" marB="46800" anchor="ctr"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59" name="Rectangle 39"/>
          <p:cNvSpPr>
            <a:spLocks noChangeArrowheads="1"/>
          </p:cNvSpPr>
          <p:nvPr/>
        </p:nvSpPr>
        <p:spPr bwMode="auto">
          <a:xfrm>
            <a:off x="1616075" y="241300"/>
            <a:ext cx="3017838" cy="6269038"/>
          </a:xfrm>
          <a:prstGeom prst="rect">
            <a:avLst/>
          </a:prstGeom>
          <a:solidFill>
            <a:srgbClr val="006699"/>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文泉驛等寬正黑" charset="0"/>
                <a:cs typeface="文泉驛等寬正黑" charset="0"/>
              </a:defRPr>
            </a:lvl9pPr>
          </a:lstStyle>
          <a:p>
            <a:pPr algn="ctr">
              <a:buClrTx/>
              <a:buFontTx/>
              <a:buNone/>
            </a:pPr>
            <a:r>
              <a:rPr lang="en-US" altLang="en-US" sz="2000">
                <a:solidFill>
                  <a:srgbClr val="FFFFFF"/>
                </a:solidFill>
                <a:latin typeface="Arial" panose="020B0604020202020204" pitchFamily="34" charset="0"/>
              </a:rPr>
              <a:t>More Pictures </a:t>
            </a:r>
          </a:p>
        </p:txBody>
      </p:sp>
      <p:pic>
        <p:nvPicPr>
          <p:cNvPr id="5160"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075" y="242889"/>
            <a:ext cx="3017838" cy="2003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61"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6075" y="2247901"/>
            <a:ext cx="3017838" cy="1998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62" name="Picture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075" y="4246564"/>
            <a:ext cx="3017838" cy="2263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2931256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en-US" altLang="en-US"/>
          </a:p>
        </p:txBody>
      </p:sp>
      <p:pic>
        <p:nvPicPr>
          <p:cNvPr id="2051" name="Picture 8"/>
          <p:cNvPicPr>
            <a:picLocks noChangeAspect="1"/>
          </p:cNvPicPr>
          <p:nvPr/>
        </p:nvPicPr>
        <p:blipFill>
          <a:blip r:embed="rId2">
            <a:extLst>
              <a:ext uri="{28A0092B-C50C-407E-A947-70E740481C1C}">
                <a14:useLocalDpi xmlns:a14="http://schemas.microsoft.com/office/drawing/2010/main" val="0"/>
              </a:ext>
            </a:extLst>
          </a:blip>
          <a:srcRect t="20340" b="40952"/>
          <a:stretch>
            <a:fillRect/>
          </a:stretch>
        </p:blipFill>
        <p:spPr bwMode="auto">
          <a:xfrm>
            <a:off x="3022601" y="2867025"/>
            <a:ext cx="1635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p:nvSpPr>
        <p:spPr bwMode="auto">
          <a:xfrm>
            <a:off x="1657351"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en-US" altLang="en-US"/>
          </a:p>
        </p:txBody>
      </p:sp>
      <p:sp>
        <p:nvSpPr>
          <p:cNvPr id="2053" name="Rectangle 5"/>
          <p:cNvSpPr>
            <a:spLocks noChangeArrowheads="1"/>
          </p:cNvSpPr>
          <p:nvPr/>
        </p:nvSpPr>
        <p:spPr bwMode="auto">
          <a:xfrm>
            <a:off x="1752601" y="4232275"/>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Brittany Thompson</a:t>
            </a:r>
          </a:p>
        </p:txBody>
      </p:sp>
      <p:graphicFrame>
        <p:nvGraphicFramePr>
          <p:cNvPr id="116786" name="Group 50"/>
          <p:cNvGraphicFramePr>
            <a:graphicFrameLocks noGrp="1"/>
          </p:cNvGraphicFramePr>
          <p:nvPr/>
        </p:nvGraphicFramePr>
        <p:xfrm>
          <a:off x="4976814" y="122238"/>
          <a:ext cx="5514975" cy="6642294"/>
        </p:xfrm>
        <a:graphic>
          <a:graphicData uri="http://schemas.openxmlformats.org/drawingml/2006/table">
            <a:tbl>
              <a:tblPr/>
              <a:tblGrid>
                <a:gridCol w="2033587"/>
                <a:gridCol w="3481388"/>
              </a:tblGrid>
              <a:tr h="693705">
                <a:tc gridSpan="2">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400" b="0" i="0" u="none" strike="noStrike" cap="none" normalizeH="0" baseline="0" dirty="0" smtClean="0">
                          <a:ln>
                            <a:noFill/>
                          </a:ln>
                          <a:solidFill>
                            <a:schemeClr val="bg1"/>
                          </a:solidFill>
                          <a:effectLst/>
                          <a:latin typeface="Arial" charset="0"/>
                        </a:rPr>
                        <a:t>CSC-RELATED FACTS</a:t>
                      </a:r>
                    </a:p>
                  </a:txBody>
                  <a:tcPr marT="45718" marB="45718"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097227">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Why did you apply for the CSC?</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 have always been passionate about foreign service, and I admire that IBM has a program to support business and development in emerging markets. I believed I could contribute to the program, while also benefitting from the experience, professionally and personally.</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66597">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What are your goals for our CSC experience?</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171450" marR="0" lvl="0" indent="-171450" algn="l" defTabSz="914400" rtl="0" eaLnBrk="1" fontAlgn="base" latinLnBrk="0" hangingPunct="1">
                        <a:lnSpc>
                          <a:spcPct val="100000"/>
                        </a:lnSpc>
                        <a:spcBef>
                          <a:spcPct val="20000"/>
                        </a:spcBef>
                        <a:spcAft>
                          <a:spcPct val="0"/>
                        </a:spcAft>
                        <a:buClr>
                          <a:schemeClr val="tx2"/>
                        </a:buClr>
                        <a:buSzTx/>
                        <a:buFont typeface="Arial" panose="020B0604020202020204" pitchFamily="34" charset="0"/>
                        <a:buChar char="•"/>
                        <a:tabLst/>
                      </a:pPr>
                      <a:r>
                        <a:rPr kumimoji="0" lang="en-US" altLang="en-US" sz="1100" b="1" i="0" u="none" strike="noStrike" cap="none" normalizeH="0" baseline="0" dirty="0" smtClean="0">
                          <a:ln>
                            <a:noFill/>
                          </a:ln>
                          <a:solidFill>
                            <a:schemeClr val="accent1"/>
                          </a:solidFill>
                          <a:effectLst/>
                          <a:latin typeface="Arial" charset="0"/>
                        </a:rPr>
                        <a:t>Work closely with NGO and locals to learn their business challenges and goals</a:t>
                      </a:r>
                    </a:p>
                    <a:p>
                      <a:pPr marL="171450" marR="0" lvl="0" indent="-171450" algn="l" defTabSz="914400" rtl="0" eaLnBrk="1" fontAlgn="base" latinLnBrk="0" hangingPunct="1">
                        <a:lnSpc>
                          <a:spcPct val="100000"/>
                        </a:lnSpc>
                        <a:spcBef>
                          <a:spcPct val="20000"/>
                        </a:spcBef>
                        <a:spcAft>
                          <a:spcPct val="0"/>
                        </a:spcAft>
                        <a:buClr>
                          <a:schemeClr val="tx2"/>
                        </a:buClr>
                        <a:buSzTx/>
                        <a:buFont typeface="Arial" panose="020B0604020202020204" pitchFamily="34" charset="0"/>
                        <a:buChar char="•"/>
                        <a:tabLst/>
                      </a:pPr>
                      <a:r>
                        <a:rPr kumimoji="0" lang="en-US" altLang="en-US" sz="1100" b="1" i="0" u="none" strike="noStrike" cap="none" normalizeH="0" baseline="0" dirty="0" smtClean="0">
                          <a:ln>
                            <a:noFill/>
                          </a:ln>
                          <a:solidFill>
                            <a:schemeClr val="accent1"/>
                          </a:solidFill>
                          <a:effectLst/>
                          <a:latin typeface="Arial" charset="0"/>
                        </a:rPr>
                        <a:t>Develop meaningful relationships with our team</a:t>
                      </a:r>
                    </a:p>
                    <a:p>
                      <a:pPr marL="171450" marR="0" lvl="0" indent="-171450" algn="l" defTabSz="914400" rtl="0" eaLnBrk="1" fontAlgn="base" latinLnBrk="0" hangingPunct="1">
                        <a:lnSpc>
                          <a:spcPct val="100000"/>
                        </a:lnSpc>
                        <a:spcBef>
                          <a:spcPct val="20000"/>
                        </a:spcBef>
                        <a:spcAft>
                          <a:spcPct val="0"/>
                        </a:spcAft>
                        <a:buClr>
                          <a:schemeClr val="tx2"/>
                        </a:buClr>
                        <a:buSzTx/>
                        <a:buFont typeface="Arial" panose="020B0604020202020204" pitchFamily="34" charset="0"/>
                        <a:buChar char="•"/>
                        <a:tabLst/>
                      </a:pPr>
                      <a:r>
                        <a:rPr kumimoji="0" lang="en-US" altLang="en-US" sz="1100" b="1" i="0" u="none" strike="noStrike" cap="none" normalizeH="0" baseline="0" dirty="0" smtClean="0">
                          <a:ln>
                            <a:noFill/>
                          </a:ln>
                          <a:solidFill>
                            <a:schemeClr val="accent1"/>
                          </a:solidFill>
                          <a:effectLst/>
                          <a:latin typeface="Arial" charset="0"/>
                        </a:rPr>
                        <a:t>Develop my personal skills (particularly leadership)</a:t>
                      </a:r>
                    </a:p>
                    <a:p>
                      <a:pPr marL="171450" marR="0" lvl="0" indent="-171450" algn="l" defTabSz="914400" rtl="0" eaLnBrk="1" fontAlgn="base" latinLnBrk="0" hangingPunct="1">
                        <a:lnSpc>
                          <a:spcPct val="100000"/>
                        </a:lnSpc>
                        <a:spcBef>
                          <a:spcPct val="20000"/>
                        </a:spcBef>
                        <a:spcAft>
                          <a:spcPct val="0"/>
                        </a:spcAft>
                        <a:buClr>
                          <a:schemeClr val="tx2"/>
                        </a:buClr>
                        <a:buSzTx/>
                        <a:buFont typeface="Arial" panose="020B0604020202020204" pitchFamily="34" charset="0"/>
                        <a:buChar char="•"/>
                        <a:tabLst/>
                      </a:pPr>
                      <a:r>
                        <a:rPr kumimoji="0" lang="en-US" altLang="en-US" sz="1100" b="1" i="0" u="none" strike="noStrike" cap="none" normalizeH="0" baseline="0" dirty="0" smtClean="0">
                          <a:ln>
                            <a:noFill/>
                          </a:ln>
                          <a:solidFill>
                            <a:schemeClr val="accent1"/>
                          </a:solidFill>
                          <a:effectLst/>
                          <a:latin typeface="Arial" charset="0"/>
                        </a:rPr>
                        <a:t>Immerse myself in Moroccan culture</a:t>
                      </a:r>
                    </a:p>
                    <a:p>
                      <a:pPr marL="171450" marR="0" lvl="0" indent="-171450" algn="l" defTabSz="914400" rtl="0" eaLnBrk="1" fontAlgn="base" latinLnBrk="0" hangingPunct="1">
                        <a:lnSpc>
                          <a:spcPct val="100000"/>
                        </a:lnSpc>
                        <a:spcBef>
                          <a:spcPct val="20000"/>
                        </a:spcBef>
                        <a:spcAft>
                          <a:spcPct val="0"/>
                        </a:spcAft>
                        <a:buClr>
                          <a:schemeClr val="tx2"/>
                        </a:buClr>
                        <a:buSzTx/>
                        <a:buFont typeface="Arial" panose="020B0604020202020204" pitchFamily="34" charset="0"/>
                        <a:buChar char="•"/>
                        <a:tabLst/>
                      </a:pPr>
                      <a:r>
                        <a:rPr kumimoji="0" lang="en-US" altLang="en-US" sz="1100" b="1" i="0" u="none" strike="noStrike" cap="none" normalizeH="0" baseline="0" dirty="0" smtClean="0">
                          <a:ln>
                            <a:noFill/>
                          </a:ln>
                          <a:solidFill>
                            <a:schemeClr val="accent1"/>
                          </a:solidFill>
                          <a:effectLst/>
                          <a:latin typeface="Arial" charset="0"/>
                        </a:rPr>
                        <a:t>Practice my professional French</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3650">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What are your professional strengths &amp; weaknesses?</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Strengths: I have strong communications skills, and I am good at creating and maintaining relationships with my teammates and the client. I tend to see both sides of an argument or idea, and I can rationalize the best solution for a situation.</a:t>
                      </a:r>
                    </a:p>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Weaknesses: I do not have much experience leading large teams. I occasionally procrastinate, though I always get the job done.</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0921">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1" u="none" strike="noStrike" cap="none" normalizeH="0" baseline="0" smtClean="0">
                          <a:ln>
                            <a:noFill/>
                          </a:ln>
                          <a:solidFill>
                            <a:schemeClr val="tx1"/>
                          </a:solidFill>
                          <a:effectLst/>
                          <a:latin typeface="Arial" charset="0"/>
                        </a:rPr>
                        <a:t>Anything else we should know about you?  Fun fact?</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itchFamily="2" charset="2"/>
                        <a:defRPr sz="1400">
                          <a:solidFill>
                            <a:schemeClr val="tx1"/>
                          </a:solidFill>
                          <a:latin typeface="Arial" charset="0"/>
                        </a:defRPr>
                      </a:lvl1pPr>
                      <a:lvl2pPr>
                        <a:spcBef>
                          <a:spcPct val="20000"/>
                        </a:spcBef>
                        <a:buClr>
                          <a:schemeClr val="tx1"/>
                        </a:buClr>
                        <a:buFont typeface="Arial" charset="0"/>
                        <a:defRPr sz="1200">
                          <a:solidFill>
                            <a:schemeClr val="tx1"/>
                          </a:solidFill>
                          <a:latin typeface="Arial" charset="0"/>
                        </a:defRPr>
                      </a:lvl2pPr>
                      <a:lvl3pPr>
                        <a:spcBef>
                          <a:spcPct val="20000"/>
                        </a:spcBef>
                        <a:buClr>
                          <a:schemeClr val="tx2"/>
                        </a:buClr>
                        <a:buFont typeface="Wingdings" pitchFamily="2" charset="2"/>
                        <a:defRPr sz="1000">
                          <a:solidFill>
                            <a:schemeClr val="tx1"/>
                          </a:solidFill>
                          <a:latin typeface="Arial" charset="0"/>
                        </a:defRPr>
                      </a:lvl3pPr>
                      <a:lvl4pPr>
                        <a:spcBef>
                          <a:spcPct val="20000"/>
                        </a:spcBef>
                        <a:buClr>
                          <a:schemeClr val="tx1"/>
                        </a:buClr>
                        <a:buFont typeface="Arial" charset="0"/>
                        <a:defRPr sz="1000">
                          <a:solidFill>
                            <a:schemeClr val="tx1"/>
                          </a:solidFill>
                          <a:latin typeface="Arial" charset="0"/>
                        </a:defRPr>
                      </a:lvl4pPr>
                      <a:lvl5pPr>
                        <a:spcBef>
                          <a:spcPct val="20000"/>
                        </a:spcBef>
                        <a:buClr>
                          <a:schemeClr val="accent1"/>
                        </a:buClr>
                        <a:buFont typeface="Wingdings" pitchFamily="2" charset="2"/>
                        <a:defRPr sz="1000">
                          <a:solidFill>
                            <a:schemeClr val="tx1"/>
                          </a:solidFill>
                          <a:latin typeface="Arial" charset="0"/>
                        </a:defRPr>
                      </a:lvl5pPr>
                      <a:lvl6pPr fontAlgn="base">
                        <a:spcBef>
                          <a:spcPct val="20000"/>
                        </a:spcBef>
                        <a:spcAft>
                          <a:spcPct val="0"/>
                        </a:spcAft>
                        <a:buClr>
                          <a:schemeClr val="accent1"/>
                        </a:buClr>
                        <a:buFont typeface="Wingdings" pitchFamily="2" charset="2"/>
                        <a:defRPr sz="1000">
                          <a:solidFill>
                            <a:schemeClr val="tx1"/>
                          </a:solidFill>
                          <a:latin typeface="Arial" charset="0"/>
                        </a:defRPr>
                      </a:lvl6pPr>
                      <a:lvl7pPr fontAlgn="base">
                        <a:spcBef>
                          <a:spcPct val="20000"/>
                        </a:spcBef>
                        <a:spcAft>
                          <a:spcPct val="0"/>
                        </a:spcAft>
                        <a:buClr>
                          <a:schemeClr val="accent1"/>
                        </a:buClr>
                        <a:buFont typeface="Wingdings" pitchFamily="2" charset="2"/>
                        <a:defRPr sz="1000">
                          <a:solidFill>
                            <a:schemeClr val="tx1"/>
                          </a:solidFill>
                          <a:latin typeface="Arial" charset="0"/>
                        </a:defRPr>
                      </a:lvl7pPr>
                      <a:lvl8pPr fontAlgn="base">
                        <a:spcBef>
                          <a:spcPct val="20000"/>
                        </a:spcBef>
                        <a:spcAft>
                          <a:spcPct val="0"/>
                        </a:spcAft>
                        <a:buClr>
                          <a:schemeClr val="accent1"/>
                        </a:buClr>
                        <a:buFont typeface="Wingdings" pitchFamily="2" charset="2"/>
                        <a:defRPr sz="1000">
                          <a:solidFill>
                            <a:schemeClr val="tx1"/>
                          </a:solidFill>
                          <a:latin typeface="Arial" charset="0"/>
                        </a:defRPr>
                      </a:lvl8pPr>
                      <a:lvl9pPr fontAlgn="base">
                        <a:spcBef>
                          <a:spcPct val="20000"/>
                        </a:spcBef>
                        <a:spcAft>
                          <a:spcPct val="0"/>
                        </a:spcAft>
                        <a:buClr>
                          <a:schemeClr val="accent1"/>
                        </a:buClr>
                        <a:buFont typeface="Wingdings" pitchFamily="2" charset="2"/>
                        <a:defRPr sz="1000">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altLang="en-US" sz="1100" b="1" i="0" u="none" strike="noStrike" cap="none" normalizeH="0" baseline="0" dirty="0" smtClean="0">
                          <a:ln>
                            <a:noFill/>
                          </a:ln>
                          <a:solidFill>
                            <a:schemeClr val="accent1"/>
                          </a:solidFill>
                          <a:effectLst/>
                          <a:latin typeface="Arial" charset="0"/>
                        </a:rPr>
                        <a:t>I have a cat, </a:t>
                      </a:r>
                      <a:r>
                        <a:rPr kumimoji="0" lang="en-US" altLang="en-US" sz="1100" b="1" i="0" u="none" strike="noStrike" cap="none" normalizeH="0" baseline="0" dirty="0" err="1" smtClean="0">
                          <a:ln>
                            <a:noFill/>
                          </a:ln>
                          <a:solidFill>
                            <a:schemeClr val="accent1"/>
                          </a:solidFill>
                          <a:effectLst/>
                          <a:latin typeface="Arial" charset="0"/>
                        </a:rPr>
                        <a:t>Caillou</a:t>
                      </a:r>
                      <a:r>
                        <a:rPr kumimoji="0" lang="en-US" altLang="en-US" sz="1100" b="1" i="0" u="none" strike="noStrike" cap="none" normalizeH="0" baseline="0" dirty="0" smtClean="0">
                          <a:ln>
                            <a:noFill/>
                          </a:ln>
                          <a:solidFill>
                            <a:schemeClr val="accent1"/>
                          </a:solidFill>
                          <a:effectLst/>
                          <a:latin typeface="Arial" charset="0"/>
                        </a:rPr>
                        <a:t>, who is French! I adopted him when I studied abroad in France.</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73" name="Rectangle 4"/>
          <p:cNvSpPr>
            <a:spLocks noChangeArrowheads="1"/>
          </p:cNvSpPr>
          <p:nvPr/>
        </p:nvSpPr>
        <p:spPr bwMode="auto">
          <a:xfrm>
            <a:off x="1752600" y="474186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1600">
                <a:solidFill>
                  <a:schemeClr val="tx1"/>
                </a:solidFill>
                <a:latin typeface="Arial" panose="020B0604020202020204" pitchFamily="34" charset="0"/>
              </a:defRPr>
            </a:lvl1pPr>
            <a:lvl2pPr marL="742950" indent="-285750" eaLnBrk="0" hangingPunct="0">
              <a:tabLst>
                <a:tab pos="1600200" algn="l"/>
              </a:tabLst>
              <a:defRPr sz="1600">
                <a:solidFill>
                  <a:schemeClr val="tx1"/>
                </a:solidFill>
                <a:latin typeface="Arial" panose="020B0604020202020204" pitchFamily="34" charset="0"/>
              </a:defRPr>
            </a:lvl2pPr>
            <a:lvl3pPr marL="1143000" indent="-228600" eaLnBrk="0" hangingPunct="0">
              <a:tabLst>
                <a:tab pos="1600200" algn="l"/>
              </a:tabLst>
              <a:defRPr sz="1600">
                <a:solidFill>
                  <a:schemeClr val="tx1"/>
                </a:solidFill>
                <a:latin typeface="Arial" panose="020B0604020202020204" pitchFamily="34" charset="0"/>
              </a:defRPr>
            </a:lvl3pPr>
            <a:lvl4pPr marL="1600200" indent="-228600" eaLnBrk="0" hangingPunct="0">
              <a:tabLst>
                <a:tab pos="1600200" algn="l"/>
              </a:tabLst>
              <a:defRPr sz="1600">
                <a:solidFill>
                  <a:schemeClr val="tx1"/>
                </a:solidFill>
                <a:latin typeface="Arial" panose="020B0604020202020204" pitchFamily="34" charset="0"/>
              </a:defRPr>
            </a:lvl4pPr>
            <a:lvl5pPr marL="2057400" indent="-228600" eaLnBrk="0" hangingPunct="0">
              <a:tabLst>
                <a:tab pos="1600200"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1600200" algn="l"/>
              </a:tabLst>
              <a:defRPr sz="1600">
                <a:solidFill>
                  <a:schemeClr val="tx1"/>
                </a:solidFill>
                <a:latin typeface="Arial" panose="020B0604020202020204" pitchFamily="34" charset="0"/>
              </a:defRPr>
            </a:lvl9pPr>
          </a:lstStyle>
          <a:p>
            <a:pPr eaLnBrk="1" hangingPunct="1"/>
            <a:r>
              <a:rPr lang="en-US" altLang="en-US">
                <a:solidFill>
                  <a:schemeClr val="bg1"/>
                </a:solidFill>
              </a:rPr>
              <a:t>Senior Consultant</a:t>
            </a:r>
          </a:p>
          <a:p>
            <a:pPr eaLnBrk="1" hangingPunct="1"/>
            <a:r>
              <a:rPr lang="en-US" altLang="en-US">
                <a:solidFill>
                  <a:schemeClr val="bg1"/>
                </a:solidFill>
              </a:rPr>
              <a:t>Workforce Transformation Solutions</a:t>
            </a:r>
          </a:p>
          <a:p>
            <a:pPr eaLnBrk="1" hangingPunct="1"/>
            <a:r>
              <a:rPr lang="en-US" altLang="en-US">
                <a:solidFill>
                  <a:schemeClr val="bg1"/>
                </a:solidFill>
              </a:rPr>
              <a:t>Global Business Services</a:t>
            </a:r>
          </a:p>
          <a:p>
            <a:pPr eaLnBrk="1" hangingPunct="1"/>
            <a:endParaRPr lang="en-US" altLang="en-US">
              <a:solidFill>
                <a:schemeClr val="bg1"/>
              </a:solidFill>
            </a:endParaRPr>
          </a:p>
          <a:p>
            <a:pPr eaLnBrk="1" hangingPunct="1"/>
            <a:r>
              <a:rPr lang="en-US" altLang="en-US" sz="1400">
                <a:solidFill>
                  <a:schemeClr val="bg1"/>
                </a:solidFill>
              </a:rPr>
              <a:t>Brittany.Thompson@us.ibm.com</a:t>
            </a:r>
          </a:p>
          <a:p>
            <a:pPr eaLnBrk="1" hangingPunct="1"/>
            <a:r>
              <a:rPr lang="en-US" altLang="en-US" sz="1400">
                <a:solidFill>
                  <a:schemeClr val="bg1"/>
                </a:solidFill>
              </a:rPr>
              <a:t>Washington, D.C.</a:t>
            </a:r>
          </a:p>
          <a:p>
            <a:pPr eaLnBrk="1" hangingPunct="1"/>
            <a:r>
              <a:rPr lang="en-US" altLang="zh-CN" sz="1400">
                <a:solidFill>
                  <a:schemeClr val="bg1"/>
                </a:solidFill>
                <a:ea typeface="SimSun" panose="02010600030101010101" pitchFamily="2" charset="-122"/>
              </a:rPr>
              <a:t>404-455-5528</a:t>
            </a:r>
          </a:p>
        </p:txBody>
      </p:sp>
      <p:pic>
        <p:nvPicPr>
          <p:cNvPr id="207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236539"/>
            <a:ext cx="284003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3"/>
          <p:cNvPicPr>
            <a:picLocks noChangeAspect="1"/>
          </p:cNvPicPr>
          <p:nvPr/>
        </p:nvPicPr>
        <p:blipFill>
          <a:blip r:embed="rId4" cstate="print">
            <a:extLst>
              <a:ext uri="{28A0092B-C50C-407E-A947-70E740481C1C}">
                <a14:useLocalDpi xmlns:a14="http://schemas.microsoft.com/office/drawing/2010/main" val="0"/>
              </a:ext>
            </a:extLst>
          </a:blip>
          <a:srcRect r="22276"/>
          <a:stretch>
            <a:fillRect/>
          </a:stretch>
        </p:blipFill>
        <p:spPr bwMode="auto">
          <a:xfrm>
            <a:off x="2995613" y="1463675"/>
            <a:ext cx="16621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7"/>
          <p:cNvPicPr>
            <a:picLocks noChangeAspect="1"/>
          </p:cNvPicPr>
          <p:nvPr/>
        </p:nvPicPr>
        <p:blipFill>
          <a:blip r:embed="rId5" cstate="print">
            <a:extLst>
              <a:ext uri="{28A0092B-C50C-407E-A947-70E740481C1C}">
                <a14:useLocalDpi xmlns:a14="http://schemas.microsoft.com/office/drawing/2010/main" val="0"/>
              </a:ext>
            </a:extLst>
          </a:blip>
          <a:srcRect l="11359" r="6519"/>
          <a:stretch>
            <a:fillRect/>
          </a:stretch>
        </p:blipFill>
        <p:spPr bwMode="auto">
          <a:xfrm>
            <a:off x="1790700" y="2886075"/>
            <a:ext cx="14224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0700" y="1463675"/>
            <a:ext cx="1422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14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524376"/>
            <a:ext cx="3024188"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North America Learning Deployment Leader – Partner &amp; Leadership Education</a:t>
            </a:r>
          </a:p>
          <a:p>
            <a:pPr eaLnBrk="1" hangingPunct="1"/>
            <a:r>
              <a:rPr lang="en-US" altLang="en-US" sz="1600">
                <a:solidFill>
                  <a:schemeClr val="bg1"/>
                </a:solidFill>
                <a:latin typeface="Arial" panose="020B0604020202020204" pitchFamily="34" charset="0"/>
              </a:rPr>
              <a:t>IBM Global Business Services</a:t>
            </a:r>
          </a:p>
          <a:p>
            <a:pPr eaLnBrk="1" hangingPunct="1"/>
            <a:r>
              <a:rPr lang="en-US" altLang="en-US" sz="1600">
                <a:solidFill>
                  <a:schemeClr val="bg1"/>
                </a:solidFill>
                <a:latin typeface="Arial" panose="020B0604020202020204" pitchFamily="34" charset="0"/>
              </a:rPr>
              <a:t>Learning &amp; Knowledge</a:t>
            </a:r>
          </a:p>
          <a:p>
            <a:pPr eaLnBrk="1" hangingPunct="1"/>
            <a:endParaRPr lang="en-US" altLang="en-US" sz="16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rPr>
              <a:t>Catherine.fillare@us.ibm.com</a:t>
            </a:r>
          </a:p>
          <a:p>
            <a:pPr eaLnBrk="1" hangingPunct="1"/>
            <a:r>
              <a:rPr lang="en-US" altLang="en-US" sz="1400">
                <a:solidFill>
                  <a:schemeClr val="bg1"/>
                </a:solidFill>
                <a:latin typeface="Arial" panose="020B0604020202020204" pitchFamily="34" charset="0"/>
              </a:rPr>
              <a:t>Arlington, Virginia</a:t>
            </a:r>
          </a:p>
          <a:p>
            <a:pPr eaLnBrk="1" hangingPunct="1"/>
            <a:r>
              <a:rPr lang="en-US" altLang="zh-CN" sz="1400">
                <a:solidFill>
                  <a:schemeClr val="bg1"/>
                </a:solidFill>
                <a:latin typeface="Arial" panose="020B0604020202020204" pitchFamily="34" charset="0"/>
                <a:ea typeface="SimSun" panose="02010600030101010101" pitchFamily="2" charset="-122"/>
              </a:rPr>
              <a:t>703.403.1582</a:t>
            </a: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Cathy Fillare</a:t>
            </a:r>
          </a:p>
        </p:txBody>
      </p:sp>
      <p:graphicFrame>
        <p:nvGraphicFramePr>
          <p:cNvPr id="115870" name="Group 158"/>
          <p:cNvGraphicFramePr>
            <a:graphicFrameLocks noGrp="1"/>
          </p:cNvGraphicFramePr>
          <p:nvPr/>
        </p:nvGraphicFramePr>
        <p:xfrm>
          <a:off x="4976814" y="122238"/>
          <a:ext cx="5514975" cy="6464302"/>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14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I connect virtually from my home office with IBM colleagues and business leaders to identify skill gaps and learning needs that may be addressed through in house or external professional development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Hiking, Yoga, Reading, Cooking, Family Time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JJ Grey at the moment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would spend time in nature, exploring areas in New Zealand or another magical place with family and friends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am passionate about living authentically by my core values and beliefs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am also passionate about great food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My husband Joe and I have known each other since childhood</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I have 3 precious children, Antonio (9), Amelia (6) and Ava (3)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5868" name="Picture 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998539"/>
            <a:ext cx="2913063"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715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24000" y="-12700"/>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6828" name="Group 92"/>
          <p:cNvGraphicFramePr>
            <a:graphicFrameLocks noGrp="1"/>
          </p:cNvGraphicFramePr>
          <p:nvPr/>
        </p:nvGraphicFramePr>
        <p:xfrm>
          <a:off x="4976814" y="122239"/>
          <a:ext cx="5514975" cy="6561520"/>
        </p:xfrm>
        <a:graphic>
          <a:graphicData uri="http://schemas.openxmlformats.org/drawingml/2006/table">
            <a:tbl>
              <a:tblPr/>
              <a:tblGrid>
                <a:gridCol w="2033587"/>
                <a:gridCol w="3481388"/>
              </a:tblGrid>
              <a:tr h="646113">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3446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am passionate about helping to make a difference in the world. This is a tremendous opportunity to give back, learn and grow both personally and professionally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33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Challenge myself in new ways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Trust that I have the knowledge and tools within myself to help make a difference</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Identify new ways to align and work within our GMU markets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Relationship building skills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Strategic thinking/mindset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Team building/collaboration skills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Negotiation skills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Weaknesses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Limited standardized process follower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Limited deep technical savvy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0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I am proud of my family’s Italian heritage and love practicing my basic language skills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enjoy great music and dancing/movement</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r>
                        <a:rPr kumimoji="0" lang="en-US" altLang="en-US" sz="1100" b="1" i="0" u="none" strike="noStrike" cap="none" normalizeH="0" baseline="0" smtClean="0">
                          <a:ln>
                            <a:noFill/>
                          </a:ln>
                          <a:solidFill>
                            <a:schemeClr val="accent1"/>
                          </a:solidFill>
                          <a:effectLst/>
                          <a:latin typeface="Arial" panose="020B0604020202020204" pitchFamily="34" charset="0"/>
                        </a:rPr>
                        <a:t> I strive to live a healthy lifestyle filled with good times, great food and new learning experiences</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6810" name="Picture 74" descr="grad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239" y="2628900"/>
            <a:ext cx="952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6817" name="Picture 81" descr="4521_1061881516229_1491912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4" y="0"/>
            <a:ext cx="2276475" cy="2584450"/>
          </a:xfrm>
          <a:prstGeom prst="rect">
            <a:avLst/>
          </a:prstGeom>
          <a:noFill/>
          <a:extLst>
            <a:ext uri="{909E8E84-426E-40DD-AFC4-6F175D3DCCD1}">
              <a14:hiddenFill xmlns:a14="http://schemas.microsoft.com/office/drawing/2010/main">
                <a:solidFill>
                  <a:srgbClr val="FFFFFF"/>
                </a:solidFill>
              </a14:hiddenFill>
            </a:ext>
          </a:extLst>
        </p:spPr>
      </p:pic>
      <p:pic>
        <p:nvPicPr>
          <p:cNvPr id="116818" name="Picture 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2582863"/>
            <a:ext cx="2909888"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819"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014" y="4926014"/>
            <a:ext cx="2447925" cy="184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850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0"/>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5715"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6"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Client Affinity Manager,</a:t>
            </a:r>
          </a:p>
          <a:p>
            <a:pPr eaLnBrk="1" hangingPunct="1"/>
            <a:r>
              <a:rPr lang="en-US" altLang="en-US" sz="1600">
                <a:solidFill>
                  <a:schemeClr val="bg1"/>
                </a:solidFill>
                <a:latin typeface="Arial" panose="020B0604020202020204" pitchFamily="34" charset="0"/>
              </a:rPr>
              <a:t>Strategic Outsourcing</a:t>
            </a:r>
          </a:p>
          <a:p>
            <a:pPr eaLnBrk="1" hangingPunct="1"/>
            <a:r>
              <a:rPr lang="en-US" altLang="en-US" sz="1600">
                <a:solidFill>
                  <a:schemeClr val="bg1"/>
                </a:solidFill>
                <a:latin typeface="Arial" panose="020B0604020202020204" pitchFamily="34" charset="0"/>
              </a:rPr>
              <a:t>Global Technology Services</a:t>
            </a:r>
          </a:p>
          <a:p>
            <a:pPr eaLnBrk="1" hangingPunct="1"/>
            <a:endParaRPr lang="en-US" altLang="en-US" sz="1600">
              <a:solidFill>
                <a:schemeClr val="bg1"/>
              </a:solidFill>
              <a:latin typeface="Arial" panose="020B0604020202020204" pitchFamily="34" charset="0"/>
            </a:endParaRPr>
          </a:p>
          <a:p>
            <a:pPr eaLnBrk="1" hangingPunct="1"/>
            <a:r>
              <a:rPr lang="en-US" altLang="en-US" sz="1600">
                <a:solidFill>
                  <a:schemeClr val="bg1"/>
                </a:solidFill>
                <a:latin typeface="Arial" panose="020B0604020202020204" pitchFamily="34" charset="0"/>
              </a:rPr>
              <a:t>dlegoaix@ca.ibm.com</a:t>
            </a:r>
          </a:p>
          <a:p>
            <a:pPr eaLnBrk="1" hangingPunct="1"/>
            <a:r>
              <a:rPr lang="en-US" altLang="en-US" sz="1600">
                <a:solidFill>
                  <a:schemeClr val="bg1"/>
                </a:solidFill>
                <a:latin typeface="Arial" panose="020B0604020202020204" pitchFamily="34" charset="0"/>
              </a:rPr>
              <a:t>Toronto, Canada</a:t>
            </a:r>
          </a:p>
          <a:p>
            <a:pPr eaLnBrk="1" hangingPunct="1"/>
            <a:r>
              <a:rPr lang="en-US" altLang="en-US" sz="1600">
                <a:solidFill>
                  <a:schemeClr val="bg1"/>
                </a:solidFill>
                <a:latin typeface="Arial" panose="020B0604020202020204" pitchFamily="34" charset="0"/>
              </a:rPr>
              <a:t>905-316-1432</a:t>
            </a:r>
            <a:endParaRPr lang="en-US" altLang="zh-CN" sz="1600">
              <a:solidFill>
                <a:schemeClr val="bg1"/>
              </a:solidFill>
              <a:latin typeface="Arial" panose="020B0604020202020204" pitchFamily="34" charset="0"/>
              <a:ea typeface="SimSun" panose="02010600030101010101" pitchFamily="2" charset="-122"/>
            </a:endParaRPr>
          </a:p>
          <a:p>
            <a:pPr eaLnBrk="1" hangingPunct="1"/>
            <a:endParaRPr lang="en-US" altLang="zh-CN" sz="1400">
              <a:solidFill>
                <a:schemeClr val="bg1"/>
              </a:solidFill>
              <a:latin typeface="Arial" panose="020B0604020202020204" pitchFamily="34" charset="0"/>
              <a:ea typeface="SimSun" panose="02010600030101010101" pitchFamily="2" charset="-122"/>
            </a:endParaRPr>
          </a:p>
        </p:txBody>
      </p:sp>
      <p:sp>
        <p:nvSpPr>
          <p:cNvPr id="115718" name="Rectangle 6"/>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Dany Le Goaix</a:t>
            </a:r>
          </a:p>
        </p:txBody>
      </p:sp>
      <p:graphicFrame>
        <p:nvGraphicFramePr>
          <p:cNvPr id="115865" name="Group 153"/>
          <p:cNvGraphicFramePr>
            <a:graphicFrameLocks noGrp="1"/>
          </p:cNvGraphicFramePr>
          <p:nvPr/>
        </p:nvGraphicFramePr>
        <p:xfrm>
          <a:off x="4976814" y="122238"/>
          <a:ext cx="5514975" cy="6464302"/>
        </p:xfrm>
        <a:graphic>
          <a:graphicData uri="http://schemas.openxmlformats.org/drawingml/2006/table">
            <a:tbl>
              <a:tblPr/>
              <a:tblGrid>
                <a:gridCol w="2033587"/>
                <a:gridCol w="3481388"/>
              </a:tblGrid>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25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I oversee about 15 staff for 2 IBM accounts in Toronto.   Work at the Client and at IBM sites.  Either working on new solutions regarding pricing or ensuring projects are green or get back to green.  Also tracking to account rev, cost and GP targets.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indent="-117475">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Dad, Running, Yoga, Music, Movies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Spoon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Be President of the 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My IBM teams, new experiences, music, food, family, technology.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Married for 20 years, daughter 17, two sons 14 and 11 years of 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833"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solidFill>
                  <a:schemeClr val="bg1"/>
                </a:solidFill>
              </a:rPr>
              <a:t>Insert Pictures </a:t>
            </a:r>
          </a:p>
        </p:txBody>
      </p:sp>
      <p:pic>
        <p:nvPicPr>
          <p:cNvPr id="115866" name="Picture 15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451" y="465138"/>
            <a:ext cx="2487613" cy="3230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514475" y="9525"/>
            <a:ext cx="3271838"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16739" name="Rectangle 3"/>
          <p:cNvSpPr>
            <a:spLocks noChangeArrowheads="1"/>
          </p:cNvSpPr>
          <p:nvPr/>
        </p:nvSpPr>
        <p:spPr bwMode="auto">
          <a:xfrm>
            <a:off x="165735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6740" name="Rectangle 4"/>
          <p:cNvSpPr>
            <a:spLocks noChangeArrowheads="1"/>
          </p:cNvSpPr>
          <p:nvPr/>
        </p:nvSpPr>
        <p:spPr bwMode="auto">
          <a:xfrm>
            <a:off x="1762125" y="4748213"/>
            <a:ext cx="3024188"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1600200" algn="l"/>
              </a:tabLst>
              <a:defRPr sz="2400">
                <a:solidFill>
                  <a:schemeClr val="tx1"/>
                </a:solidFill>
                <a:latin typeface="Times New Roman" panose="02020603050405020304" pitchFamily="18" charset="0"/>
              </a:defRPr>
            </a:lvl1pPr>
            <a:lvl2pPr eaLnBrk="0" hangingPunct="0">
              <a:tabLst>
                <a:tab pos="1600200" algn="l"/>
              </a:tabLst>
              <a:defRPr sz="2400">
                <a:solidFill>
                  <a:schemeClr val="tx1"/>
                </a:solidFill>
                <a:latin typeface="Times New Roman" panose="02020603050405020304" pitchFamily="18" charset="0"/>
              </a:defRPr>
            </a:lvl2pPr>
            <a:lvl3pPr eaLnBrk="0" hangingPunct="0">
              <a:tabLst>
                <a:tab pos="1600200" algn="l"/>
              </a:tabLst>
              <a:defRPr sz="2400">
                <a:solidFill>
                  <a:schemeClr val="tx1"/>
                </a:solidFill>
                <a:latin typeface="Times New Roman" panose="02020603050405020304" pitchFamily="18" charset="0"/>
              </a:defRPr>
            </a:lvl3pPr>
            <a:lvl4pPr eaLnBrk="0" hangingPunct="0">
              <a:tabLst>
                <a:tab pos="1600200" algn="l"/>
              </a:tabLst>
              <a:defRPr sz="2400">
                <a:solidFill>
                  <a:schemeClr val="tx1"/>
                </a:solidFill>
                <a:latin typeface="Times New Roman" panose="02020603050405020304" pitchFamily="18" charset="0"/>
              </a:defRPr>
            </a:lvl4pPr>
            <a:lvl5pPr eaLnBrk="0" hangingPunct="0">
              <a:tabLst>
                <a:tab pos="1600200" algn="l"/>
              </a:tabLst>
              <a:defRPr sz="2400">
                <a:solidFill>
                  <a:schemeClr val="tx1"/>
                </a:solidFill>
                <a:latin typeface="Times New Roman" panose="02020603050405020304" pitchFamily="18" charset="0"/>
              </a:defRPr>
            </a:lvl5pPr>
            <a:lvl6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6pPr>
            <a:lvl7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7pPr>
            <a:lvl8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8pPr>
            <a:lvl9pPr eaLnBrk="0" fontAlgn="base" hangingPunct="0">
              <a:spcBef>
                <a:spcPct val="0"/>
              </a:spcBef>
              <a:spcAft>
                <a:spcPct val="0"/>
              </a:spcAft>
              <a:tabLst>
                <a:tab pos="1600200" algn="l"/>
              </a:tabLst>
              <a:defRPr sz="2400">
                <a:solidFill>
                  <a:schemeClr val="tx1"/>
                </a:solidFill>
                <a:latin typeface="Times New Roman" panose="02020603050405020304" pitchFamily="18" charset="0"/>
              </a:defRPr>
            </a:lvl9pPr>
          </a:lstStyle>
          <a:p>
            <a:pPr eaLnBrk="1" hangingPunct="1"/>
            <a:r>
              <a:rPr lang="en-US" altLang="en-US" sz="1600">
                <a:solidFill>
                  <a:schemeClr val="bg1"/>
                </a:solidFill>
                <a:latin typeface="Arial" panose="020B0604020202020204" pitchFamily="34" charset="0"/>
              </a:rPr>
              <a:t>Client Affinity Manager,</a:t>
            </a:r>
          </a:p>
          <a:p>
            <a:pPr eaLnBrk="1" hangingPunct="1"/>
            <a:r>
              <a:rPr lang="en-US" altLang="en-US" sz="1600">
                <a:solidFill>
                  <a:schemeClr val="bg1"/>
                </a:solidFill>
                <a:latin typeface="Arial" panose="020B0604020202020204" pitchFamily="34" charset="0"/>
              </a:rPr>
              <a:t>Strategic Outsourcing</a:t>
            </a:r>
          </a:p>
          <a:p>
            <a:pPr eaLnBrk="1" hangingPunct="1"/>
            <a:r>
              <a:rPr lang="en-US" altLang="en-US" sz="1600">
                <a:solidFill>
                  <a:schemeClr val="bg1"/>
                </a:solidFill>
                <a:latin typeface="Arial" panose="020B0604020202020204" pitchFamily="34" charset="0"/>
              </a:rPr>
              <a:t>Global Technology Services</a:t>
            </a:r>
          </a:p>
          <a:p>
            <a:pPr eaLnBrk="1" hangingPunct="1"/>
            <a:endParaRPr lang="en-US" altLang="en-US" sz="1600">
              <a:solidFill>
                <a:schemeClr val="bg1"/>
              </a:solidFill>
              <a:latin typeface="Arial" panose="020B0604020202020204" pitchFamily="34" charset="0"/>
            </a:endParaRPr>
          </a:p>
          <a:p>
            <a:pPr eaLnBrk="1" hangingPunct="1"/>
            <a:r>
              <a:rPr lang="en-US" altLang="en-US" sz="1400">
                <a:solidFill>
                  <a:schemeClr val="bg1"/>
                </a:solidFill>
                <a:latin typeface="Arial" panose="020B0604020202020204" pitchFamily="34" charset="0"/>
              </a:rPr>
              <a:t>dlegoaix@ca.ibm.com</a:t>
            </a:r>
          </a:p>
          <a:p>
            <a:pPr eaLnBrk="1" hangingPunct="1"/>
            <a:r>
              <a:rPr lang="en-US" altLang="en-US" sz="1400">
                <a:solidFill>
                  <a:schemeClr val="bg1"/>
                </a:solidFill>
                <a:latin typeface="Arial" panose="020B0604020202020204" pitchFamily="34" charset="0"/>
              </a:rPr>
              <a:t>Toronto, Canada</a:t>
            </a:r>
          </a:p>
          <a:p>
            <a:pPr eaLnBrk="1" hangingPunct="1"/>
            <a:r>
              <a:rPr lang="en-US" altLang="en-US" sz="1400">
                <a:solidFill>
                  <a:schemeClr val="bg1"/>
                </a:solidFill>
                <a:latin typeface="Arial" panose="020B0604020202020204" pitchFamily="34" charset="0"/>
              </a:rPr>
              <a:t>905-316-1432</a:t>
            </a:r>
            <a:endParaRPr lang="en-US" altLang="zh-CN" sz="1400">
              <a:solidFill>
                <a:schemeClr val="bg1"/>
              </a:solidFill>
              <a:latin typeface="Arial" panose="020B0604020202020204" pitchFamily="34" charset="0"/>
              <a:ea typeface="SimSun" panose="02010600030101010101" pitchFamily="2" charset="-122"/>
            </a:endParaRPr>
          </a:p>
        </p:txBody>
      </p:sp>
      <p:sp>
        <p:nvSpPr>
          <p:cNvPr id="116741" name="Rectangle 5"/>
          <p:cNvSpPr>
            <a:spLocks noChangeArrowheads="1"/>
          </p:cNvSpPr>
          <p:nvPr/>
        </p:nvSpPr>
        <p:spPr bwMode="auto">
          <a:xfrm>
            <a:off x="1752601" y="3943350"/>
            <a:ext cx="26844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600" b="1">
                <a:solidFill>
                  <a:schemeClr val="accent2"/>
                </a:solidFill>
                <a:latin typeface="Arial Narrow" panose="020B0606020202030204" pitchFamily="34" charset="0"/>
                <a:ea typeface="Dotum" panose="020B0600000101010101" pitchFamily="34" charset="-127"/>
                <a:cs typeface="Arial" panose="020B0604020202020204" pitchFamily="34" charset="0"/>
              </a:rPr>
              <a:t>Dany Le Goaix</a:t>
            </a:r>
          </a:p>
        </p:txBody>
      </p:sp>
      <p:graphicFrame>
        <p:nvGraphicFramePr>
          <p:cNvPr id="116786" name="Group 50"/>
          <p:cNvGraphicFramePr>
            <a:graphicFrameLocks noGrp="1"/>
          </p:cNvGraphicFramePr>
          <p:nvPr/>
        </p:nvGraphicFramePr>
        <p:xfrm>
          <a:off x="4976814" y="122238"/>
          <a:ext cx="5514975" cy="6481764"/>
        </p:xfrm>
        <a:graphic>
          <a:graphicData uri="http://schemas.openxmlformats.org/drawingml/2006/table">
            <a:tbl>
              <a:tblPr/>
              <a:tblGrid>
                <a:gridCol w="2033587"/>
                <a:gridCol w="3481388"/>
              </a:tblGrid>
              <a:tr h="693738">
                <a:tc gridSpan="2">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400" b="0" i="0" u="none" strike="noStrike" cap="none" normalizeH="0" baseline="0" smtClean="0">
                          <a:ln>
                            <a:noFill/>
                          </a:ln>
                          <a:solidFill>
                            <a:schemeClr val="bg1"/>
                          </a:solidFill>
                          <a:effectLst/>
                          <a:latin typeface="Arial" panose="020B0604020202020204" pitchFamily="34" charset="0"/>
                        </a:rPr>
                        <a:t>CSC-RELATED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144145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Why did you apply for the CSC?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On a personal level, my motivation for joining the Corporate Service Corps is to give back to the world as I have been blessed with the good fortune of a good education, health and working for a great company like IBM.  I’m involved in my local community and I love the idea of giving back in a global context.  My best IBM experiences have been global opportunities.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85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goals for our CSC experience?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Personal growth - Learn and expand my horizon in seeing things from a different perspective.  Create new relationships in and outside of IBM.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988">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What are your professional strengths &amp; weaknesses?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Strengths – relationships, collaborative, pragmatic.</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Weakness – want immediate results,  understanding corporate financials.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0">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1" u="none" strike="noStrike" cap="none" normalizeH="0" baseline="0" smtClean="0">
                          <a:ln>
                            <a:noFill/>
                          </a:ln>
                          <a:solidFill>
                            <a:schemeClr val="tx1"/>
                          </a:solidFill>
                          <a:effectLst/>
                          <a:latin typeface="Arial" panose="020B0604020202020204" pitchFamily="34" charset="0"/>
                        </a:rPr>
                        <a:t>Anything else we should know about you?  Fun fact?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Font typeface="Wingdings" panose="05000000000000000000" pitchFamily="2" charset="2"/>
                        <a:defRPr sz="1400">
                          <a:solidFill>
                            <a:schemeClr val="tx1"/>
                          </a:solidFill>
                          <a:latin typeface="Arial" panose="020B0604020202020204" pitchFamily="34" charset="0"/>
                        </a:defRPr>
                      </a:lvl1pPr>
                      <a:lvl2pPr>
                        <a:spcBef>
                          <a:spcPct val="20000"/>
                        </a:spcBef>
                        <a:buClr>
                          <a:schemeClr val="tx1"/>
                        </a:buClr>
                        <a:buFont typeface="Arial" panose="020B0604020202020204" pitchFamily="34" charset="0"/>
                        <a:defRPr sz="1200">
                          <a:solidFill>
                            <a:schemeClr val="tx1"/>
                          </a:solidFill>
                          <a:latin typeface="Arial" panose="020B0604020202020204" pitchFamily="34" charset="0"/>
                        </a:defRPr>
                      </a:lvl2pPr>
                      <a:lvl3pPr>
                        <a:spcBef>
                          <a:spcPct val="20000"/>
                        </a:spcBef>
                        <a:buClr>
                          <a:schemeClr val="tx2"/>
                        </a:buClr>
                        <a:buFont typeface="Wingdings" panose="05000000000000000000" pitchFamily="2" charset="2"/>
                        <a:defRPr sz="1000">
                          <a:solidFill>
                            <a:schemeClr val="tx1"/>
                          </a:solidFill>
                          <a:latin typeface="Arial" panose="020B0604020202020204" pitchFamily="34" charset="0"/>
                        </a:defRPr>
                      </a:lvl3pPr>
                      <a:lvl4pPr>
                        <a:spcBef>
                          <a:spcPct val="20000"/>
                        </a:spcBef>
                        <a:buClr>
                          <a:schemeClr val="tx1"/>
                        </a:buClr>
                        <a:buFont typeface="Arial" panose="020B0604020202020204" pitchFamily="34" charset="0"/>
                        <a:defRPr sz="1000">
                          <a:solidFill>
                            <a:schemeClr val="tx1"/>
                          </a:solidFill>
                          <a:latin typeface="Arial" panose="020B0604020202020204" pitchFamily="34" charset="0"/>
                        </a:defRPr>
                      </a:lvl4pPr>
                      <a:lvl5pPr>
                        <a:spcBef>
                          <a:spcPct val="20000"/>
                        </a:spcBef>
                        <a:buClr>
                          <a:schemeClr val="accent1"/>
                        </a:buClr>
                        <a:buFont typeface="Wingdings" panose="05000000000000000000" pitchFamily="2" charset="2"/>
                        <a:defRPr sz="1000">
                          <a:solidFill>
                            <a:schemeClr val="tx1"/>
                          </a:solidFill>
                          <a:latin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sz="1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Parents immigrated from France to Canada in 1964.  Can speak French. </a:t>
                      </a: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endParaRPr kumimoji="0" lang="en-US" altLang="en-US" sz="1100" b="1" i="0" u="none" strike="noStrike" cap="none" normalizeH="0" baseline="0" smtClean="0">
                        <a:ln>
                          <a:noFill/>
                        </a:ln>
                        <a:solidFill>
                          <a:schemeClr val="accent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tabLst/>
                      </a:pPr>
                      <a:r>
                        <a:rPr kumimoji="0" lang="en-US" altLang="en-US" sz="1100" b="1" i="0" u="none" strike="noStrike" cap="none" normalizeH="0" baseline="0" smtClean="0">
                          <a:ln>
                            <a:noFill/>
                          </a:ln>
                          <a:solidFill>
                            <a:schemeClr val="accent1"/>
                          </a:solidFill>
                          <a:effectLst/>
                          <a:latin typeface="Arial" panose="020B0604020202020204" pitchFamily="34" charset="0"/>
                        </a:rPr>
                        <a:t>Fun fact;  like to Disc Jockey neighbourhood events.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85" name="Rectangle 49"/>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a:solidFill>
                  <a:schemeClr val="bg1"/>
                </a:solidFill>
              </a:rPr>
              <a:t>More Pictures </a:t>
            </a:r>
          </a:p>
        </p:txBody>
      </p:sp>
      <p:pic>
        <p:nvPicPr>
          <p:cNvPr id="116792" name="Picture 56" descr="302583_10150325552754543_774152742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241300"/>
            <a:ext cx="2797175" cy="356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84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1514475" y="9525"/>
            <a:ext cx="3271838" cy="6858000"/>
          </a:xfrm>
          <a:prstGeom prst="rect">
            <a:avLst/>
          </a:prstGeom>
          <a:solidFill>
            <a:schemeClr val="accent1"/>
          </a:solidFill>
          <a:ln w="9525">
            <a:noFill/>
            <a:miter lim="800000"/>
            <a:headEnd/>
            <a:tailEnd/>
          </a:ln>
          <a:effectLst/>
        </p:spPr>
        <p:txBody>
          <a:bodyPr wrap="none" anchor="ctr"/>
          <a:lstStyle/>
          <a:p>
            <a:pPr algn="ctr"/>
            <a:endParaRPr lang="en-US"/>
          </a:p>
        </p:txBody>
      </p:sp>
      <p:sp>
        <p:nvSpPr>
          <p:cNvPr id="115715" name="Rectangle 3"/>
          <p:cNvSpPr>
            <a:spLocks noChangeArrowheads="1"/>
          </p:cNvSpPr>
          <p:nvPr/>
        </p:nvSpPr>
        <p:spPr bwMode="auto">
          <a:xfrm>
            <a:off x="1657351" y="-184666"/>
            <a:ext cx="184731" cy="369332"/>
          </a:xfrm>
          <a:prstGeom prst="rect">
            <a:avLst/>
          </a:prstGeom>
          <a:noFill/>
          <a:ln w="9525">
            <a:noFill/>
            <a:miter lim="800000"/>
            <a:headEnd/>
            <a:tailEnd/>
          </a:ln>
          <a:effectLst/>
        </p:spPr>
        <p:txBody>
          <a:bodyPr wrap="none" anchor="ctr">
            <a:spAutoFit/>
          </a:bodyPr>
          <a:lstStyle/>
          <a:p>
            <a:endParaRPr lang="en-US"/>
          </a:p>
        </p:txBody>
      </p:sp>
      <p:sp>
        <p:nvSpPr>
          <p:cNvPr id="115716" name="Rectangle 4"/>
          <p:cNvSpPr>
            <a:spLocks noChangeArrowheads="1"/>
          </p:cNvSpPr>
          <p:nvPr/>
        </p:nvSpPr>
        <p:spPr bwMode="auto">
          <a:xfrm>
            <a:off x="1762125" y="4805363"/>
            <a:ext cx="3024188" cy="2062162"/>
          </a:xfrm>
          <a:prstGeom prst="rect">
            <a:avLst/>
          </a:prstGeom>
          <a:noFill/>
          <a:ln w="9525">
            <a:noFill/>
            <a:miter lim="800000"/>
            <a:headEnd/>
            <a:tailEnd/>
          </a:ln>
          <a:effectLst/>
        </p:spPr>
        <p:txBody>
          <a:bodyPr/>
          <a:lstStyle/>
          <a:p>
            <a:pPr>
              <a:tabLst>
                <a:tab pos="1600200" algn="l"/>
              </a:tabLst>
            </a:pPr>
            <a:r>
              <a:rPr lang="en-US" dirty="0">
                <a:solidFill>
                  <a:schemeClr val="bg1"/>
                </a:solidFill>
              </a:rPr>
              <a:t>Contract Commercial Manager</a:t>
            </a:r>
            <a:endParaRPr lang="en-US" dirty="0">
              <a:solidFill>
                <a:schemeClr val="bg1"/>
              </a:solidFill>
            </a:endParaRPr>
          </a:p>
          <a:p>
            <a:pPr>
              <a:tabLst>
                <a:tab pos="1600200" algn="l"/>
              </a:tabLst>
            </a:pPr>
            <a:r>
              <a:rPr lang="en-US" dirty="0">
                <a:solidFill>
                  <a:schemeClr val="bg1"/>
                </a:solidFill>
              </a:rPr>
              <a:t>GTS</a:t>
            </a:r>
            <a:endParaRPr lang="en-US" dirty="0">
              <a:solidFill>
                <a:schemeClr val="bg1"/>
              </a:solidFill>
            </a:endParaRPr>
          </a:p>
          <a:p>
            <a:pPr>
              <a:tabLst>
                <a:tab pos="1600200" algn="l"/>
              </a:tabLst>
            </a:pPr>
            <a:r>
              <a:rPr lang="en-US" dirty="0">
                <a:solidFill>
                  <a:schemeClr val="bg1"/>
                </a:solidFill>
              </a:rPr>
              <a:t>GPS-D</a:t>
            </a:r>
            <a:endParaRPr lang="en-US" dirty="0">
              <a:solidFill>
                <a:schemeClr val="bg1"/>
              </a:solidFill>
            </a:endParaRPr>
          </a:p>
          <a:p>
            <a:pPr>
              <a:tabLst>
                <a:tab pos="1600200" algn="l"/>
              </a:tabLst>
            </a:pPr>
            <a:endParaRPr lang="en-US" dirty="0">
              <a:solidFill>
                <a:schemeClr val="bg1"/>
              </a:solidFill>
            </a:endParaRPr>
          </a:p>
          <a:p>
            <a:pPr>
              <a:tabLst>
                <a:tab pos="1600200" algn="l"/>
              </a:tabLst>
            </a:pPr>
            <a:r>
              <a:rPr lang="en-US" sz="1400" dirty="0">
                <a:solidFill>
                  <a:schemeClr val="bg1"/>
                </a:solidFill>
              </a:rPr>
              <a:t>durdica.damjanovic@sk.ibm.com</a:t>
            </a:r>
            <a:endParaRPr lang="en-US" sz="1400" dirty="0">
              <a:solidFill>
                <a:schemeClr val="bg1"/>
              </a:solidFill>
            </a:endParaRPr>
          </a:p>
          <a:p>
            <a:pPr>
              <a:tabLst>
                <a:tab pos="1600200" algn="l"/>
              </a:tabLst>
            </a:pPr>
            <a:r>
              <a:rPr lang="en-US" sz="1400" dirty="0">
                <a:solidFill>
                  <a:schemeClr val="bg1"/>
                </a:solidFill>
              </a:rPr>
              <a:t>Bratislava, Slovakia</a:t>
            </a:r>
            <a:endParaRPr lang="en-US" sz="1400" dirty="0">
              <a:solidFill>
                <a:schemeClr val="bg1"/>
              </a:solidFill>
            </a:endParaRPr>
          </a:p>
          <a:p>
            <a:pPr>
              <a:tabLst>
                <a:tab pos="1600200" algn="l"/>
              </a:tabLst>
            </a:pPr>
            <a:r>
              <a:rPr lang="en-US" altLang="zh-CN" sz="1400" dirty="0">
                <a:solidFill>
                  <a:schemeClr val="bg1"/>
                </a:solidFill>
              </a:rPr>
              <a:t>+421 2 4974 3421 9949</a:t>
            </a:r>
            <a:endParaRPr lang="en-US" altLang="zh-CN" sz="1400" dirty="0">
              <a:solidFill>
                <a:schemeClr val="bg1"/>
              </a:solidFill>
              <a:ea typeface="SimSun" pitchFamily="2" charset="-122"/>
            </a:endParaRPr>
          </a:p>
        </p:txBody>
      </p:sp>
      <p:sp>
        <p:nvSpPr>
          <p:cNvPr id="115718" name="Rectangle 6"/>
          <p:cNvSpPr>
            <a:spLocks noChangeArrowheads="1"/>
          </p:cNvSpPr>
          <p:nvPr/>
        </p:nvSpPr>
        <p:spPr bwMode="auto">
          <a:xfrm>
            <a:off x="1752601" y="3943350"/>
            <a:ext cx="2684463" cy="804863"/>
          </a:xfrm>
          <a:prstGeom prst="rect">
            <a:avLst/>
          </a:prstGeom>
          <a:noFill/>
          <a:ln w="9525">
            <a:noFill/>
            <a:miter lim="800000"/>
            <a:headEnd/>
            <a:tailEnd/>
          </a:ln>
          <a:effectLst/>
        </p:spPr>
        <p:txBody>
          <a:bodyPr wrap="none" anchor="ctr"/>
          <a:lstStyle/>
          <a:p>
            <a:r>
              <a:rPr lang="en-US" sz="2600" b="1" dirty="0" err="1">
                <a:solidFill>
                  <a:schemeClr val="accent2"/>
                </a:solidFill>
                <a:latin typeface="Arial Narrow" pitchFamily="34" charset="0"/>
                <a:ea typeface="Dotum" pitchFamily="34" charset="-127"/>
                <a:cs typeface="Arial" pitchFamily="34" charset="0"/>
              </a:rPr>
              <a:t>Durdica</a:t>
            </a:r>
            <a:r>
              <a:rPr lang="en-US" sz="2600" b="1" dirty="0">
                <a:solidFill>
                  <a:schemeClr val="accent2"/>
                </a:solidFill>
                <a:latin typeface="Arial Narrow" pitchFamily="34" charset="0"/>
                <a:ea typeface="Dotum" pitchFamily="34" charset="-127"/>
                <a:cs typeface="Arial" pitchFamily="34" charset="0"/>
              </a:rPr>
              <a:t> </a:t>
            </a:r>
            <a:r>
              <a:rPr lang="en-US" sz="2600" b="1" dirty="0" err="1">
                <a:solidFill>
                  <a:schemeClr val="accent2"/>
                </a:solidFill>
                <a:latin typeface="Arial Narrow" pitchFamily="34" charset="0"/>
                <a:ea typeface="Dotum" pitchFamily="34" charset="-127"/>
                <a:cs typeface="Arial" pitchFamily="34" charset="0"/>
              </a:rPr>
              <a:t>Damjanovic</a:t>
            </a:r>
            <a:endParaRPr lang="en-US" sz="2600" b="1" dirty="0">
              <a:solidFill>
                <a:schemeClr val="accent2"/>
              </a:solidFill>
              <a:latin typeface="Arial Narrow" pitchFamily="34" charset="0"/>
              <a:ea typeface="Dotum" pitchFamily="34" charset="-127"/>
              <a:cs typeface="Arial" pitchFamily="34" charset="0"/>
            </a:endParaRPr>
          </a:p>
          <a:p>
            <a:r>
              <a:rPr lang="en-US" sz="2000" b="1" dirty="0">
                <a:solidFill>
                  <a:schemeClr val="accent2"/>
                </a:solidFill>
                <a:latin typeface="Arial Narrow" pitchFamily="34" charset="0"/>
                <a:ea typeface="Dotum" pitchFamily="34" charset="-127"/>
                <a:cs typeface="Arial" pitchFamily="34" charset="0"/>
              </a:rPr>
              <a:t>(</a:t>
            </a:r>
            <a:r>
              <a:rPr lang="en-US" sz="2000" b="1" dirty="0" err="1">
                <a:solidFill>
                  <a:schemeClr val="accent2"/>
                </a:solidFill>
                <a:latin typeface="Arial Narrow" pitchFamily="34" charset="0"/>
                <a:ea typeface="Dotum" pitchFamily="34" charset="-127"/>
                <a:cs typeface="Arial" pitchFamily="34" charset="0"/>
              </a:rPr>
              <a:t>Duki</a:t>
            </a:r>
            <a:r>
              <a:rPr lang="en-US" sz="2000" b="1" dirty="0">
                <a:solidFill>
                  <a:schemeClr val="accent2"/>
                </a:solidFill>
                <a:latin typeface="Arial Narrow" pitchFamily="34" charset="0"/>
                <a:ea typeface="Dotum" pitchFamily="34" charset="-127"/>
                <a:cs typeface="Arial" pitchFamily="34" charset="0"/>
              </a:rPr>
              <a:t>)</a:t>
            </a:r>
          </a:p>
        </p:txBody>
      </p:sp>
      <p:graphicFrame>
        <p:nvGraphicFramePr>
          <p:cNvPr id="115865" name="Group 153"/>
          <p:cNvGraphicFramePr>
            <a:graphicFrameLocks noGrp="1"/>
          </p:cNvGraphicFramePr>
          <p:nvPr/>
        </p:nvGraphicFramePr>
        <p:xfrm>
          <a:off x="4976814" y="122239"/>
          <a:ext cx="5514975" cy="6489067"/>
        </p:xfrm>
        <a:graphic>
          <a:graphicData uri="http://schemas.openxmlformats.org/drawingml/2006/table">
            <a:tbl>
              <a:tblPr/>
              <a:tblGrid>
                <a:gridCol w="2033587"/>
                <a:gridCol w="3481388"/>
              </a:tblGrid>
              <a:tr h="4540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IBM FACTS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222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Years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4 years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96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What does a Day In the Life look like for you in your job at IBM?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Day starts around 8.30 am with checking Calendar and e-mails, setting up priorities for the day/week, catch-up with colleagues over a coffee, and than work on daily priorities. Usually it involves a few calls with team in UK. I often work from different locations in Bratislava, to interact with all of my peers.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gridSpan="2">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bg1"/>
                          </a:solidFill>
                          <a:effectLst/>
                          <a:latin typeface="Arial" pitchFamily="34" charset="0"/>
                        </a:rPr>
                        <a:t>PERSONAL FACTS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4429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Personal Hobbies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7475" marR="0" lvl="0" indent="-117475"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Yoga, running, reading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Favorite Musician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Paul van </a:t>
                      </a:r>
                      <a:r>
                        <a:rPr kumimoji="0" lang="en-US" sz="1100" b="1" i="0" u="none" strike="noStrike" cap="none" normalizeH="0" baseline="0" dirty="0" err="1" smtClean="0">
                          <a:ln>
                            <a:noFill/>
                          </a:ln>
                          <a:solidFill>
                            <a:schemeClr val="accent1"/>
                          </a:solidFill>
                          <a:effectLst/>
                          <a:latin typeface="Arial" pitchFamily="34" charset="0"/>
                        </a:rPr>
                        <a:t>Dyk</a:t>
                      </a:r>
                      <a:r>
                        <a:rPr kumimoji="0" lang="en-US" sz="1100" b="1" i="0" u="none" strike="noStrike" cap="none" normalizeH="0" baseline="0" dirty="0" smtClean="0">
                          <a:ln>
                            <a:noFill/>
                          </a:ln>
                          <a:solidFill>
                            <a:schemeClr val="accent1"/>
                          </a:solidFill>
                          <a:effectLst/>
                          <a:latin typeface="Arial" pitchFamily="34" charset="0"/>
                        </a:rPr>
                        <a:t>, </a:t>
                      </a:r>
                      <a:r>
                        <a:rPr kumimoji="0" lang="en-US" sz="1100" b="1" i="0" u="none" strike="noStrike" cap="none" normalizeH="0" baseline="0" dirty="0" err="1" smtClean="0">
                          <a:ln>
                            <a:noFill/>
                          </a:ln>
                          <a:solidFill>
                            <a:schemeClr val="accent1"/>
                          </a:solidFill>
                          <a:effectLst/>
                          <a:latin typeface="Arial" pitchFamily="34" charset="0"/>
                        </a:rPr>
                        <a:t>Emeli</a:t>
                      </a:r>
                      <a:r>
                        <a:rPr kumimoji="0" lang="en-US" sz="1100" b="1" i="0" u="none" strike="noStrike" cap="none" normalizeH="0" baseline="0" dirty="0" smtClean="0">
                          <a:ln>
                            <a:noFill/>
                          </a:ln>
                          <a:solidFill>
                            <a:schemeClr val="accent1"/>
                          </a:solidFill>
                          <a:effectLst/>
                          <a:latin typeface="Arial" pitchFamily="34" charset="0"/>
                        </a:rPr>
                        <a:t> </a:t>
                      </a:r>
                      <a:r>
                        <a:rPr kumimoji="0" lang="en-US" sz="1100" b="1" i="0" u="none" strike="noStrike" cap="none" normalizeH="0" baseline="0" dirty="0" err="1" smtClean="0">
                          <a:ln>
                            <a:noFill/>
                          </a:ln>
                          <a:solidFill>
                            <a:schemeClr val="accent1"/>
                          </a:solidFill>
                          <a:effectLst/>
                          <a:latin typeface="Arial" pitchFamily="34" charset="0"/>
                        </a:rPr>
                        <a:t>Sande</a:t>
                      </a:r>
                      <a:r>
                        <a:rPr kumimoji="0" lang="en-US" sz="1100" b="1" i="0" u="none" strike="noStrike" cap="none" normalizeH="0" baseline="0" dirty="0" smtClean="0">
                          <a:ln>
                            <a:noFill/>
                          </a:ln>
                          <a:solidFill>
                            <a:schemeClr val="accent1"/>
                          </a:solidFill>
                          <a:effectLst/>
                          <a:latin typeface="Arial" pitchFamily="34" charset="0"/>
                        </a:rPr>
                        <a:t>, Miles Davis, </a:t>
                      </a:r>
                      <a:r>
                        <a:rPr kumimoji="0" lang="en-US" sz="1100" b="1" i="0" u="none" strike="noStrike" cap="none" normalizeH="0" baseline="0" dirty="0" err="1" smtClean="0">
                          <a:ln>
                            <a:noFill/>
                          </a:ln>
                          <a:solidFill>
                            <a:schemeClr val="accent1"/>
                          </a:solidFill>
                          <a:effectLst/>
                          <a:latin typeface="Arial" pitchFamily="34" charset="0"/>
                        </a:rPr>
                        <a:t>Gibonni</a:t>
                      </a:r>
                      <a:r>
                        <a:rPr kumimoji="0" lang="en-US" sz="1100" b="1" i="0" u="none" strike="noStrike" cap="none" normalizeH="0" baseline="0" dirty="0" smtClean="0">
                          <a:ln>
                            <a:noFill/>
                          </a:ln>
                          <a:solidFill>
                            <a:schemeClr val="accent1"/>
                          </a:solidFill>
                          <a:effectLst/>
                          <a:latin typeface="Arial" pitchFamily="34" charset="0"/>
                        </a:rPr>
                        <a:t>, many others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5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dirty="0" smtClean="0">
                          <a:ln>
                            <a:noFill/>
                          </a:ln>
                          <a:solidFill>
                            <a:schemeClr val="tx1"/>
                          </a:solidFill>
                          <a:effectLst/>
                          <a:latin typeface="Arial" pitchFamily="34" charset="0"/>
                        </a:rPr>
                        <a:t>If you could do anything for a day, what would it 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I would be in the nature, away from mobile phone signal, reading a book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What are you passionate about?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Helping people who need help, supporting handball – Croatia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1" u="none" strike="noStrike" cap="none" normalizeH="0" baseline="0" smtClean="0">
                          <a:ln>
                            <a:noFill/>
                          </a:ln>
                          <a:solidFill>
                            <a:schemeClr val="tx1"/>
                          </a:solidFill>
                          <a:effectLst/>
                          <a:latin typeface="Arial" pitchFamily="34" charset="0"/>
                        </a:rPr>
                        <a:t>Family or friends you would like to mention?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100" b="1" i="0" u="none" strike="noStrike" cap="none" normalizeH="0" baseline="0" dirty="0" smtClean="0">
                          <a:ln>
                            <a:noFill/>
                          </a:ln>
                          <a:solidFill>
                            <a:schemeClr val="accent1"/>
                          </a:solidFill>
                          <a:effectLst/>
                          <a:latin typeface="Arial" pitchFamily="34" charset="0"/>
                        </a:rPr>
                        <a:t>My closest family are my parents, brother and a cat, but also under “family” I conceder a group of friends in home country (Croatia) and a group of international friends in my current country (Slovakia)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833" name="Rectangle 121"/>
          <p:cNvSpPr>
            <a:spLocks noChangeArrowheads="1"/>
          </p:cNvSpPr>
          <p:nvPr/>
        </p:nvSpPr>
        <p:spPr bwMode="auto">
          <a:xfrm>
            <a:off x="1762126" y="241300"/>
            <a:ext cx="2797175" cy="3568700"/>
          </a:xfrm>
          <a:prstGeom prst="rect">
            <a:avLst/>
          </a:prstGeom>
          <a:solidFill>
            <a:schemeClr val="accent1"/>
          </a:solidFill>
          <a:ln w="9525">
            <a:solidFill>
              <a:schemeClr val="bg1"/>
            </a:solidFill>
            <a:miter lim="800000"/>
            <a:headEnd/>
            <a:tailEnd/>
          </a:ln>
          <a:effectLst/>
        </p:spPr>
        <p:txBody>
          <a:bodyPr wrap="none" anchor="ctr"/>
          <a:lstStyle/>
          <a:p>
            <a:pPr algn="ctr"/>
            <a:r>
              <a:rPr lang="en-US" sz="2000">
                <a:solidFill>
                  <a:schemeClr val="bg1"/>
                </a:solidFill>
              </a:rPr>
              <a:t>Insert Pictures </a:t>
            </a:r>
          </a:p>
        </p:txBody>
      </p:sp>
      <p:pic>
        <p:nvPicPr>
          <p:cNvPr id="115870" name="Picture 158"/>
          <p:cNvPicPr>
            <a:picLocks noChangeAspect="1" noChangeArrowheads="1"/>
          </p:cNvPicPr>
          <p:nvPr/>
        </p:nvPicPr>
        <p:blipFill>
          <a:blip r:embed="rId2" cstate="print"/>
          <a:srcRect/>
          <a:stretch>
            <a:fillRect/>
          </a:stretch>
        </p:blipFill>
        <p:spPr bwMode="auto">
          <a:xfrm>
            <a:off x="1762126" y="241300"/>
            <a:ext cx="2847975" cy="3568700"/>
          </a:xfrm>
          <a:prstGeom prst="rect">
            <a:avLst/>
          </a:prstGeom>
          <a:noFill/>
          <a:ln w="9525">
            <a:noFill/>
            <a:miter lim="800000"/>
            <a:headEnd/>
            <a:tailEnd/>
          </a:ln>
        </p:spPr>
      </p:pic>
    </p:spTree>
    <p:extLst>
      <p:ext uri="{BB962C8B-B14F-4D97-AF65-F5344CB8AC3E}">
        <p14:creationId xmlns:p14="http://schemas.microsoft.com/office/powerpoint/2010/main" val="151347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5949</Words>
  <Application>Microsoft Office PowerPoint</Application>
  <PresentationFormat>Widescreen</PresentationFormat>
  <Paragraphs>727</Paragraphs>
  <Slides>30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Dotum</vt:lpstr>
      <vt:lpstr>ＭＳ Ｐゴシック</vt:lpstr>
      <vt:lpstr>SimSun</vt:lpstr>
      <vt:lpstr>SimSun</vt:lpstr>
      <vt:lpstr>Arial</vt:lpstr>
      <vt:lpstr>Arial Narrow</vt:lpstr>
      <vt:lpstr>Calibri</vt:lpstr>
      <vt:lpstr>Calibri Light</vt:lpstr>
      <vt:lpstr>Times New Roman</vt:lpstr>
      <vt:lpstr>Wingdings</vt:lpstr>
      <vt:lpstr>文泉驛等寬正黑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Gerry Broennimann</dc:creator>
  <cp:lastModifiedBy>Gerry Broennimann</cp:lastModifiedBy>
  <cp:revision>3</cp:revision>
  <cp:lastPrinted>2014-04-23T06:01:03Z</cp:lastPrinted>
  <dcterms:created xsi:type="dcterms:W3CDTF">2014-04-23T05:49:40Z</dcterms:created>
  <dcterms:modified xsi:type="dcterms:W3CDTF">2014-04-23T06:22:12Z</dcterms:modified>
</cp:coreProperties>
</file>